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37"/>
  </p:notesMasterIdLst>
  <p:sldIdLst>
    <p:sldId id="257" r:id="rId3"/>
    <p:sldId id="2848" r:id="rId4"/>
    <p:sldId id="2863" r:id="rId5"/>
    <p:sldId id="2794" r:id="rId6"/>
    <p:sldId id="2847" r:id="rId7"/>
    <p:sldId id="2856" r:id="rId8"/>
    <p:sldId id="2857" r:id="rId9"/>
    <p:sldId id="2858" r:id="rId10"/>
    <p:sldId id="2859" r:id="rId11"/>
    <p:sldId id="2861" r:id="rId12"/>
    <p:sldId id="2862" r:id="rId13"/>
    <p:sldId id="2850" r:id="rId14"/>
    <p:sldId id="2849" r:id="rId15"/>
    <p:sldId id="2852" r:id="rId16"/>
    <p:sldId id="2855" r:id="rId17"/>
    <p:sldId id="2853" r:id="rId18"/>
    <p:sldId id="2854" r:id="rId19"/>
    <p:sldId id="2851" r:id="rId20"/>
    <p:sldId id="2751" r:id="rId21"/>
    <p:sldId id="2759" r:id="rId22"/>
    <p:sldId id="2754" r:id="rId23"/>
    <p:sldId id="2756" r:id="rId24"/>
    <p:sldId id="2757" r:id="rId25"/>
    <p:sldId id="2758" r:id="rId26"/>
    <p:sldId id="2760" r:id="rId27"/>
    <p:sldId id="2761" r:id="rId28"/>
    <p:sldId id="2762" r:id="rId29"/>
    <p:sldId id="2763" r:id="rId30"/>
    <p:sldId id="2764" r:id="rId31"/>
    <p:sldId id="2765" r:id="rId32"/>
    <p:sldId id="2864" r:id="rId33"/>
    <p:sldId id="2868" r:id="rId34"/>
    <p:sldId id="2866" r:id="rId35"/>
    <p:sldId id="2867"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51"/>
    <p:restoredTop sz="82670"/>
  </p:normalViewPr>
  <p:slideViewPr>
    <p:cSldViewPr snapToGrid="0">
      <p:cViewPr>
        <p:scale>
          <a:sx n="110" d="100"/>
          <a:sy n="110" d="100"/>
        </p:scale>
        <p:origin x="208" y="144"/>
      </p:cViewPr>
      <p:guideLst/>
    </p:cSldViewPr>
  </p:slideViewPr>
  <p:notesTextViewPr>
    <p:cViewPr>
      <p:scale>
        <a:sx n="1" d="1"/>
        <a:sy n="1" d="1"/>
      </p:scale>
      <p:origin x="0" y="0"/>
    </p:cViewPr>
  </p:notesTextViewPr>
  <p:sorterViewPr>
    <p:cViewPr>
      <p:scale>
        <a:sx n="124" d="100"/>
        <a:sy n="12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E4D757-64D2-424E-935C-0CEB7256DB61}"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fr-FR"/>
        </a:p>
      </dgm:t>
    </dgm:pt>
    <dgm:pt modelId="{A40E84F9-F7F3-AA4A-9A28-0D955A91E0DE}">
      <dgm:prSet phldrT="[Texte]"/>
      <dgm:spPr/>
      <dgm:t>
        <a:bodyPr/>
        <a:lstStyle/>
        <a:p>
          <a:r>
            <a:rPr lang="fr-FR" b="1" i="0" dirty="0">
              <a:latin typeface="Avenir Black" panose="02000503020000020003" pitchFamily="2" charset="0"/>
            </a:rPr>
            <a:t>Préparation</a:t>
          </a:r>
        </a:p>
      </dgm:t>
    </dgm:pt>
    <dgm:pt modelId="{76E78422-DB42-6942-89B5-1D97A203B990}" type="parTrans" cxnId="{D51C7534-B707-434E-A943-2AA8500EC8BA}">
      <dgm:prSet/>
      <dgm:spPr/>
      <dgm:t>
        <a:bodyPr/>
        <a:lstStyle/>
        <a:p>
          <a:endParaRPr lang="fr-FR">
            <a:latin typeface="Avenir Book" panose="02000503020000020003" pitchFamily="2" charset="0"/>
          </a:endParaRPr>
        </a:p>
      </dgm:t>
    </dgm:pt>
    <dgm:pt modelId="{44629DCA-42C4-FB4F-ACA9-7F8BDEE69012}" type="sibTrans" cxnId="{D51C7534-B707-434E-A943-2AA8500EC8BA}">
      <dgm:prSet/>
      <dgm:spPr/>
      <dgm:t>
        <a:bodyPr/>
        <a:lstStyle/>
        <a:p>
          <a:endParaRPr lang="fr-FR">
            <a:latin typeface="Avenir Book" panose="02000503020000020003" pitchFamily="2" charset="0"/>
          </a:endParaRPr>
        </a:p>
      </dgm:t>
    </dgm:pt>
    <dgm:pt modelId="{47C6E515-A715-CB4E-B75F-F6A6BEDC5CDB}">
      <dgm:prSet phldrT="[Texte]"/>
      <dgm:spPr/>
      <dgm:t>
        <a:bodyPr/>
        <a:lstStyle/>
        <a:p>
          <a:r>
            <a:rPr lang="fr-FR" dirty="0">
              <a:latin typeface="Avenir Book" panose="02000503020000020003" pitchFamily="2" charset="0"/>
            </a:rPr>
            <a:t>Collecte d’informations</a:t>
          </a:r>
        </a:p>
      </dgm:t>
    </dgm:pt>
    <dgm:pt modelId="{AE55DFEB-5AD8-CE4C-971D-F80F7D81603E}" type="parTrans" cxnId="{A7FB4635-3ACA-9D40-9CC5-5B5A07C6E0C6}">
      <dgm:prSet/>
      <dgm:spPr/>
      <dgm:t>
        <a:bodyPr/>
        <a:lstStyle/>
        <a:p>
          <a:endParaRPr lang="fr-FR">
            <a:latin typeface="Avenir Book" panose="02000503020000020003" pitchFamily="2" charset="0"/>
          </a:endParaRPr>
        </a:p>
      </dgm:t>
    </dgm:pt>
    <dgm:pt modelId="{5CEDE7FD-FF94-0D4F-90AD-EA42E5E5B8AD}" type="sibTrans" cxnId="{A7FB4635-3ACA-9D40-9CC5-5B5A07C6E0C6}">
      <dgm:prSet/>
      <dgm:spPr/>
      <dgm:t>
        <a:bodyPr/>
        <a:lstStyle/>
        <a:p>
          <a:endParaRPr lang="fr-FR">
            <a:latin typeface="Avenir Book" panose="02000503020000020003" pitchFamily="2" charset="0"/>
          </a:endParaRPr>
        </a:p>
      </dgm:t>
    </dgm:pt>
    <dgm:pt modelId="{194BB766-8ACC-BB45-B867-C347B324D441}">
      <dgm:prSet phldrT="[Texte]"/>
      <dgm:spPr/>
      <dgm:t>
        <a:bodyPr/>
        <a:lstStyle/>
        <a:p>
          <a:r>
            <a:rPr lang="fr-FR" b="1" i="0" dirty="0">
              <a:latin typeface="Avenir Black" panose="02000503020000020003" pitchFamily="2" charset="0"/>
            </a:rPr>
            <a:t>Infiltration</a:t>
          </a:r>
        </a:p>
      </dgm:t>
    </dgm:pt>
    <dgm:pt modelId="{FCE60E35-75E4-9747-8747-BCFB9FE94928}" type="parTrans" cxnId="{5FD09CB6-5F73-644A-A6EE-D13839E8C7A9}">
      <dgm:prSet/>
      <dgm:spPr/>
      <dgm:t>
        <a:bodyPr/>
        <a:lstStyle/>
        <a:p>
          <a:endParaRPr lang="fr-FR">
            <a:latin typeface="Avenir Book" panose="02000503020000020003" pitchFamily="2" charset="0"/>
          </a:endParaRPr>
        </a:p>
      </dgm:t>
    </dgm:pt>
    <dgm:pt modelId="{888A7839-7E08-934E-A044-96A7BE6E6AE8}" type="sibTrans" cxnId="{5FD09CB6-5F73-644A-A6EE-D13839E8C7A9}">
      <dgm:prSet/>
      <dgm:spPr/>
      <dgm:t>
        <a:bodyPr/>
        <a:lstStyle/>
        <a:p>
          <a:endParaRPr lang="fr-FR">
            <a:latin typeface="Avenir Book" panose="02000503020000020003" pitchFamily="2" charset="0"/>
          </a:endParaRPr>
        </a:p>
      </dgm:t>
    </dgm:pt>
    <dgm:pt modelId="{89C39F65-0E55-4549-AFE2-61617F9E0F41}">
      <dgm:prSet phldrT="[Texte]"/>
      <dgm:spPr/>
      <dgm:t>
        <a:bodyPr/>
        <a:lstStyle/>
        <a:p>
          <a:r>
            <a:rPr lang="fr-FR" dirty="0">
              <a:latin typeface="Avenir Book" panose="02000503020000020003" pitchFamily="2" charset="0"/>
            </a:rPr>
            <a:t>Etablissement d’une relation ou d’une interaction</a:t>
          </a:r>
        </a:p>
      </dgm:t>
    </dgm:pt>
    <dgm:pt modelId="{1606F9F0-CEFE-2740-83D2-D2A578614714}" type="parTrans" cxnId="{C7936A82-2DBF-804E-8BBF-23A7EF650B1A}">
      <dgm:prSet/>
      <dgm:spPr/>
      <dgm:t>
        <a:bodyPr/>
        <a:lstStyle/>
        <a:p>
          <a:endParaRPr lang="fr-FR">
            <a:latin typeface="Avenir Book" panose="02000503020000020003" pitchFamily="2" charset="0"/>
          </a:endParaRPr>
        </a:p>
      </dgm:t>
    </dgm:pt>
    <dgm:pt modelId="{BC1F46C6-8B80-474C-94E3-6CBC9409D85C}" type="sibTrans" cxnId="{C7936A82-2DBF-804E-8BBF-23A7EF650B1A}">
      <dgm:prSet/>
      <dgm:spPr/>
      <dgm:t>
        <a:bodyPr/>
        <a:lstStyle/>
        <a:p>
          <a:endParaRPr lang="fr-FR">
            <a:latin typeface="Avenir Book" panose="02000503020000020003" pitchFamily="2" charset="0"/>
          </a:endParaRPr>
        </a:p>
      </dgm:t>
    </dgm:pt>
    <dgm:pt modelId="{E35D3B05-3381-794A-A9D7-DA9651B92641}">
      <dgm:prSet phldrT="[Texte]"/>
      <dgm:spPr/>
      <dgm:t>
        <a:bodyPr/>
        <a:lstStyle/>
        <a:p>
          <a:r>
            <a:rPr lang="fr-FR" b="1" i="0" dirty="0">
              <a:latin typeface="Avenir Black" panose="02000503020000020003" pitchFamily="2" charset="0"/>
            </a:rPr>
            <a:t>Exploitation de la victime</a:t>
          </a:r>
        </a:p>
      </dgm:t>
    </dgm:pt>
    <dgm:pt modelId="{3BE11D51-F95C-B842-8351-64A9CC3F81BD}" type="parTrans" cxnId="{B73E3EF3-BD6B-8144-A113-41933B70629A}">
      <dgm:prSet/>
      <dgm:spPr/>
      <dgm:t>
        <a:bodyPr/>
        <a:lstStyle/>
        <a:p>
          <a:endParaRPr lang="fr-FR">
            <a:latin typeface="Avenir Book" panose="02000503020000020003" pitchFamily="2" charset="0"/>
          </a:endParaRPr>
        </a:p>
      </dgm:t>
    </dgm:pt>
    <dgm:pt modelId="{5426B2E4-4BBD-D140-90F8-169FF26E6E32}" type="sibTrans" cxnId="{B73E3EF3-BD6B-8144-A113-41933B70629A}">
      <dgm:prSet/>
      <dgm:spPr/>
      <dgm:t>
        <a:bodyPr/>
        <a:lstStyle/>
        <a:p>
          <a:endParaRPr lang="fr-FR">
            <a:latin typeface="Avenir Book" panose="02000503020000020003" pitchFamily="2" charset="0"/>
          </a:endParaRPr>
        </a:p>
      </dgm:t>
    </dgm:pt>
    <dgm:pt modelId="{5454FBC7-7310-494D-92DD-8EC1C1DEA776}">
      <dgm:prSet phldrT="[Texte]"/>
      <dgm:spPr/>
      <dgm:t>
        <a:bodyPr/>
        <a:lstStyle/>
        <a:p>
          <a:r>
            <a:rPr lang="fr-FR" b="1" i="0" dirty="0">
              <a:latin typeface="Avenir Black" panose="02000503020000020003" pitchFamily="2" charset="0"/>
            </a:rPr>
            <a:t>Abandon</a:t>
          </a:r>
        </a:p>
      </dgm:t>
    </dgm:pt>
    <dgm:pt modelId="{77589BFC-067C-EA4F-8484-CE393FC8ECA9}" type="parTrans" cxnId="{5B0F0869-4BCA-374A-B39C-4A6F2EAEC164}">
      <dgm:prSet/>
      <dgm:spPr/>
      <dgm:t>
        <a:bodyPr/>
        <a:lstStyle/>
        <a:p>
          <a:endParaRPr lang="fr-FR">
            <a:latin typeface="Avenir Book" panose="02000503020000020003" pitchFamily="2" charset="0"/>
          </a:endParaRPr>
        </a:p>
      </dgm:t>
    </dgm:pt>
    <dgm:pt modelId="{36C5952D-5267-1347-8654-105C4E8A45B9}" type="sibTrans" cxnId="{5B0F0869-4BCA-374A-B39C-4A6F2EAEC164}">
      <dgm:prSet/>
      <dgm:spPr/>
      <dgm:t>
        <a:bodyPr/>
        <a:lstStyle/>
        <a:p>
          <a:endParaRPr lang="fr-FR">
            <a:latin typeface="Avenir Book" panose="02000503020000020003" pitchFamily="2" charset="0"/>
          </a:endParaRPr>
        </a:p>
      </dgm:t>
    </dgm:pt>
    <dgm:pt modelId="{4D612F24-DBBE-1044-BBF1-803E8AC9357E}">
      <dgm:prSet phldrT="[Texte]"/>
      <dgm:spPr/>
      <dgm:t>
        <a:bodyPr/>
        <a:lstStyle/>
        <a:p>
          <a:endParaRPr lang="fr-FR" dirty="0">
            <a:latin typeface="Avenir Book" panose="02000503020000020003" pitchFamily="2" charset="0"/>
          </a:endParaRPr>
        </a:p>
      </dgm:t>
    </dgm:pt>
    <dgm:pt modelId="{C4C1B0A2-5F5D-A544-A27B-61FB6071715F}" type="parTrans" cxnId="{8BB45C18-E0A1-7646-AF55-3AF04AB38DE1}">
      <dgm:prSet/>
      <dgm:spPr/>
      <dgm:t>
        <a:bodyPr/>
        <a:lstStyle/>
        <a:p>
          <a:endParaRPr lang="fr-FR"/>
        </a:p>
      </dgm:t>
    </dgm:pt>
    <dgm:pt modelId="{41386081-63AE-314C-B075-1C2A68D79184}" type="sibTrans" cxnId="{8BB45C18-E0A1-7646-AF55-3AF04AB38DE1}">
      <dgm:prSet/>
      <dgm:spPr/>
      <dgm:t>
        <a:bodyPr/>
        <a:lstStyle/>
        <a:p>
          <a:endParaRPr lang="fr-FR"/>
        </a:p>
      </dgm:t>
    </dgm:pt>
    <dgm:pt modelId="{C371568D-B7CA-D545-B2D1-878EB4969F20}" type="pres">
      <dgm:prSet presAssocID="{12E4D757-64D2-424E-935C-0CEB7256DB61}" presName="rootnode" presStyleCnt="0">
        <dgm:presLayoutVars>
          <dgm:chMax/>
          <dgm:chPref/>
          <dgm:dir/>
          <dgm:animLvl val="lvl"/>
        </dgm:presLayoutVars>
      </dgm:prSet>
      <dgm:spPr/>
    </dgm:pt>
    <dgm:pt modelId="{FEAEC3F9-8FFB-CC47-80EC-F46E0624F07B}" type="pres">
      <dgm:prSet presAssocID="{A40E84F9-F7F3-AA4A-9A28-0D955A91E0DE}" presName="composite" presStyleCnt="0"/>
      <dgm:spPr/>
    </dgm:pt>
    <dgm:pt modelId="{2D110628-D379-554F-94C2-DB6D59E72A77}" type="pres">
      <dgm:prSet presAssocID="{A40E84F9-F7F3-AA4A-9A28-0D955A91E0DE}" presName="bentUpArrow1" presStyleLbl="alignImgPlace1" presStyleIdx="0" presStyleCnt="3"/>
      <dgm:spPr/>
    </dgm:pt>
    <dgm:pt modelId="{DA885C8B-6336-A742-BBA7-33191CF3D12E}" type="pres">
      <dgm:prSet presAssocID="{A40E84F9-F7F3-AA4A-9A28-0D955A91E0DE}" presName="ParentText" presStyleLbl="node1" presStyleIdx="0" presStyleCnt="4">
        <dgm:presLayoutVars>
          <dgm:chMax val="1"/>
          <dgm:chPref val="1"/>
          <dgm:bulletEnabled val="1"/>
        </dgm:presLayoutVars>
      </dgm:prSet>
      <dgm:spPr/>
    </dgm:pt>
    <dgm:pt modelId="{6C0CBC04-741E-F44E-B77B-B459274F0C70}" type="pres">
      <dgm:prSet presAssocID="{A40E84F9-F7F3-AA4A-9A28-0D955A91E0DE}" presName="ChildText" presStyleLbl="revTx" presStyleIdx="0" presStyleCnt="3">
        <dgm:presLayoutVars>
          <dgm:chMax val="0"/>
          <dgm:chPref val="0"/>
          <dgm:bulletEnabled val="1"/>
        </dgm:presLayoutVars>
      </dgm:prSet>
      <dgm:spPr/>
    </dgm:pt>
    <dgm:pt modelId="{D7B5BCF4-CDF2-6946-B89F-88A73787FF9F}" type="pres">
      <dgm:prSet presAssocID="{44629DCA-42C4-FB4F-ACA9-7F8BDEE69012}" presName="sibTrans" presStyleCnt="0"/>
      <dgm:spPr/>
    </dgm:pt>
    <dgm:pt modelId="{CCE714E7-AA59-5E41-81CD-38270CE1DF09}" type="pres">
      <dgm:prSet presAssocID="{194BB766-8ACC-BB45-B867-C347B324D441}" presName="composite" presStyleCnt="0"/>
      <dgm:spPr/>
    </dgm:pt>
    <dgm:pt modelId="{D42DB746-FE6D-5B44-9AB8-8F68660D602A}" type="pres">
      <dgm:prSet presAssocID="{194BB766-8ACC-BB45-B867-C347B324D441}" presName="bentUpArrow1" presStyleLbl="alignImgPlace1" presStyleIdx="1" presStyleCnt="3"/>
      <dgm:spPr/>
    </dgm:pt>
    <dgm:pt modelId="{069F04BB-A0C6-AE4B-8D65-26C54BF420D7}" type="pres">
      <dgm:prSet presAssocID="{194BB766-8ACC-BB45-B867-C347B324D441}" presName="ParentText" presStyleLbl="node1" presStyleIdx="1" presStyleCnt="4">
        <dgm:presLayoutVars>
          <dgm:chMax val="1"/>
          <dgm:chPref val="1"/>
          <dgm:bulletEnabled val="1"/>
        </dgm:presLayoutVars>
      </dgm:prSet>
      <dgm:spPr/>
    </dgm:pt>
    <dgm:pt modelId="{1B1CD403-B98E-FC47-9B29-F28A20447BCB}" type="pres">
      <dgm:prSet presAssocID="{194BB766-8ACC-BB45-B867-C347B324D441}" presName="ChildText" presStyleLbl="revTx" presStyleIdx="1" presStyleCnt="3">
        <dgm:presLayoutVars>
          <dgm:chMax val="0"/>
          <dgm:chPref val="0"/>
          <dgm:bulletEnabled val="1"/>
        </dgm:presLayoutVars>
      </dgm:prSet>
      <dgm:spPr/>
    </dgm:pt>
    <dgm:pt modelId="{BCF0A187-5739-0E4B-B4A4-B5BC683B9816}" type="pres">
      <dgm:prSet presAssocID="{888A7839-7E08-934E-A044-96A7BE6E6AE8}" presName="sibTrans" presStyleCnt="0"/>
      <dgm:spPr/>
    </dgm:pt>
    <dgm:pt modelId="{B6CA8B1B-5245-F642-A67A-DBB1865BDDD8}" type="pres">
      <dgm:prSet presAssocID="{E35D3B05-3381-794A-A9D7-DA9651B92641}" presName="composite" presStyleCnt="0"/>
      <dgm:spPr/>
    </dgm:pt>
    <dgm:pt modelId="{21D8C366-FE23-9A46-853D-6A174E4FAF4E}" type="pres">
      <dgm:prSet presAssocID="{E35D3B05-3381-794A-A9D7-DA9651B92641}" presName="bentUpArrow1" presStyleLbl="alignImgPlace1" presStyleIdx="2" presStyleCnt="3"/>
      <dgm:spPr/>
    </dgm:pt>
    <dgm:pt modelId="{039CDD94-8EFF-6444-B99D-7D1B6E26D419}" type="pres">
      <dgm:prSet presAssocID="{E35D3B05-3381-794A-A9D7-DA9651B92641}" presName="ParentText" presStyleLbl="node1" presStyleIdx="2" presStyleCnt="4">
        <dgm:presLayoutVars>
          <dgm:chMax val="1"/>
          <dgm:chPref val="1"/>
          <dgm:bulletEnabled val="1"/>
        </dgm:presLayoutVars>
      </dgm:prSet>
      <dgm:spPr/>
    </dgm:pt>
    <dgm:pt modelId="{4B6A56BC-44BD-1A47-886D-217E51D62CAD}" type="pres">
      <dgm:prSet presAssocID="{E35D3B05-3381-794A-A9D7-DA9651B92641}" presName="ChildText" presStyleLbl="revTx" presStyleIdx="2" presStyleCnt="3">
        <dgm:presLayoutVars>
          <dgm:chMax val="0"/>
          <dgm:chPref val="0"/>
          <dgm:bulletEnabled val="1"/>
        </dgm:presLayoutVars>
      </dgm:prSet>
      <dgm:spPr/>
    </dgm:pt>
    <dgm:pt modelId="{C17BF70A-34D6-0947-BAD7-E230DFB5F737}" type="pres">
      <dgm:prSet presAssocID="{5426B2E4-4BBD-D140-90F8-169FF26E6E32}" presName="sibTrans" presStyleCnt="0"/>
      <dgm:spPr/>
    </dgm:pt>
    <dgm:pt modelId="{5146D40F-F1D7-4D4A-84DA-B63949B1E2B2}" type="pres">
      <dgm:prSet presAssocID="{5454FBC7-7310-494D-92DD-8EC1C1DEA776}" presName="composite" presStyleCnt="0"/>
      <dgm:spPr/>
    </dgm:pt>
    <dgm:pt modelId="{C29CEFC9-8020-DB49-8FD7-57F17953787A}" type="pres">
      <dgm:prSet presAssocID="{5454FBC7-7310-494D-92DD-8EC1C1DEA776}" presName="ParentText" presStyleLbl="node1" presStyleIdx="3" presStyleCnt="4">
        <dgm:presLayoutVars>
          <dgm:chMax val="1"/>
          <dgm:chPref val="1"/>
          <dgm:bulletEnabled val="1"/>
        </dgm:presLayoutVars>
      </dgm:prSet>
      <dgm:spPr/>
    </dgm:pt>
  </dgm:ptLst>
  <dgm:cxnLst>
    <dgm:cxn modelId="{8BB45C18-E0A1-7646-AF55-3AF04AB38DE1}" srcId="{E35D3B05-3381-794A-A9D7-DA9651B92641}" destId="{4D612F24-DBBE-1044-BBF1-803E8AC9357E}" srcOrd="0" destOrd="0" parTransId="{C4C1B0A2-5F5D-A544-A27B-61FB6071715F}" sibTransId="{41386081-63AE-314C-B075-1C2A68D79184}"/>
    <dgm:cxn modelId="{D51C7534-B707-434E-A943-2AA8500EC8BA}" srcId="{12E4D757-64D2-424E-935C-0CEB7256DB61}" destId="{A40E84F9-F7F3-AA4A-9A28-0D955A91E0DE}" srcOrd="0" destOrd="0" parTransId="{76E78422-DB42-6942-89B5-1D97A203B990}" sibTransId="{44629DCA-42C4-FB4F-ACA9-7F8BDEE69012}"/>
    <dgm:cxn modelId="{A7FB4635-3ACA-9D40-9CC5-5B5A07C6E0C6}" srcId="{A40E84F9-F7F3-AA4A-9A28-0D955A91E0DE}" destId="{47C6E515-A715-CB4E-B75F-F6A6BEDC5CDB}" srcOrd="0" destOrd="0" parTransId="{AE55DFEB-5AD8-CE4C-971D-F80F7D81603E}" sibTransId="{5CEDE7FD-FF94-0D4F-90AD-EA42E5E5B8AD}"/>
    <dgm:cxn modelId="{95F9DB3E-53E9-F347-983C-54E79E3025E1}" type="presOf" srcId="{E35D3B05-3381-794A-A9D7-DA9651B92641}" destId="{039CDD94-8EFF-6444-B99D-7D1B6E26D419}" srcOrd="0" destOrd="0" presId="urn:microsoft.com/office/officeart/2005/8/layout/StepDownProcess"/>
    <dgm:cxn modelId="{0DF1AE55-481D-A946-8035-581A74CE7AC0}" type="presOf" srcId="{12E4D757-64D2-424E-935C-0CEB7256DB61}" destId="{C371568D-B7CA-D545-B2D1-878EB4969F20}" srcOrd="0" destOrd="0" presId="urn:microsoft.com/office/officeart/2005/8/layout/StepDownProcess"/>
    <dgm:cxn modelId="{5B0F0869-4BCA-374A-B39C-4A6F2EAEC164}" srcId="{12E4D757-64D2-424E-935C-0CEB7256DB61}" destId="{5454FBC7-7310-494D-92DD-8EC1C1DEA776}" srcOrd="3" destOrd="0" parTransId="{77589BFC-067C-EA4F-8484-CE393FC8ECA9}" sibTransId="{36C5952D-5267-1347-8654-105C4E8A45B9}"/>
    <dgm:cxn modelId="{3295C570-E5E2-4C4B-B585-5E2DBA1277CA}" type="presOf" srcId="{47C6E515-A715-CB4E-B75F-F6A6BEDC5CDB}" destId="{6C0CBC04-741E-F44E-B77B-B459274F0C70}" srcOrd="0" destOrd="0" presId="urn:microsoft.com/office/officeart/2005/8/layout/StepDownProcess"/>
    <dgm:cxn modelId="{8889B377-8F12-744E-9988-3D19E3AA3CEB}" type="presOf" srcId="{194BB766-8ACC-BB45-B867-C347B324D441}" destId="{069F04BB-A0C6-AE4B-8D65-26C54BF420D7}" srcOrd="0" destOrd="0" presId="urn:microsoft.com/office/officeart/2005/8/layout/StepDownProcess"/>
    <dgm:cxn modelId="{395AC079-40BB-9C41-A514-85DCC28BED87}" type="presOf" srcId="{5454FBC7-7310-494D-92DD-8EC1C1DEA776}" destId="{C29CEFC9-8020-DB49-8FD7-57F17953787A}" srcOrd="0" destOrd="0" presId="urn:microsoft.com/office/officeart/2005/8/layout/StepDownProcess"/>
    <dgm:cxn modelId="{C7936A82-2DBF-804E-8BBF-23A7EF650B1A}" srcId="{194BB766-8ACC-BB45-B867-C347B324D441}" destId="{89C39F65-0E55-4549-AFE2-61617F9E0F41}" srcOrd="0" destOrd="0" parTransId="{1606F9F0-CEFE-2740-83D2-D2A578614714}" sibTransId="{BC1F46C6-8B80-474C-94E3-6CBC9409D85C}"/>
    <dgm:cxn modelId="{30141FA7-4689-3343-A883-C075AA3E6EA0}" type="presOf" srcId="{4D612F24-DBBE-1044-BBF1-803E8AC9357E}" destId="{4B6A56BC-44BD-1A47-886D-217E51D62CAD}" srcOrd="0" destOrd="0" presId="urn:microsoft.com/office/officeart/2005/8/layout/StepDownProcess"/>
    <dgm:cxn modelId="{DAFD93AC-B025-124A-83EE-8190940D6D5D}" type="presOf" srcId="{A40E84F9-F7F3-AA4A-9A28-0D955A91E0DE}" destId="{DA885C8B-6336-A742-BBA7-33191CF3D12E}" srcOrd="0" destOrd="0" presId="urn:microsoft.com/office/officeart/2005/8/layout/StepDownProcess"/>
    <dgm:cxn modelId="{5FD09CB6-5F73-644A-A6EE-D13839E8C7A9}" srcId="{12E4D757-64D2-424E-935C-0CEB7256DB61}" destId="{194BB766-8ACC-BB45-B867-C347B324D441}" srcOrd="1" destOrd="0" parTransId="{FCE60E35-75E4-9747-8747-BCFB9FE94928}" sibTransId="{888A7839-7E08-934E-A044-96A7BE6E6AE8}"/>
    <dgm:cxn modelId="{B73E3EF3-BD6B-8144-A113-41933B70629A}" srcId="{12E4D757-64D2-424E-935C-0CEB7256DB61}" destId="{E35D3B05-3381-794A-A9D7-DA9651B92641}" srcOrd="2" destOrd="0" parTransId="{3BE11D51-F95C-B842-8351-64A9CC3F81BD}" sibTransId="{5426B2E4-4BBD-D140-90F8-169FF26E6E32}"/>
    <dgm:cxn modelId="{C4AC32FC-AADD-1D47-B006-58DF7E7E9809}" type="presOf" srcId="{89C39F65-0E55-4549-AFE2-61617F9E0F41}" destId="{1B1CD403-B98E-FC47-9B29-F28A20447BCB}" srcOrd="0" destOrd="0" presId="urn:microsoft.com/office/officeart/2005/8/layout/StepDownProcess"/>
    <dgm:cxn modelId="{0B873D3D-AB8C-564B-8B90-AA9211562A54}" type="presParOf" srcId="{C371568D-B7CA-D545-B2D1-878EB4969F20}" destId="{FEAEC3F9-8FFB-CC47-80EC-F46E0624F07B}" srcOrd="0" destOrd="0" presId="urn:microsoft.com/office/officeart/2005/8/layout/StepDownProcess"/>
    <dgm:cxn modelId="{2F8C3650-D9ED-5546-AFAF-A27C0977C7CF}" type="presParOf" srcId="{FEAEC3F9-8FFB-CC47-80EC-F46E0624F07B}" destId="{2D110628-D379-554F-94C2-DB6D59E72A77}" srcOrd="0" destOrd="0" presId="urn:microsoft.com/office/officeart/2005/8/layout/StepDownProcess"/>
    <dgm:cxn modelId="{5FC8A2C8-91DF-0641-89CA-5B48A48890B9}" type="presParOf" srcId="{FEAEC3F9-8FFB-CC47-80EC-F46E0624F07B}" destId="{DA885C8B-6336-A742-BBA7-33191CF3D12E}" srcOrd="1" destOrd="0" presId="urn:microsoft.com/office/officeart/2005/8/layout/StepDownProcess"/>
    <dgm:cxn modelId="{A765D6AC-D426-9C4F-B2E1-083C0DC7C8D6}" type="presParOf" srcId="{FEAEC3F9-8FFB-CC47-80EC-F46E0624F07B}" destId="{6C0CBC04-741E-F44E-B77B-B459274F0C70}" srcOrd="2" destOrd="0" presId="urn:microsoft.com/office/officeart/2005/8/layout/StepDownProcess"/>
    <dgm:cxn modelId="{F54EA9D8-7FC8-2645-AA53-7CFB7A4F7C16}" type="presParOf" srcId="{C371568D-B7CA-D545-B2D1-878EB4969F20}" destId="{D7B5BCF4-CDF2-6946-B89F-88A73787FF9F}" srcOrd="1" destOrd="0" presId="urn:microsoft.com/office/officeart/2005/8/layout/StepDownProcess"/>
    <dgm:cxn modelId="{C8094305-609A-9B4C-A38E-2695F93E0E80}" type="presParOf" srcId="{C371568D-B7CA-D545-B2D1-878EB4969F20}" destId="{CCE714E7-AA59-5E41-81CD-38270CE1DF09}" srcOrd="2" destOrd="0" presId="urn:microsoft.com/office/officeart/2005/8/layout/StepDownProcess"/>
    <dgm:cxn modelId="{B89307C7-6E57-BC49-8F31-36E83ADE1F6E}" type="presParOf" srcId="{CCE714E7-AA59-5E41-81CD-38270CE1DF09}" destId="{D42DB746-FE6D-5B44-9AB8-8F68660D602A}" srcOrd="0" destOrd="0" presId="urn:microsoft.com/office/officeart/2005/8/layout/StepDownProcess"/>
    <dgm:cxn modelId="{CB7F67CA-FC41-0243-ACFF-472C8B623C08}" type="presParOf" srcId="{CCE714E7-AA59-5E41-81CD-38270CE1DF09}" destId="{069F04BB-A0C6-AE4B-8D65-26C54BF420D7}" srcOrd="1" destOrd="0" presId="urn:microsoft.com/office/officeart/2005/8/layout/StepDownProcess"/>
    <dgm:cxn modelId="{C6D9BAB9-E2E1-D14B-AB74-5DAD8D6ACD85}" type="presParOf" srcId="{CCE714E7-AA59-5E41-81CD-38270CE1DF09}" destId="{1B1CD403-B98E-FC47-9B29-F28A20447BCB}" srcOrd="2" destOrd="0" presId="urn:microsoft.com/office/officeart/2005/8/layout/StepDownProcess"/>
    <dgm:cxn modelId="{25780584-C20D-CE46-969A-BF77A2A24D12}" type="presParOf" srcId="{C371568D-B7CA-D545-B2D1-878EB4969F20}" destId="{BCF0A187-5739-0E4B-B4A4-B5BC683B9816}" srcOrd="3" destOrd="0" presId="urn:microsoft.com/office/officeart/2005/8/layout/StepDownProcess"/>
    <dgm:cxn modelId="{D20B2840-E6F4-9648-AFF9-00FED5FC2BA0}" type="presParOf" srcId="{C371568D-B7CA-D545-B2D1-878EB4969F20}" destId="{B6CA8B1B-5245-F642-A67A-DBB1865BDDD8}" srcOrd="4" destOrd="0" presId="urn:microsoft.com/office/officeart/2005/8/layout/StepDownProcess"/>
    <dgm:cxn modelId="{D14708ED-57C7-1843-A973-CCDEBC023537}" type="presParOf" srcId="{B6CA8B1B-5245-F642-A67A-DBB1865BDDD8}" destId="{21D8C366-FE23-9A46-853D-6A174E4FAF4E}" srcOrd="0" destOrd="0" presId="urn:microsoft.com/office/officeart/2005/8/layout/StepDownProcess"/>
    <dgm:cxn modelId="{FB404D5B-0EE7-8F4E-89D9-16D3EDACAD6E}" type="presParOf" srcId="{B6CA8B1B-5245-F642-A67A-DBB1865BDDD8}" destId="{039CDD94-8EFF-6444-B99D-7D1B6E26D419}" srcOrd="1" destOrd="0" presId="urn:microsoft.com/office/officeart/2005/8/layout/StepDownProcess"/>
    <dgm:cxn modelId="{E772535D-F48F-674A-95DD-DF369F38CAB0}" type="presParOf" srcId="{B6CA8B1B-5245-F642-A67A-DBB1865BDDD8}" destId="{4B6A56BC-44BD-1A47-886D-217E51D62CAD}" srcOrd="2" destOrd="0" presId="urn:microsoft.com/office/officeart/2005/8/layout/StepDownProcess"/>
    <dgm:cxn modelId="{BD0E1E85-1D93-C742-B136-278264621DBC}" type="presParOf" srcId="{C371568D-B7CA-D545-B2D1-878EB4969F20}" destId="{C17BF70A-34D6-0947-BAD7-E230DFB5F737}" srcOrd="5" destOrd="0" presId="urn:microsoft.com/office/officeart/2005/8/layout/StepDownProcess"/>
    <dgm:cxn modelId="{7E06B881-8B5C-A945-9C00-813978DDF326}" type="presParOf" srcId="{C371568D-B7CA-D545-B2D1-878EB4969F20}" destId="{5146D40F-F1D7-4D4A-84DA-B63949B1E2B2}" srcOrd="6" destOrd="0" presId="urn:microsoft.com/office/officeart/2005/8/layout/StepDownProcess"/>
    <dgm:cxn modelId="{37D0DC6C-FB46-C942-B471-186E06FAC01D}" type="presParOf" srcId="{5146D40F-F1D7-4D4A-84DA-B63949B1E2B2}" destId="{C29CEFC9-8020-DB49-8FD7-57F17953787A}"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10628-D379-554F-94C2-DB6D59E72A77}">
      <dsp:nvSpPr>
        <dsp:cNvPr id="0" name=""/>
        <dsp:cNvSpPr/>
      </dsp:nvSpPr>
      <dsp:spPr>
        <a:xfrm rot="5400000">
          <a:off x="1707193" y="1184365"/>
          <a:ext cx="1040130" cy="118415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885C8B-6336-A742-BBA7-33191CF3D12E}">
      <dsp:nvSpPr>
        <dsp:cNvPr id="0" name=""/>
        <dsp:cNvSpPr/>
      </dsp:nvSpPr>
      <dsp:spPr>
        <a:xfrm>
          <a:off x="1431622" y="31360"/>
          <a:ext cx="1750966" cy="122561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i="0" kern="1200" dirty="0">
              <a:latin typeface="Avenir Black" panose="02000503020000020003" pitchFamily="2" charset="0"/>
            </a:rPr>
            <a:t>Préparation</a:t>
          </a:r>
        </a:p>
      </dsp:txBody>
      <dsp:txXfrm>
        <a:off x="1491463" y="91201"/>
        <a:ext cx="1631284" cy="1105937"/>
      </dsp:txXfrm>
    </dsp:sp>
    <dsp:sp modelId="{6C0CBC04-741E-F44E-B77B-B459274F0C70}">
      <dsp:nvSpPr>
        <dsp:cNvPr id="0" name=""/>
        <dsp:cNvSpPr/>
      </dsp:nvSpPr>
      <dsp:spPr>
        <a:xfrm>
          <a:off x="3182589" y="148250"/>
          <a:ext cx="1273486" cy="99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a:latin typeface="Avenir Book" panose="02000503020000020003" pitchFamily="2" charset="0"/>
            </a:rPr>
            <a:t>Collecte d’informations</a:t>
          </a:r>
        </a:p>
      </dsp:txBody>
      <dsp:txXfrm>
        <a:off x="3182589" y="148250"/>
        <a:ext cx="1273486" cy="990600"/>
      </dsp:txXfrm>
    </dsp:sp>
    <dsp:sp modelId="{D42DB746-FE6D-5B44-9AB8-8F68660D602A}">
      <dsp:nvSpPr>
        <dsp:cNvPr id="0" name=""/>
        <dsp:cNvSpPr/>
      </dsp:nvSpPr>
      <dsp:spPr>
        <a:xfrm rot="5400000">
          <a:off x="3158931" y="2561140"/>
          <a:ext cx="1040130" cy="118415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F04BB-A0C6-AE4B-8D65-26C54BF420D7}">
      <dsp:nvSpPr>
        <dsp:cNvPr id="0" name=""/>
        <dsp:cNvSpPr/>
      </dsp:nvSpPr>
      <dsp:spPr>
        <a:xfrm>
          <a:off x="2883359" y="1408135"/>
          <a:ext cx="1750966" cy="122561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i="0" kern="1200" dirty="0">
              <a:latin typeface="Avenir Black" panose="02000503020000020003" pitchFamily="2" charset="0"/>
            </a:rPr>
            <a:t>Infiltration</a:t>
          </a:r>
        </a:p>
      </dsp:txBody>
      <dsp:txXfrm>
        <a:off x="2943200" y="1467976"/>
        <a:ext cx="1631284" cy="1105937"/>
      </dsp:txXfrm>
    </dsp:sp>
    <dsp:sp modelId="{1B1CD403-B98E-FC47-9B29-F28A20447BCB}">
      <dsp:nvSpPr>
        <dsp:cNvPr id="0" name=""/>
        <dsp:cNvSpPr/>
      </dsp:nvSpPr>
      <dsp:spPr>
        <a:xfrm>
          <a:off x="4634326" y="1525026"/>
          <a:ext cx="1273486" cy="99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a:latin typeface="Avenir Book" panose="02000503020000020003" pitchFamily="2" charset="0"/>
            </a:rPr>
            <a:t>Etablissement d’une relation ou d’une interaction</a:t>
          </a:r>
        </a:p>
      </dsp:txBody>
      <dsp:txXfrm>
        <a:off x="4634326" y="1525026"/>
        <a:ext cx="1273486" cy="990600"/>
      </dsp:txXfrm>
    </dsp:sp>
    <dsp:sp modelId="{21D8C366-FE23-9A46-853D-6A174E4FAF4E}">
      <dsp:nvSpPr>
        <dsp:cNvPr id="0" name=""/>
        <dsp:cNvSpPr/>
      </dsp:nvSpPr>
      <dsp:spPr>
        <a:xfrm rot="5400000">
          <a:off x="4610668" y="3937916"/>
          <a:ext cx="1040130" cy="118415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9CDD94-8EFF-6444-B99D-7D1B6E26D419}">
      <dsp:nvSpPr>
        <dsp:cNvPr id="0" name=""/>
        <dsp:cNvSpPr/>
      </dsp:nvSpPr>
      <dsp:spPr>
        <a:xfrm>
          <a:off x="4335097" y="2784911"/>
          <a:ext cx="1750966" cy="122561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i="0" kern="1200" dirty="0">
              <a:latin typeface="Avenir Black" panose="02000503020000020003" pitchFamily="2" charset="0"/>
            </a:rPr>
            <a:t>Exploitation de la victime</a:t>
          </a:r>
        </a:p>
      </dsp:txBody>
      <dsp:txXfrm>
        <a:off x="4394938" y="2844752"/>
        <a:ext cx="1631284" cy="1105937"/>
      </dsp:txXfrm>
    </dsp:sp>
    <dsp:sp modelId="{4B6A56BC-44BD-1A47-886D-217E51D62CAD}">
      <dsp:nvSpPr>
        <dsp:cNvPr id="0" name=""/>
        <dsp:cNvSpPr/>
      </dsp:nvSpPr>
      <dsp:spPr>
        <a:xfrm>
          <a:off x="6086064" y="2901802"/>
          <a:ext cx="1273486" cy="99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fr-FR" sz="1200" kern="1200" dirty="0">
            <a:latin typeface="Avenir Book" panose="02000503020000020003" pitchFamily="2" charset="0"/>
          </a:endParaRPr>
        </a:p>
      </dsp:txBody>
      <dsp:txXfrm>
        <a:off x="6086064" y="2901802"/>
        <a:ext cx="1273486" cy="990600"/>
      </dsp:txXfrm>
    </dsp:sp>
    <dsp:sp modelId="{C29CEFC9-8020-DB49-8FD7-57F17953787A}">
      <dsp:nvSpPr>
        <dsp:cNvPr id="0" name=""/>
        <dsp:cNvSpPr/>
      </dsp:nvSpPr>
      <dsp:spPr>
        <a:xfrm>
          <a:off x="5786834" y="4161686"/>
          <a:ext cx="1750966" cy="122561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i="0" kern="1200" dirty="0">
              <a:latin typeface="Avenir Black" panose="02000503020000020003" pitchFamily="2" charset="0"/>
            </a:rPr>
            <a:t>Abandon</a:t>
          </a:r>
        </a:p>
      </dsp:txBody>
      <dsp:txXfrm>
        <a:off x="5846675" y="4221527"/>
        <a:ext cx="1631284" cy="1105937"/>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47CD9E-63C3-9F46-856F-7AB33D86FEE8}" type="datetimeFigureOut">
              <a:rPr lang="fr-FR" smtClean="0"/>
              <a:t>29/01/2026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C5C846-9B01-8A49-AB15-3327695D7BDA}" type="slidenum">
              <a:rPr lang="fr-FR" smtClean="0"/>
              <a:t>‹N°›</a:t>
            </a:fld>
            <a:endParaRPr lang="fr-FR"/>
          </a:p>
        </p:txBody>
      </p:sp>
    </p:spTree>
    <p:extLst>
      <p:ext uri="{BB962C8B-B14F-4D97-AF65-F5344CB8AC3E}">
        <p14:creationId xmlns:p14="http://schemas.microsoft.com/office/powerpoint/2010/main" val="348563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381C1F-97C3-3F6F-299B-945E778256E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A93664-EA7C-947B-6ED5-50F3F8C40B80}"/>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06569F4-4836-6DB4-9EE3-7E007629583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DD65EAE-EDDE-F74C-B68B-1B4C9A83E3FC}"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0987E-6EA2-2AA7-6FBB-6824E6799B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6B056F-2FCB-5F04-E444-3D077742E71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3CFBE3-684F-F703-5799-44E045260F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40AD791-BF5A-A648-F3CB-94C06E80DD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409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9658-3C55-916A-DA1C-D262268D11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CC3B5B-E2D1-8164-2151-F177ECAB0F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305644-1961-2423-0B90-73CF9A7FEF4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7197E0-14DD-9F23-8F36-D83FAD3CAC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739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91CC4-001A-E20A-7ABB-6321F2A2A3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DE31663-8AD1-E241-ED23-016719CB631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62216B-290E-E0F0-966C-5BD587DE3075}"/>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22867CA-1B25-053D-724F-68633DC725A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12</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9162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3049B-C66C-D1F2-2DF2-5A51E3C5C8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09A2D4-9738-AEE4-D918-BBFB1601BA2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E682EA-52A9-E777-1FD1-DC39C206AC5B}"/>
              </a:ext>
            </a:extLst>
          </p:cNvPr>
          <p:cNvSpPr>
            <a:spLocks noGrp="1"/>
          </p:cNvSpPr>
          <p:nvPr>
            <p:ph type="body" idx="1"/>
          </p:nvPr>
        </p:nvSpPr>
        <p:spPr/>
        <p:txBody>
          <a:bodyPr/>
          <a:lstStyle/>
          <a:p>
            <a:r>
              <a:rPr lang="fr-FR" sz="2000" b="1" dirty="0"/>
              <a:t>Script :</a:t>
            </a:r>
            <a:r>
              <a:rPr lang="fr-FR" sz="2000" dirty="0"/>
              <a:t> « Commençons par les principes généraux. Une attaque réseau se définit par des actions non autorisées sur les actifs de l'entreprise. L'objectif principal est souvent le ciblage des périmètres du réseau pour réussir à pénétrer le réseau interne.</a:t>
            </a:r>
          </a:p>
          <a:p>
            <a:r>
              <a:rPr lang="fr-FR" sz="2000" dirty="0"/>
              <a:t>Nous pouvons classer ces attaques en deux grandes catégories :</a:t>
            </a:r>
          </a:p>
          <a:p>
            <a:r>
              <a:rPr lang="fr-FR" sz="2000" b="1" dirty="0"/>
              <a:t>Les attaques passives</a:t>
            </a:r>
            <a:r>
              <a:rPr lang="fr-FR" sz="2000" dirty="0"/>
              <a:t>: Ici, l'objectif est la discrétion. L'attaquant cherche à obtenir un accès non autorisé pour surveiller et voler des données, mais sans effectuer de modification. Il écoute, tout simplement.</a:t>
            </a:r>
          </a:p>
          <a:p>
            <a:r>
              <a:rPr lang="fr-FR" sz="2000" b="1" dirty="0"/>
              <a:t>Les attaques actives</a:t>
            </a:r>
            <a:r>
              <a:rPr lang="fr-FR" sz="2000" dirty="0"/>
              <a:t>: Elles sont plus agressives. Elles impliquent la modification, la destruction ou le vol de données privées. Cela peut aller jusqu'au chiffrement ou à l'endommagement des informations. »</a:t>
            </a:r>
          </a:p>
        </p:txBody>
      </p:sp>
      <p:sp>
        <p:nvSpPr>
          <p:cNvPr id="4" name="Espace réservé du numéro de diapositive 3">
            <a:extLst>
              <a:ext uri="{FF2B5EF4-FFF2-40B4-BE49-F238E27FC236}">
                <a16:creationId xmlns:a16="http://schemas.microsoft.com/office/drawing/2014/main" id="{76E1BAFE-186F-428E-AC3D-970FBDB466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711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4B18F-8DB8-0762-7F53-306FFEF1693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171D20-603A-B839-A101-FEEB8D850E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CC93E2B-CCF6-D9F4-BCF7-2F762F422113}"/>
              </a:ext>
            </a:extLst>
          </p:cNvPr>
          <p:cNvSpPr>
            <a:spLocks noGrp="1"/>
          </p:cNvSpPr>
          <p:nvPr>
            <p:ph type="body" idx="1"/>
          </p:nvPr>
        </p:nvSpPr>
        <p:spPr/>
        <p:txBody>
          <a:bodyPr/>
          <a:lstStyle/>
          <a:p>
            <a:r>
              <a:rPr lang="fr-FR" b="1" dirty="0"/>
              <a:t>Visuel :</a:t>
            </a:r>
            <a:r>
              <a:rPr lang="fr-FR" dirty="0"/>
              <a:t> Schéma illustrant un attaquant, un Botnet et une cible serveur. Une bulle de dialogue dit : "Envoyez des requêtes en continu jusqu'à ce que le service soit indisponible !".</a:t>
            </a:r>
          </a:p>
          <a:p>
            <a:r>
              <a:rPr lang="fr-FR" b="1" dirty="0"/>
              <a:t>Script :</a:t>
            </a:r>
            <a:r>
              <a:rPr lang="fr-FR" dirty="0"/>
              <a:t> « Une des attaques les plus connues est le Déni de Service. Son but est simple : empêcher l'utilisation d'une machine ou d'un service.</a:t>
            </a:r>
          </a:p>
          <a:p>
            <a:r>
              <a:rPr lang="fr-FR" dirty="0"/>
              <a:t>Il faut distinguer deux variantes :</a:t>
            </a:r>
          </a:p>
          <a:p>
            <a:r>
              <a:rPr lang="fr-FR" dirty="0"/>
              <a:t>Le </a:t>
            </a:r>
            <a:r>
              <a:rPr lang="fr-FR" b="1" dirty="0" err="1"/>
              <a:t>DoS</a:t>
            </a:r>
            <a:r>
              <a:rPr lang="fr-FR" b="1" dirty="0"/>
              <a:t> (Déni de Service)</a:t>
            </a:r>
            <a:r>
              <a:rPr lang="fr-FR" dirty="0"/>
              <a:t> classique : Il peut être local (par épuisement des ressources de la machine) ou réseau (par consommation excessive de la bande passante).</a:t>
            </a:r>
          </a:p>
          <a:p>
            <a:r>
              <a:rPr lang="fr-FR" dirty="0"/>
              <a:t>Le </a:t>
            </a:r>
            <a:r>
              <a:rPr lang="fr-FR" b="1" dirty="0"/>
              <a:t>DDoS (Déni de Service Distribué)</a:t>
            </a:r>
            <a:r>
              <a:rPr lang="fr-FR" dirty="0"/>
              <a:t> : Le principe est similaire, mais l'attaque utilise plusieurs machines simultanément — souvent organisées en "Botnet" — contre une seule organisation.</a:t>
            </a:r>
          </a:p>
          <a:p>
            <a:r>
              <a:rPr lang="fr-FR" dirty="0"/>
              <a:t>Comme l'illustre le schéma, l'attaquant ordonne d'envoyer des requêtes en continu jusqu'à ce que le serveur cible sature et devienne indisponible. »</a:t>
            </a:r>
          </a:p>
        </p:txBody>
      </p:sp>
      <p:sp>
        <p:nvSpPr>
          <p:cNvPr id="4" name="Espace réservé du numéro de diapositive 3">
            <a:extLst>
              <a:ext uri="{FF2B5EF4-FFF2-40B4-BE49-F238E27FC236}">
                <a16:creationId xmlns:a16="http://schemas.microsoft.com/office/drawing/2014/main" id="{35801168-CB4C-AC02-4BE1-08C092C566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017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87175-B0B4-B7BB-3C52-EF7E4544E57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BF6157-87D8-73A1-5A33-0CEFC6C4B48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9B7733-FC4D-12D9-15F1-F36A490BCE13}"/>
              </a:ext>
            </a:extLst>
          </p:cNvPr>
          <p:cNvSpPr>
            <a:spLocks noGrp="1"/>
          </p:cNvSpPr>
          <p:nvPr>
            <p:ph type="body" idx="1"/>
          </p:nvPr>
        </p:nvSpPr>
        <p:spPr/>
        <p:txBody>
          <a:bodyPr/>
          <a:lstStyle/>
          <a:p>
            <a:r>
              <a:rPr lang="fr-FR" b="1" dirty="0"/>
              <a:t>Script :</a:t>
            </a:r>
            <a:r>
              <a:rPr lang="fr-FR" dirty="0"/>
              <a:t> « Passons à l'</a:t>
            </a:r>
            <a:r>
              <a:rPr lang="fr-FR" b="1" dirty="0"/>
              <a:t>IP spoofing</a:t>
            </a:r>
            <a:r>
              <a:rPr lang="fr-FR" dirty="0"/>
              <a:t>. Dans ce scénario, l'attaquant usurpe une autre adresse IP.</a:t>
            </a:r>
          </a:p>
          <a:p>
            <a:r>
              <a:rPr lang="fr-FR" dirty="0"/>
              <a:t>Concrètement, il modifie l'adresse IP source dans l'entête des paquets IP en la remplaçant par l'adresse d'une autre machine.</a:t>
            </a:r>
          </a:p>
          <a:p>
            <a:r>
              <a:rPr lang="fr-FR" dirty="0"/>
              <a:t>Quel est l'objectif ? C'est de tromper la cible. L'attaquant veut faire croire que les données proviennent d'un hôte de confiance, alors que ce n'est pas le cas. Sur le schéma, vous voyez l'attaquant utiliser l'adresse "1.2.3.4" pour masquer sa véritable identité "9.8.7.6". »</a:t>
            </a:r>
          </a:p>
          <a:p>
            <a:endParaRPr lang="fr-FR" dirty="0"/>
          </a:p>
        </p:txBody>
      </p:sp>
      <p:sp>
        <p:nvSpPr>
          <p:cNvPr id="4" name="Espace réservé du numéro de diapositive 3">
            <a:extLst>
              <a:ext uri="{FF2B5EF4-FFF2-40B4-BE49-F238E27FC236}">
                <a16:creationId xmlns:a16="http://schemas.microsoft.com/office/drawing/2014/main" id="{7614402D-3E1E-FB7B-D0B0-E6B2E5EA21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226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EB6A6-3D4D-9BC4-9709-6625C7A1CFC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1A87B5-3477-7569-4964-3C526DD9B7A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83622AE-72E4-E559-307D-4208E7CA2925}"/>
              </a:ext>
            </a:extLst>
          </p:cNvPr>
          <p:cNvSpPr>
            <a:spLocks noGrp="1"/>
          </p:cNvSpPr>
          <p:nvPr>
            <p:ph type="body" idx="1"/>
          </p:nvPr>
        </p:nvSpPr>
        <p:spPr/>
        <p:txBody>
          <a:bodyPr/>
          <a:lstStyle/>
          <a:p>
            <a:r>
              <a:rPr lang="fr-FR" b="1" dirty="0"/>
              <a:t>Visuel :</a:t>
            </a:r>
            <a:r>
              <a:rPr lang="fr-FR" dirty="0"/>
              <a:t> Diagramme montrant l'attaquant ("</a:t>
            </a:r>
            <a:r>
              <a:rPr lang="fr-FR" dirty="0" err="1"/>
              <a:t>Perpetrator</a:t>
            </a:r>
            <a:r>
              <a:rPr lang="fr-FR" dirty="0"/>
              <a:t>") interceptant la connexion entre un utilisateur et une application Web. La connexion originale est barrée.</a:t>
            </a:r>
          </a:p>
          <a:p>
            <a:r>
              <a:rPr lang="fr-FR" b="1" dirty="0"/>
              <a:t>Script :</a:t>
            </a:r>
            <a:r>
              <a:rPr lang="fr-FR" dirty="0"/>
              <a:t> « L'attaque de l'homme du milieu, ou </a:t>
            </a:r>
            <a:r>
              <a:rPr lang="fr-FR" b="1" dirty="0"/>
              <a:t>Man-in-the-Middle (</a:t>
            </a:r>
            <a:r>
              <a:rPr lang="fr-FR" b="1" dirty="0" err="1"/>
              <a:t>MitM</a:t>
            </a:r>
            <a:r>
              <a:rPr lang="fr-FR" b="1" dirty="0"/>
              <a:t>)</a:t>
            </a:r>
            <a:r>
              <a:rPr lang="fr-FR" dirty="0"/>
              <a:t>, est une technique d'interception redoutable.</a:t>
            </a:r>
          </a:p>
          <a:p>
            <a:r>
              <a:rPr lang="fr-FR" dirty="0"/>
              <a:t>Elle consiste à se positionner physiquement ou logiquement au milieu d'une communication, souvent par la prise de contrôle d'un équipement du réseau.</a:t>
            </a:r>
          </a:p>
          <a:p>
            <a:r>
              <a:rPr lang="fr-FR" dirty="0"/>
              <a:t>Une fois cette position acquise, l'attaquant dispose de deux leviers d'action :</a:t>
            </a:r>
          </a:p>
          <a:p>
            <a:r>
              <a:rPr lang="fr-FR" dirty="0"/>
              <a:t>Il peut </a:t>
            </a:r>
            <a:r>
              <a:rPr lang="fr-FR" b="1" dirty="0"/>
              <a:t>écouter</a:t>
            </a:r>
            <a:r>
              <a:rPr lang="fr-FR" dirty="0"/>
              <a:t> les communications (espionnage);</a:t>
            </a:r>
          </a:p>
          <a:p>
            <a:r>
              <a:rPr lang="fr-FR" dirty="0"/>
              <a:t>Il peut </a:t>
            </a:r>
            <a:r>
              <a:rPr lang="fr-FR" b="1" dirty="0"/>
              <a:t>modifier</a:t>
            </a:r>
            <a:r>
              <a:rPr lang="fr-FR" dirty="0"/>
              <a:t> les communications à la volée avant qu'elles n'atteignent leur destinataire</a:t>
            </a:r>
          </a:p>
          <a:p>
            <a:endParaRPr lang="fr-FR" dirty="0"/>
          </a:p>
        </p:txBody>
      </p:sp>
      <p:sp>
        <p:nvSpPr>
          <p:cNvPr id="4" name="Espace réservé du numéro de diapositive 3">
            <a:extLst>
              <a:ext uri="{FF2B5EF4-FFF2-40B4-BE49-F238E27FC236}">
                <a16:creationId xmlns:a16="http://schemas.microsoft.com/office/drawing/2014/main" id="{EE63F6F2-5B78-E238-D535-52F8EE1874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964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5687A-4B39-AD12-783F-D56F23B9524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90AB458-3383-EA02-F769-1FB3A08F3C1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BAEAAB-21D6-7C31-90A7-F66C4AEE7572}"/>
              </a:ext>
            </a:extLst>
          </p:cNvPr>
          <p:cNvSpPr>
            <a:spLocks noGrp="1"/>
          </p:cNvSpPr>
          <p:nvPr>
            <p:ph type="body" idx="1"/>
          </p:nvPr>
        </p:nvSpPr>
        <p:spPr/>
        <p:txBody>
          <a:bodyPr/>
          <a:lstStyle/>
          <a:p>
            <a:r>
              <a:rPr lang="fr-FR" b="1" dirty="0"/>
              <a:t>Visuel :</a:t>
            </a:r>
            <a:r>
              <a:rPr lang="fr-FR" dirty="0"/>
              <a:t> Schéma d'un attaquant injectant une fausse entrée DNS pour rediriger un client vers un "Fake </a:t>
            </a:r>
            <a:r>
              <a:rPr lang="fr-FR" dirty="0" err="1"/>
              <a:t>website</a:t>
            </a:r>
            <a:r>
              <a:rPr lang="fr-FR" dirty="0"/>
              <a:t>" au lieu du "Real </a:t>
            </a:r>
            <a:r>
              <a:rPr lang="fr-FR" dirty="0" err="1"/>
              <a:t>website</a:t>
            </a:r>
            <a:r>
              <a:rPr lang="fr-FR" dirty="0"/>
              <a:t>".</a:t>
            </a:r>
          </a:p>
          <a:p>
            <a:r>
              <a:rPr lang="fr-FR" b="1" dirty="0"/>
              <a:t>Script :</a:t>
            </a:r>
            <a:r>
              <a:rPr lang="fr-FR" dirty="0"/>
              <a:t> « Enfin, terminons avec le </a:t>
            </a:r>
            <a:r>
              <a:rPr lang="fr-FR" b="1" dirty="0"/>
              <a:t>DNS spoofing</a:t>
            </a:r>
            <a:r>
              <a:rPr lang="fr-FR" dirty="0"/>
              <a:t> ou </a:t>
            </a:r>
            <a:r>
              <a:rPr lang="fr-FR" b="1" dirty="0" err="1"/>
              <a:t>poisoning</a:t>
            </a:r>
            <a:r>
              <a:rPr lang="fr-FR" dirty="0"/>
              <a:t> (empoisonnement DNS).</a:t>
            </a:r>
          </a:p>
          <a:p>
            <a:r>
              <a:rPr lang="fr-FR" dirty="0"/>
              <a:t>Cette attaque vise à leurrer les serveurs DNS. L'attaquant leur fait croire qu'ils reçoivent une réponse valide à une requête, alors que cette réponse est frauduleuse.</a:t>
            </a:r>
          </a:p>
          <a:p>
            <a:r>
              <a:rPr lang="fr-FR" dirty="0"/>
              <a:t>Le processus, visible à l'écran, se déroule ainsi :</a:t>
            </a:r>
          </a:p>
          <a:p>
            <a:r>
              <a:rPr lang="fr-FR" dirty="0"/>
              <a:t>L'attaquant injecte une fausse entrée DNS.</a:t>
            </a:r>
          </a:p>
          <a:p>
            <a:r>
              <a:rPr lang="fr-FR" dirty="0"/>
              <a:t>Le client effectue une requête légitime vers un vrai site web.</a:t>
            </a:r>
          </a:p>
          <a:p>
            <a:r>
              <a:rPr lang="fr-FR" dirty="0"/>
              <a:t>À cause de l'empoisonnement, la requête est résolue vers un faux site web contrôlé par l'attaquant, au lieu du site réel. »</a:t>
            </a:r>
          </a:p>
          <a:p>
            <a:endParaRPr lang="fr-FR" dirty="0"/>
          </a:p>
        </p:txBody>
      </p:sp>
      <p:sp>
        <p:nvSpPr>
          <p:cNvPr id="4" name="Espace réservé du numéro de diapositive 3">
            <a:extLst>
              <a:ext uri="{FF2B5EF4-FFF2-40B4-BE49-F238E27FC236}">
                <a16:creationId xmlns:a16="http://schemas.microsoft.com/office/drawing/2014/main" id="{D4968633-A93F-8684-5A59-2003056AB2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01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2E68D-3FF0-9A6C-CC77-FBA06512FCB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7B154C3-F274-8CEA-866D-C9F21D19C6A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62AE8A-79BD-07FC-77C8-344E96169C6A}"/>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C683F0A-5D81-24EB-59ED-3E39516F414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18</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67892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CFB00-63C3-04A8-3972-7E7315C9FC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C136F34-944A-6279-4211-23CCBC5299C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96B2B3E-08D9-6E72-FEE3-4116610785B5}"/>
              </a:ext>
            </a:extLst>
          </p:cNvPr>
          <p:cNvSpPr>
            <a:spLocks noGrp="1"/>
          </p:cNvSpPr>
          <p:nvPr>
            <p:ph type="body" idx="1"/>
          </p:nvPr>
        </p:nvSpPr>
        <p:spPr/>
        <p:txBody>
          <a:bodyPr/>
          <a:lstStyle/>
          <a:p>
            <a:r>
              <a:rPr lang="fr-FR" dirty="0"/>
              <a:t>Pour parler de sécurité web, il est indispensable de connaître l'OWASP, ou </a:t>
            </a:r>
            <a:r>
              <a:rPr lang="fr-FR" i="1" dirty="0"/>
              <a:t>Open World Application Security Project</a:t>
            </a:r>
            <a:r>
              <a:rPr lang="fr-FR" dirty="0"/>
              <a:t>.</a:t>
            </a:r>
          </a:p>
          <a:p>
            <a:r>
              <a:rPr lang="fr-FR" dirty="0"/>
              <a:t>C'est une fondation et une communauté internationale à but non lucratif. Son objectif est simple mais crucial : publier des ressources ouvertes pour aider à réduire les risques cyber liés aux applications, qu'elles soient web, mobiles ou dans le cloud. </a:t>
            </a:r>
          </a:p>
          <a:p>
            <a:r>
              <a:rPr lang="fr-FR" dirty="0"/>
              <a:t>L'OWASP est essentielle car elle fournit un langage commun et des référentiels pour piloter la sécurité tout au long d'un projet, de la conception jusqu'à l'exploitation. Parmi ses projets phares, on retrouve le célèbre </a:t>
            </a:r>
            <a:r>
              <a:rPr lang="fr-FR" b="1" dirty="0"/>
              <a:t>OWASP Top 10</a:t>
            </a:r>
            <a:r>
              <a:rPr lang="fr-FR" dirty="0"/>
              <a:t> que nous allons détailler, mais aussi des standards de vérification ou des outils de gestion des dépendances. »</a:t>
            </a:r>
          </a:p>
        </p:txBody>
      </p:sp>
      <p:sp>
        <p:nvSpPr>
          <p:cNvPr id="4" name="Espace réservé du numéro de diapositive 3">
            <a:extLst>
              <a:ext uri="{FF2B5EF4-FFF2-40B4-BE49-F238E27FC236}">
                <a16:creationId xmlns:a16="http://schemas.microsoft.com/office/drawing/2014/main" id="{EA2C2258-78C9-DAD3-E572-1CFD594C29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754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E4116-4D54-B15E-5725-87DF736DA8D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500E89-34DD-A206-7002-A08876DFC27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822BE19-336E-6525-D33E-1039A7B6640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105097E-C512-4657-3AE1-F9A3EDFA29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961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E7D6-FBC3-0505-F169-69416BF567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FE464C-AF87-E6C9-3435-A5B45164E3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72F3A6-2F07-3B2E-31B8-39D7B99B80AB}"/>
              </a:ext>
            </a:extLst>
          </p:cNvPr>
          <p:cNvSpPr>
            <a:spLocks noGrp="1"/>
          </p:cNvSpPr>
          <p:nvPr>
            <p:ph type="body" idx="1"/>
          </p:nvPr>
        </p:nvSpPr>
        <p:spPr/>
        <p:txBody>
          <a:bodyPr/>
          <a:lstStyle/>
          <a:p>
            <a:r>
              <a:rPr lang="fr-FR" dirty="0"/>
              <a:t>« Le Top 10 OWASP est le classement de référence qui identifie les 10 risques les plus critiques pour les applications Web.</a:t>
            </a:r>
          </a:p>
          <a:p>
            <a:r>
              <a:rPr lang="fr-FR" dirty="0"/>
              <a:t>Nous nous basons ici sur la dernière mise à jour de 2025. Comme vous pouvez le voir sur le comparatif, le paysage a évolué depuis 2021. Si le </a:t>
            </a:r>
            <a:r>
              <a:rPr lang="fr-FR" b="1" dirty="0"/>
              <a:t>Contrôle d'accès défaillant</a:t>
            </a:r>
            <a:r>
              <a:rPr lang="fr-FR" dirty="0"/>
              <a:t> reste la menace numéro 1, nous voyons apparaître de nouvelles catégories spécifiques, comme la </a:t>
            </a:r>
            <a:r>
              <a:rPr lang="fr-FR" b="1" dirty="0"/>
              <a:t>Défaillance dans la chaîne d'approvisionnement logiciel</a:t>
            </a:r>
            <a:r>
              <a:rPr lang="fr-FR" dirty="0"/>
              <a:t> en 3ème position, ou la </a:t>
            </a:r>
            <a:r>
              <a:rPr lang="fr-FR" b="1" dirty="0"/>
              <a:t>Mauvaise gestion des conditions exceptionnelles</a:t>
            </a:r>
            <a:r>
              <a:rPr lang="fr-FR" dirty="0"/>
              <a:t> qui fait son entrée en 10ème position.</a:t>
            </a:r>
          </a:p>
          <a:p>
            <a:r>
              <a:rPr lang="fr-FR" dirty="0"/>
              <a:t>Passons maintenant en revue chacune de ces 10 failles. »</a:t>
            </a:r>
          </a:p>
        </p:txBody>
      </p:sp>
      <p:sp>
        <p:nvSpPr>
          <p:cNvPr id="4" name="Espace réservé du numéro de diapositive 3">
            <a:extLst>
              <a:ext uri="{FF2B5EF4-FFF2-40B4-BE49-F238E27FC236}">
                <a16:creationId xmlns:a16="http://schemas.microsoft.com/office/drawing/2014/main" id="{1BCCEAEC-0CAA-E178-582F-8991AA51C0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241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BBB61-9917-E184-D0AF-ABD7D194EB3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B0866F-888E-E42A-9A11-A6413E46848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137CCE7-78B4-8337-05A7-FC0AF5F05AA4}"/>
              </a:ext>
            </a:extLst>
          </p:cNvPr>
          <p:cNvSpPr>
            <a:spLocks noGrp="1"/>
          </p:cNvSpPr>
          <p:nvPr>
            <p:ph type="body" idx="1"/>
          </p:nvPr>
        </p:nvSpPr>
        <p:spPr/>
        <p:txBody>
          <a:bodyPr/>
          <a:lstStyle/>
          <a:p>
            <a:r>
              <a:rPr lang="fr-FR" dirty="0"/>
              <a:t>« En première position : le </a:t>
            </a:r>
            <a:r>
              <a:rPr lang="fr-FR" b="1" dirty="0"/>
              <a:t>Contrôle d'accès défaillant</a:t>
            </a:r>
            <a:r>
              <a:rPr lang="fr-FR" dirty="0"/>
              <a:t>. Le problème ici est que des utilisateurs non autorisés parviennent à accéder à des fonctions ou des données sensibles. Cela se traduit souvent par une élévation de privilèges ou un accès direct à des API d'administration qui ne devraient pas être publiques. </a:t>
            </a:r>
          </a:p>
          <a:p>
            <a:r>
              <a:rPr lang="fr-FR" dirty="0"/>
              <a:t>Pour s'en prémunir, la règle d'or est le principe du </a:t>
            </a:r>
            <a:r>
              <a:rPr lang="fr-FR" b="1" dirty="0"/>
              <a:t>moindre privilège</a:t>
            </a:r>
            <a:r>
              <a:rPr lang="fr-FR" dirty="0"/>
              <a:t> et le durcissement des politiques de contrôle. Côté audit, nous utilisons des outils comme </a:t>
            </a:r>
            <a:r>
              <a:rPr lang="fr-FR" b="1" dirty="0" err="1"/>
              <a:t>Burp</a:t>
            </a:r>
            <a:r>
              <a:rPr lang="fr-FR" b="1" dirty="0"/>
              <a:t> Suite</a:t>
            </a:r>
            <a:r>
              <a:rPr lang="fr-FR" dirty="0"/>
              <a:t> ou </a:t>
            </a:r>
            <a:r>
              <a:rPr lang="fr-FR" b="1" dirty="0"/>
              <a:t>OWASP ZAP</a:t>
            </a:r>
            <a:r>
              <a:rPr lang="fr-FR" dirty="0"/>
              <a:t> pour tester ces failles d'autorisation. </a:t>
            </a:r>
          </a:p>
        </p:txBody>
      </p:sp>
      <p:sp>
        <p:nvSpPr>
          <p:cNvPr id="4" name="Espace réservé du numéro de diapositive 3">
            <a:extLst>
              <a:ext uri="{FF2B5EF4-FFF2-40B4-BE49-F238E27FC236}">
                <a16:creationId xmlns:a16="http://schemas.microsoft.com/office/drawing/2014/main" id="{A0BEF8E7-5607-E20D-01AB-448DE71081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3750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2A92-58FB-CE6B-8DB0-FDD1420BAA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5B98D2-2407-2EAA-AE0F-08316359D1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6BD6CF-CE9B-4294-7186-35C4C1CE38F8}"/>
              </a:ext>
            </a:extLst>
          </p:cNvPr>
          <p:cNvSpPr>
            <a:spLocks noGrp="1"/>
          </p:cNvSpPr>
          <p:nvPr>
            <p:ph type="body" idx="1"/>
          </p:nvPr>
        </p:nvSpPr>
        <p:spPr/>
        <p:txBody>
          <a:bodyPr/>
          <a:lstStyle/>
          <a:p>
            <a:r>
              <a:rPr lang="fr-FR" dirty="0"/>
              <a:t>« En deuxième position, nous avons la </a:t>
            </a:r>
            <a:r>
              <a:rPr lang="fr-FR" b="1" dirty="0"/>
              <a:t>Mauvaise configuration de sécurité</a:t>
            </a:r>
            <a:r>
              <a:rPr lang="fr-FR" dirty="0"/>
              <a:t>. Cela arrive lorsque l'on laisse les paramètres par défaut (souvent peu sûrs), que l'on expose des services inutiles ou que des fichiers de configuration sensibles restent accessibles. </a:t>
            </a:r>
          </a:p>
          <a:p>
            <a:r>
              <a:rPr lang="fr-FR" dirty="0"/>
              <a:t>La prévention passe par un nettoyage systématique : désactivez tout ce qui est inutile et auditez vos configurations. Pour détecter ces erreurs, les auditeurs utilisent </a:t>
            </a:r>
            <a:r>
              <a:rPr lang="fr-FR" b="1" dirty="0" err="1"/>
              <a:t>Nmap</a:t>
            </a:r>
            <a:r>
              <a:rPr lang="fr-FR" dirty="0"/>
              <a:t> pour scanner les ports ouverts ou </a:t>
            </a:r>
            <a:r>
              <a:rPr lang="fr-FR" b="1" dirty="0" err="1"/>
              <a:t>Lynis</a:t>
            </a:r>
            <a:r>
              <a:rPr lang="fr-FR" dirty="0"/>
              <a:t> pour analyser la configuration système en profondeur. » </a:t>
            </a:r>
          </a:p>
        </p:txBody>
      </p:sp>
      <p:sp>
        <p:nvSpPr>
          <p:cNvPr id="4" name="Espace réservé du numéro de diapositive 3">
            <a:extLst>
              <a:ext uri="{FF2B5EF4-FFF2-40B4-BE49-F238E27FC236}">
                <a16:creationId xmlns:a16="http://schemas.microsoft.com/office/drawing/2014/main" id="{88898A50-8108-EC55-F91B-D90DF58D41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911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14E9C-3D08-026E-8998-25FDAB3267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5B133B-96FF-D7D4-C116-13E57F852AB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0038D64-5548-3B9A-7537-2F0EC2E1424F}"/>
              </a:ext>
            </a:extLst>
          </p:cNvPr>
          <p:cNvSpPr>
            <a:spLocks noGrp="1"/>
          </p:cNvSpPr>
          <p:nvPr>
            <p:ph type="body" idx="1"/>
          </p:nvPr>
        </p:nvSpPr>
        <p:spPr/>
        <p:txBody>
          <a:bodyPr/>
          <a:lstStyle/>
          <a:p>
            <a:r>
              <a:rPr lang="fr-FR" dirty="0"/>
              <a:t>« C'est une entrée majeure du classement 2025 : les </a:t>
            </a:r>
            <a:r>
              <a:rPr lang="fr-FR" b="1" dirty="0"/>
              <a:t>Défaillances dans la chaîne d'approvisionnement</a:t>
            </a:r>
            <a:r>
              <a:rPr lang="fr-FR" dirty="0"/>
              <a:t>. Nos applications modernes dépendent énormément de bibliothèques tierces. Si un composant est obsolète ou infecté, c'est toute l'application qui est compromise. L'exemple typique est une mise à jour infectée d'un logiciel pourtant jugé fiable. </a:t>
            </a:r>
          </a:p>
          <a:p>
            <a:r>
              <a:rPr lang="fr-FR" dirty="0"/>
              <a:t>Il est impératif de surveiller les mises à jour de sécurité. Des outils comme </a:t>
            </a:r>
            <a:r>
              <a:rPr lang="fr-FR" b="1" dirty="0"/>
              <a:t>OWASP </a:t>
            </a:r>
            <a:r>
              <a:rPr lang="fr-FR" b="1" dirty="0" err="1"/>
              <a:t>Dependency</a:t>
            </a:r>
            <a:r>
              <a:rPr lang="fr-FR" b="1" dirty="0"/>
              <a:t> Check</a:t>
            </a:r>
            <a:r>
              <a:rPr lang="fr-FR" dirty="0"/>
              <a:t> ou </a:t>
            </a:r>
            <a:r>
              <a:rPr lang="fr-FR" b="1" dirty="0" err="1"/>
              <a:t>Retire.js</a:t>
            </a:r>
            <a:r>
              <a:rPr lang="fr-FR" dirty="0"/>
              <a:t> (pour le Javascript) sont vitaux pour identifier automatiquement les composants vulnérables. »</a:t>
            </a:r>
          </a:p>
        </p:txBody>
      </p:sp>
      <p:sp>
        <p:nvSpPr>
          <p:cNvPr id="4" name="Espace réservé du numéro de diapositive 3">
            <a:extLst>
              <a:ext uri="{FF2B5EF4-FFF2-40B4-BE49-F238E27FC236}">
                <a16:creationId xmlns:a16="http://schemas.microsoft.com/office/drawing/2014/main" id="{B540C87A-4E86-7D93-06D1-5E5836A9FE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7622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D5535-47F6-85AD-9ED3-20F4D1288D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9F3DE3-C2CE-5718-E0BB-77D8A381FE7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56F8E8-1F72-D30F-9A10-1F86092B3B0C}"/>
              </a:ext>
            </a:extLst>
          </p:cNvPr>
          <p:cNvSpPr>
            <a:spLocks noGrp="1"/>
          </p:cNvSpPr>
          <p:nvPr>
            <p:ph type="body" idx="1"/>
          </p:nvPr>
        </p:nvSpPr>
        <p:spPr/>
        <p:txBody>
          <a:bodyPr/>
          <a:lstStyle/>
          <a:p>
            <a:r>
              <a:rPr lang="fr-FR" dirty="0"/>
              <a:t>« En quatrième point : les </a:t>
            </a:r>
            <a:r>
              <a:rPr lang="fr-FR" b="1" dirty="0"/>
              <a:t>Défaillances cryptographiques</a:t>
            </a:r>
            <a:r>
              <a:rPr lang="fr-FR" dirty="0"/>
              <a:t>. On parle ici de données sensibles (mots de passe, données stratégiques) qui sont stockées en clair, ou protégées par des algorithmes obsolètes. </a:t>
            </a:r>
          </a:p>
          <a:p>
            <a:r>
              <a:rPr lang="fr-FR" dirty="0"/>
              <a:t>La solution est d'adopter des standards modernes et de chiffrer les données de bout en bout. Pour tester la robustesse de vos protections, les attaquants (et les auditeurs) utilisent des outils de craquage comme </a:t>
            </a:r>
            <a:r>
              <a:rPr lang="fr-FR" b="1" dirty="0"/>
              <a:t>John the Ripper</a:t>
            </a:r>
            <a:r>
              <a:rPr lang="fr-FR" dirty="0"/>
              <a:t> ou </a:t>
            </a:r>
            <a:r>
              <a:rPr lang="fr-FR" b="1" dirty="0" err="1"/>
              <a:t>Hashcat</a:t>
            </a:r>
            <a:r>
              <a:rPr lang="fr-FR" dirty="0"/>
              <a:t> pour éprouver la solidité des hachages. » </a:t>
            </a:r>
          </a:p>
          <a:p>
            <a:br>
              <a:rPr lang="fr-FR" dirty="0"/>
            </a:br>
            <a:endParaRPr lang="fr-FR" dirty="0"/>
          </a:p>
        </p:txBody>
      </p:sp>
      <p:sp>
        <p:nvSpPr>
          <p:cNvPr id="4" name="Espace réservé du numéro de diapositive 3">
            <a:extLst>
              <a:ext uri="{FF2B5EF4-FFF2-40B4-BE49-F238E27FC236}">
                <a16:creationId xmlns:a16="http://schemas.microsoft.com/office/drawing/2014/main" id="{FFC74B09-9B0E-1CC0-53F0-249755A766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052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98E0-58A8-B30D-5352-F834FCDA01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1A79C7-9977-8344-57AF-9D4A21E4BB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239BF2D-6925-58C6-0960-1FCBB0E0BDA6}"/>
              </a:ext>
            </a:extLst>
          </p:cNvPr>
          <p:cNvSpPr>
            <a:spLocks noGrp="1"/>
          </p:cNvSpPr>
          <p:nvPr>
            <p:ph type="body" idx="1"/>
          </p:nvPr>
        </p:nvSpPr>
        <p:spPr/>
        <p:txBody>
          <a:bodyPr/>
          <a:lstStyle/>
          <a:p>
            <a:r>
              <a:rPr lang="fr-FR" dirty="0"/>
              <a:t>« L'</a:t>
            </a:r>
            <a:r>
              <a:rPr lang="fr-FR" b="1" dirty="0"/>
              <a:t>Injection</a:t>
            </a:r>
            <a:r>
              <a:rPr lang="fr-FR" dirty="0"/>
              <a:t> reste un classique. Le principe est d'injecter des commandes malveillantes (souvent du SQL) via un champ utilisateur pour manipuler la base de données. Cela permet de voler des données ou même de compromettre le système. </a:t>
            </a:r>
          </a:p>
          <a:p>
            <a:r>
              <a:rPr lang="fr-FR" dirty="0"/>
              <a:t>La parade absolue est la validation stricte des entrées et l'utilisation de requêtes paramétrées. Les outils automatisés comme </a:t>
            </a:r>
            <a:r>
              <a:rPr lang="fr-FR" b="1" dirty="0" err="1"/>
              <a:t>SQLMap</a:t>
            </a:r>
            <a:r>
              <a:rPr lang="fr-FR" dirty="0"/>
              <a:t> (pour le SQL) ou </a:t>
            </a:r>
            <a:r>
              <a:rPr lang="fr-FR" b="1" dirty="0" err="1"/>
              <a:t>NoSQLMap</a:t>
            </a:r>
            <a:r>
              <a:rPr lang="fr-FR" dirty="0"/>
              <a:t> (pour MongoDB par exemple) sont très efficaces pour détecter ces failles. » </a:t>
            </a:r>
          </a:p>
        </p:txBody>
      </p:sp>
      <p:sp>
        <p:nvSpPr>
          <p:cNvPr id="4" name="Espace réservé du numéro de diapositive 3">
            <a:extLst>
              <a:ext uri="{FF2B5EF4-FFF2-40B4-BE49-F238E27FC236}">
                <a16:creationId xmlns:a16="http://schemas.microsoft.com/office/drawing/2014/main" id="{02103D28-568B-1919-FAF2-3252A2157B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956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D966-3FAC-ED02-9381-290A775E9C6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5F69B2-0D32-1EDF-2AA8-ECD62968152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8B4859F-9B58-68E9-3ECA-C2C167C774F9}"/>
              </a:ext>
            </a:extLst>
          </p:cNvPr>
          <p:cNvSpPr>
            <a:spLocks noGrp="1"/>
          </p:cNvSpPr>
          <p:nvPr>
            <p:ph type="body" idx="1"/>
          </p:nvPr>
        </p:nvSpPr>
        <p:spPr/>
        <p:txBody>
          <a:bodyPr/>
          <a:lstStyle/>
          <a:p>
            <a:r>
              <a:rPr lang="fr-FR" dirty="0"/>
              <a:t>« Avec la </a:t>
            </a:r>
            <a:r>
              <a:rPr lang="fr-FR" b="1" dirty="0"/>
              <a:t>Conception non sécurisée</a:t>
            </a:r>
            <a:r>
              <a:rPr lang="fr-FR" dirty="0"/>
              <a:t>, nous touchons à l'architecture même. Si la sécurité est négligée lors de la phase de design, aucune ligne de code ne pourra rattraper le problème. Cela inclut par exemple une mauvaise gestion des sessions dès la conception. </a:t>
            </a:r>
          </a:p>
          <a:p>
            <a:r>
              <a:rPr lang="fr-FR" dirty="0"/>
              <a:t>Il faut intégrer la sécurité dès le départ (</a:t>
            </a:r>
            <a:r>
              <a:rPr lang="fr-FR" i="1" dirty="0"/>
              <a:t>Security by Design</a:t>
            </a:r>
            <a:r>
              <a:rPr lang="fr-FR" dirty="0"/>
              <a:t>) et modéliser les menaces. L'outil </a:t>
            </a:r>
            <a:r>
              <a:rPr lang="fr-FR" b="1" dirty="0" err="1"/>
              <a:t>Threat</a:t>
            </a:r>
            <a:r>
              <a:rPr lang="fr-FR" b="1" dirty="0"/>
              <a:t> Dragon</a:t>
            </a:r>
            <a:r>
              <a:rPr lang="fr-FR" dirty="0"/>
              <a:t> de l'OWASP sert justement à modéliser ces menaces, et </a:t>
            </a:r>
            <a:r>
              <a:rPr lang="fr-FR" b="1" dirty="0" err="1"/>
              <a:t>Tinfoil</a:t>
            </a:r>
            <a:r>
              <a:rPr lang="fr-FR" b="1" dirty="0"/>
              <a:t> Security</a:t>
            </a:r>
            <a:r>
              <a:rPr lang="fr-FR" dirty="0"/>
              <a:t> peut aider à automatiser l'évaluation. »</a:t>
            </a:r>
          </a:p>
        </p:txBody>
      </p:sp>
      <p:sp>
        <p:nvSpPr>
          <p:cNvPr id="4" name="Espace réservé du numéro de diapositive 3">
            <a:extLst>
              <a:ext uri="{FF2B5EF4-FFF2-40B4-BE49-F238E27FC236}">
                <a16:creationId xmlns:a16="http://schemas.microsoft.com/office/drawing/2014/main" id="{FBA9F020-F835-D941-6D0F-AD167E198F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735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A8F1-1447-B647-D043-446B07217D1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4C415F-312B-E612-3469-A3BEC62E9BD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56397BB-3651-EB5C-1F61-0E6FA8CCCF38}"/>
              </a:ext>
            </a:extLst>
          </p:cNvPr>
          <p:cNvSpPr>
            <a:spLocks noGrp="1"/>
          </p:cNvSpPr>
          <p:nvPr>
            <p:ph type="body" idx="1"/>
          </p:nvPr>
        </p:nvSpPr>
        <p:spPr/>
        <p:txBody>
          <a:bodyPr/>
          <a:lstStyle/>
          <a:p>
            <a:r>
              <a:rPr lang="fr-FR" dirty="0"/>
              <a:t>« En septième position : les </a:t>
            </a:r>
            <a:r>
              <a:rPr lang="fr-FR" b="1" dirty="0"/>
              <a:t>Défaillances dans l'authentification</a:t>
            </a:r>
            <a:r>
              <a:rPr lang="fr-FR" dirty="0"/>
              <a:t>. Si votre porte d'entrée est faible (mots de passe simples, pas de double authentification), les attaquants entreront par force brute ou en réutilisant des mots de passe volés ailleurs. </a:t>
            </a:r>
          </a:p>
          <a:p>
            <a:r>
              <a:rPr lang="fr-FR" dirty="0"/>
              <a:t>La mesure phare ici est l'implémentation du </a:t>
            </a:r>
            <a:r>
              <a:rPr lang="fr-FR" b="1" dirty="0"/>
              <a:t>MFA</a:t>
            </a:r>
            <a:r>
              <a:rPr lang="fr-FR" dirty="0"/>
              <a:t> (Authentification Multi-Facteurs). Pour vérifier la robustesse de vos accès, des outils comme </a:t>
            </a:r>
            <a:r>
              <a:rPr lang="fr-FR" b="1" dirty="0"/>
              <a:t>Hydra</a:t>
            </a:r>
            <a:r>
              <a:rPr lang="fr-FR" dirty="0"/>
              <a:t> ou </a:t>
            </a:r>
            <a:r>
              <a:rPr lang="fr-FR" b="1" dirty="0" err="1"/>
              <a:t>Medusa</a:t>
            </a:r>
            <a:r>
              <a:rPr lang="fr-FR" dirty="0"/>
              <a:t> permettent de simuler des attaques par force brute sur de nombreux protocoles. »</a:t>
            </a:r>
          </a:p>
        </p:txBody>
      </p:sp>
      <p:sp>
        <p:nvSpPr>
          <p:cNvPr id="4" name="Espace réservé du numéro de diapositive 3">
            <a:extLst>
              <a:ext uri="{FF2B5EF4-FFF2-40B4-BE49-F238E27FC236}">
                <a16:creationId xmlns:a16="http://schemas.microsoft.com/office/drawing/2014/main" id="{2A0FBB50-ED96-9C76-4383-2E5AD68B57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6479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F3768-1C9F-AF36-B908-5F8221B72C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4F87D33-4C9D-DFE2-546E-D60E4917C3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A12636-328A-F805-C9D3-71F16FD9FEC2}"/>
              </a:ext>
            </a:extLst>
          </p:cNvPr>
          <p:cNvSpPr>
            <a:spLocks noGrp="1"/>
          </p:cNvSpPr>
          <p:nvPr>
            <p:ph type="body" idx="1"/>
          </p:nvPr>
        </p:nvSpPr>
        <p:spPr/>
        <p:txBody>
          <a:bodyPr/>
          <a:lstStyle/>
          <a:p>
            <a:r>
              <a:rPr lang="fr-FR" dirty="0"/>
              <a:t>« Le point A08 concerne l'</a:t>
            </a:r>
            <a:r>
              <a:rPr lang="fr-FR" b="1" dirty="0"/>
              <a:t>Intégrité des logiciels et des données</a:t>
            </a:r>
            <a:r>
              <a:rPr lang="fr-FR" dirty="0"/>
              <a:t>. Cela survient lorsque le code d'une application ou ses mises à jour sont modifiés de manière malveillante sans être détectés. </a:t>
            </a:r>
          </a:p>
          <a:p>
            <a:r>
              <a:rPr lang="fr-FR" dirty="0"/>
              <a:t>Pour se protéger, il faut vérifier les signatures cryptographiques des mises à jour. Des outils de détection d'intrusion comme </a:t>
            </a:r>
            <a:r>
              <a:rPr lang="fr-FR" b="1" dirty="0"/>
              <a:t>AIDE</a:t>
            </a:r>
            <a:r>
              <a:rPr lang="fr-FR" dirty="0"/>
              <a:t> ou </a:t>
            </a:r>
            <a:r>
              <a:rPr lang="fr-FR" b="1" dirty="0" err="1"/>
              <a:t>Tripwire</a:t>
            </a:r>
            <a:r>
              <a:rPr lang="fr-FR" dirty="0"/>
              <a:t> sont conçus pour surveiller les fichiers critiques et alerter à la moindre modification suspecte. » </a:t>
            </a:r>
          </a:p>
        </p:txBody>
      </p:sp>
      <p:sp>
        <p:nvSpPr>
          <p:cNvPr id="4" name="Espace réservé du numéro de diapositive 3">
            <a:extLst>
              <a:ext uri="{FF2B5EF4-FFF2-40B4-BE49-F238E27FC236}">
                <a16:creationId xmlns:a16="http://schemas.microsoft.com/office/drawing/2014/main" id="{8D5F05C0-583C-DB5B-5127-A31DDF2BD0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778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B1D15-D9ED-5F4F-814E-59C3D6262F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0E39CE-B5FD-1C60-B70D-8C8A2471B82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A2C5670-0C7D-C704-E4D4-5133E32135EB}"/>
              </a:ext>
            </a:extLst>
          </p:cNvPr>
          <p:cNvSpPr>
            <a:spLocks noGrp="1"/>
          </p:cNvSpPr>
          <p:nvPr>
            <p:ph type="body" idx="1"/>
          </p:nvPr>
        </p:nvSpPr>
        <p:spPr/>
        <p:txBody>
          <a:bodyPr/>
          <a:lstStyle/>
          <a:p>
            <a:r>
              <a:rPr lang="fr-FR" dirty="0"/>
              <a:t>« L'avant-dernière faille est souvent sous-estimée : la </a:t>
            </a:r>
            <a:r>
              <a:rPr lang="fr-FR" b="1" dirty="0"/>
              <a:t>Défaillance dans la journalisation (</a:t>
            </a:r>
            <a:r>
              <a:rPr lang="fr-FR" b="1" dirty="0" err="1"/>
              <a:t>Logging</a:t>
            </a:r>
            <a:r>
              <a:rPr lang="fr-FR" b="1" dirty="0"/>
              <a:t>)</a:t>
            </a:r>
            <a:r>
              <a:rPr lang="fr-FR" dirty="0"/>
              <a:t>. Sans logs adéquats, vous êtes aveugles. Vous ne pouvez ni détecter une attaque en temps réel, ni comprendre ce qui s'est passé après coup. </a:t>
            </a:r>
          </a:p>
          <a:p>
            <a:r>
              <a:rPr lang="fr-FR" dirty="0"/>
              <a:t>Il est crucial d'implémenter des solutions de type </a:t>
            </a:r>
            <a:r>
              <a:rPr lang="fr-FR" b="1" dirty="0"/>
              <a:t>SIEM</a:t>
            </a:r>
            <a:r>
              <a:rPr lang="fr-FR" dirty="0"/>
              <a:t> et de surveiller activement les journaux. Des outils comme </a:t>
            </a:r>
            <a:r>
              <a:rPr lang="fr-FR" b="1" dirty="0"/>
              <a:t>OSSEC</a:t>
            </a:r>
            <a:r>
              <a:rPr lang="fr-FR" dirty="0"/>
              <a:t> (open source) ou </a:t>
            </a:r>
            <a:r>
              <a:rPr lang="fr-FR" b="1" dirty="0"/>
              <a:t>Splunk</a:t>
            </a:r>
            <a:r>
              <a:rPr lang="fr-FR" dirty="0"/>
              <a:t> permettent de collecter, corréler et analyser ces événements pour repérer les anomalies. »</a:t>
            </a:r>
          </a:p>
        </p:txBody>
      </p:sp>
      <p:sp>
        <p:nvSpPr>
          <p:cNvPr id="4" name="Espace réservé du numéro de diapositive 3">
            <a:extLst>
              <a:ext uri="{FF2B5EF4-FFF2-40B4-BE49-F238E27FC236}">
                <a16:creationId xmlns:a16="http://schemas.microsoft.com/office/drawing/2014/main" id="{76F91131-2D02-3E09-5955-E368B167FD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248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BB43A-C26E-E989-7DFC-8E76D7B0B9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B329082-EADD-B548-F0B4-1F8C557753D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3E55538-5D41-7D8B-5844-5347B5D7322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FDA060B-FFF1-93BF-761C-AB7684E156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0628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D5B6-585B-459B-62F0-5C9FBB7377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556AED-C47A-77CB-266E-0F3C5258250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A878770-D437-4742-D9AA-27D276BFEA0D}"/>
              </a:ext>
            </a:extLst>
          </p:cNvPr>
          <p:cNvSpPr>
            <a:spLocks noGrp="1"/>
          </p:cNvSpPr>
          <p:nvPr>
            <p:ph type="body" idx="1"/>
          </p:nvPr>
        </p:nvSpPr>
        <p:spPr/>
        <p:txBody>
          <a:bodyPr/>
          <a:lstStyle/>
          <a:p>
            <a:r>
              <a:rPr lang="fr-FR" dirty="0"/>
              <a:t>« Enfin, la dixième catégorie pour 2025 : la </a:t>
            </a:r>
            <a:r>
              <a:rPr lang="fr-FR" b="1" dirty="0"/>
              <a:t>Mauvaise gestion des conditions exceptionnelles</a:t>
            </a:r>
            <a:r>
              <a:rPr lang="fr-FR" dirty="0"/>
              <a:t>. Quand un logiciel rencontre une situation imprévue, s'il ne réagit pas correctement (par exemple en "plantant" ou en affichant des erreurs détaillées), il peut exposer des données sensibles ou devenir vulnérable à un déni de service. </a:t>
            </a:r>
          </a:p>
          <a:p>
            <a:r>
              <a:rPr lang="fr-FR" dirty="0"/>
              <a:t>La prévention consiste à gérer les erreurs de manière centralisée et sécurisée (principe du </a:t>
            </a:r>
            <a:r>
              <a:rPr lang="fr-FR" i="1" dirty="0"/>
              <a:t>Fail-</a:t>
            </a:r>
            <a:r>
              <a:rPr lang="fr-FR" i="1" dirty="0" err="1"/>
              <a:t>closed</a:t>
            </a:r>
            <a:r>
              <a:rPr lang="fr-FR" dirty="0"/>
              <a:t>). L'analyse passe par la cartographie des erreurs et le test des cas limites (</a:t>
            </a:r>
            <a:r>
              <a:rPr lang="fr-FR" i="1" dirty="0" err="1"/>
              <a:t>edge</a:t>
            </a:r>
            <a:r>
              <a:rPr lang="fr-FR" i="1" dirty="0"/>
              <a:t> cases</a:t>
            </a:r>
            <a:r>
              <a:rPr lang="fr-FR" dirty="0"/>
              <a:t>). </a:t>
            </a:r>
          </a:p>
        </p:txBody>
      </p:sp>
      <p:sp>
        <p:nvSpPr>
          <p:cNvPr id="4" name="Espace réservé du numéro de diapositive 3">
            <a:extLst>
              <a:ext uri="{FF2B5EF4-FFF2-40B4-BE49-F238E27FC236}">
                <a16:creationId xmlns:a16="http://schemas.microsoft.com/office/drawing/2014/main" id="{D57FEE66-9D9D-6410-55E3-AC91522A57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810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3A22A-17B0-9551-9034-9E046F4421E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FC87A39-84AA-0046-F3BE-EEDE1B4A04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C741E9-F16B-1013-AC2D-405F695AE4B6}"/>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BF8DAA0-1C98-C788-C32F-1D725AB6470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31</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55734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72AD7-631C-E263-1CC3-B185CFF62F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6D7EEA-8528-62CF-6518-FE9DBE792D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B995D4E-0816-46D5-D899-9F2C8A1AB7B6}"/>
              </a:ext>
            </a:extLst>
          </p:cNvPr>
          <p:cNvSpPr>
            <a:spLocks noGrp="1"/>
          </p:cNvSpPr>
          <p:nvPr>
            <p:ph type="body" idx="1"/>
          </p:nvPr>
        </p:nvSpPr>
        <p:spPr/>
        <p:txBody>
          <a:bodyPr/>
          <a:lstStyle/>
          <a:p>
            <a:r>
              <a:rPr lang="fr-FR" dirty="0"/>
              <a:t>Commençons par définir ce concept. L'ingénierie sociale est une </a:t>
            </a:r>
            <a:r>
              <a:rPr lang="fr-FR" b="1" dirty="0"/>
              <a:t>technique de manipulation</a:t>
            </a:r>
            <a:r>
              <a:rPr lang="fr-FR" dirty="0"/>
              <a:t>. Elle exploite l'erreur humaine ou la nature humaine dans un but précis : obtenir des informations confidentielles, un accès physique ou logique, ou des biens de valeur.</a:t>
            </a:r>
          </a:p>
          <a:p>
            <a:r>
              <a:rPr lang="fr-FR" dirty="0"/>
              <a:t>Une attaque d'ingénierie sociale n'est pas improvisée, elle suit un cycle précis en quatre étapes, comme vous le voyez sur le schéma :</a:t>
            </a:r>
          </a:p>
          <a:p>
            <a:r>
              <a:rPr lang="fr-FR" b="1" dirty="0"/>
              <a:t>La Préparation</a:t>
            </a:r>
            <a:r>
              <a:rPr lang="fr-FR" dirty="0"/>
              <a:t> : L'attaquant collecte un maximum d'informations sur sa cible (OSINT).</a:t>
            </a:r>
          </a:p>
          <a:p>
            <a:r>
              <a:rPr lang="fr-FR" b="1" dirty="0"/>
              <a:t>L'Infiltration</a:t>
            </a:r>
            <a:r>
              <a:rPr lang="fr-FR" dirty="0"/>
              <a:t> : Il établit une relation ou initie une interaction pour gagner la confiance.</a:t>
            </a:r>
          </a:p>
          <a:p>
            <a:r>
              <a:rPr lang="fr-FR" b="1" dirty="0"/>
              <a:t>L'Exploitation</a:t>
            </a:r>
            <a:r>
              <a:rPr lang="fr-FR" dirty="0"/>
              <a:t> : C'est le moment où la manipulation opère pour extraire l'information ou déclencher l'action voulue.</a:t>
            </a:r>
          </a:p>
          <a:p>
            <a:r>
              <a:rPr lang="fr-FR" b="1" dirty="0"/>
              <a:t>L'Abandon</a:t>
            </a:r>
            <a:r>
              <a:rPr lang="fr-FR" dirty="0"/>
              <a:t> : L'attaquant disparaît pour ne pas laisser de traces. »</a:t>
            </a:r>
          </a:p>
          <a:p>
            <a:endParaRPr lang="fr-FR" dirty="0"/>
          </a:p>
        </p:txBody>
      </p:sp>
      <p:sp>
        <p:nvSpPr>
          <p:cNvPr id="4" name="Espace réservé du numéro de diapositive 3">
            <a:extLst>
              <a:ext uri="{FF2B5EF4-FFF2-40B4-BE49-F238E27FC236}">
                <a16:creationId xmlns:a16="http://schemas.microsoft.com/office/drawing/2014/main" id="{DA68E815-CE45-FBD7-045E-DFA1FBA726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2463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ACC9-103D-502F-0129-7D47FBC076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340AAA-C139-3604-D76E-84D3AC97A76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F301A16-7A9B-FB27-B232-519F18AE7FD9}"/>
              </a:ext>
            </a:extLst>
          </p:cNvPr>
          <p:cNvSpPr>
            <a:spLocks noGrp="1"/>
          </p:cNvSpPr>
          <p:nvPr>
            <p:ph type="body" idx="1"/>
          </p:nvPr>
        </p:nvSpPr>
        <p:spPr/>
        <p:txBody>
          <a:bodyPr/>
          <a:lstStyle/>
          <a:p>
            <a:r>
              <a:rPr lang="fr-FR" b="1" dirty="0"/>
              <a:t>Script :</a:t>
            </a:r>
            <a:r>
              <a:rPr lang="fr-FR" dirty="0"/>
              <a:t> « Pourquoi cela fonctionne-t-il ? Parce que l'attaquant exploite des leviers psychologiques profondément ancrés en nous. Il joue sur notre confiance et utilise des techniques de persuasion éprouvées.</a:t>
            </a:r>
          </a:p>
          <a:p>
            <a:r>
              <a:rPr lang="fr-FR" dirty="0"/>
              <a:t>Voici les principaux leviers utilisés :</a:t>
            </a:r>
          </a:p>
          <a:p>
            <a:r>
              <a:rPr lang="fr-FR" b="1" dirty="0"/>
              <a:t>La Réciprocité</a:t>
            </a:r>
            <a:r>
              <a:rPr lang="fr-FR" dirty="0"/>
              <a:t> : "Je vous ai rendu service, vous me devez une faveur."</a:t>
            </a:r>
          </a:p>
          <a:p>
            <a:r>
              <a:rPr lang="fr-FR" b="1" dirty="0"/>
              <a:t>La Preuve sociale</a:t>
            </a:r>
            <a:r>
              <a:rPr lang="fr-FR" dirty="0"/>
              <a:t> : "Tout le monde le fait, vous devriez le faire aussi."</a:t>
            </a:r>
          </a:p>
          <a:p>
            <a:r>
              <a:rPr lang="fr-FR" b="1" dirty="0"/>
              <a:t>La Pénurie</a:t>
            </a:r>
            <a:r>
              <a:rPr lang="fr-FR" dirty="0"/>
              <a:t> ou l'urgence : "C'est la dernière chance, agissez maintenant."</a:t>
            </a:r>
          </a:p>
          <a:p>
            <a:r>
              <a:rPr lang="fr-FR" b="1" dirty="0"/>
              <a:t>L'Engagement</a:t>
            </a:r>
            <a:r>
              <a:rPr lang="fr-FR" dirty="0"/>
              <a:t> : On vous demande une petite chose, puis une plus grande pour rester cohérent.</a:t>
            </a:r>
          </a:p>
          <a:p>
            <a:r>
              <a:rPr lang="fr-FR" b="1" dirty="0"/>
              <a:t>L'Autorité</a:t>
            </a:r>
            <a:r>
              <a:rPr lang="fr-FR" dirty="0"/>
              <a:t> : Obéir à un chef ou à une figure officielle (police, support IT).</a:t>
            </a:r>
          </a:p>
          <a:p>
            <a:r>
              <a:rPr lang="fr-FR" b="1" dirty="0"/>
              <a:t>L'Amabilité</a:t>
            </a:r>
            <a:r>
              <a:rPr lang="fr-FR" dirty="0"/>
              <a:t> : On a plus de mal à refuser quelque chose à quelqu'un de sympathique.</a:t>
            </a:r>
          </a:p>
          <a:p>
            <a:r>
              <a:rPr lang="fr-FR" dirty="0"/>
              <a:t>Et la </a:t>
            </a:r>
            <a:r>
              <a:rPr lang="fr-FR" b="1" dirty="0"/>
              <a:t>Distraction</a:t>
            </a:r>
            <a:r>
              <a:rPr lang="fr-FR" dirty="0"/>
              <a:t> : Détourner l'attention pour agir sans être vu. »</a:t>
            </a:r>
          </a:p>
          <a:p>
            <a:endParaRPr lang="fr-FR" dirty="0"/>
          </a:p>
        </p:txBody>
      </p:sp>
      <p:sp>
        <p:nvSpPr>
          <p:cNvPr id="4" name="Espace réservé du numéro de diapositive 3">
            <a:extLst>
              <a:ext uri="{FF2B5EF4-FFF2-40B4-BE49-F238E27FC236}">
                <a16:creationId xmlns:a16="http://schemas.microsoft.com/office/drawing/2014/main" id="{AF9D22B2-C9B4-CA08-7997-67B1FFF6D2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2862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3C615-5842-25D5-670D-16ECF98F95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489E791-17EC-95C6-8280-B7FE2715877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949F96-55EC-D2CF-227B-1745229BA011}"/>
              </a:ext>
            </a:extLst>
          </p:cNvPr>
          <p:cNvSpPr>
            <a:spLocks noGrp="1"/>
          </p:cNvSpPr>
          <p:nvPr>
            <p:ph type="body" idx="1"/>
          </p:nvPr>
        </p:nvSpPr>
        <p:spPr/>
        <p:txBody>
          <a:bodyPr/>
          <a:lstStyle/>
          <a:p>
            <a:r>
              <a:rPr lang="fr-FR" dirty="0"/>
              <a:t>Le </a:t>
            </a:r>
            <a:r>
              <a:rPr lang="fr-FR" b="1" dirty="0"/>
              <a:t>Prétexte</a:t>
            </a:r>
            <a:r>
              <a:rPr lang="fr-FR" dirty="0"/>
              <a:t> est l'art du scénario. L'attaquant invente une histoire ou un contexte fictif pour gagner la confiance de la victime et la pousser à divulguer des informations.</a:t>
            </a:r>
          </a:p>
          <a:p>
            <a:r>
              <a:rPr lang="fr-FR" dirty="0"/>
              <a:t>Cela peut être un faux sondage, une fausse enquête RH, ou un soi-disant audit de conformité. Le but est d'établir un dialogue et de baisser la garde de la victime par une histoire crédible avant de demander les informations sensibles. »</a:t>
            </a:r>
          </a:p>
          <a:p>
            <a:endParaRPr lang="fr-FR" dirty="0"/>
          </a:p>
          <a:p>
            <a:r>
              <a:rPr lang="fr-FR" b="1" dirty="0"/>
              <a:t>Script :</a:t>
            </a:r>
            <a:r>
              <a:rPr lang="fr-FR" dirty="0"/>
              <a:t> « La forme la plus répandue d'ingénierie sociale est </a:t>
            </a:r>
            <a:r>
              <a:rPr lang="fr-FR" b="1" dirty="0"/>
              <a:t>l'hameçonnage</a:t>
            </a:r>
            <a:r>
              <a:rPr lang="fr-FR" dirty="0"/>
              <a:t>, ou Phishing. C'est une communication frauduleuse qui se fait passer pour une source fiable (banque, impôts, collègue). L'objectif est double : voler des données sensibles ou installer un logiciel malveillant.</a:t>
            </a:r>
          </a:p>
          <a:p>
            <a:r>
              <a:rPr lang="fr-FR" dirty="0"/>
              <a:t>Les vecteurs d'attaque se sont diversifiés :</a:t>
            </a:r>
          </a:p>
          <a:p>
            <a:r>
              <a:rPr lang="fr-FR" dirty="0"/>
              <a:t>L'</a:t>
            </a:r>
            <a:r>
              <a:rPr lang="fr-FR" b="1" dirty="0"/>
              <a:t>Email</a:t>
            </a:r>
            <a:r>
              <a:rPr lang="fr-FR" dirty="0"/>
              <a:t> reste le grand classique, souvent envoyé en masse.</a:t>
            </a:r>
          </a:p>
          <a:p>
            <a:r>
              <a:rPr lang="fr-FR" dirty="0"/>
              <a:t>Le </a:t>
            </a:r>
            <a:r>
              <a:rPr lang="fr-FR" b="1" dirty="0"/>
              <a:t>Smishing</a:t>
            </a:r>
            <a:r>
              <a:rPr lang="fr-FR" dirty="0"/>
              <a:t> : C'est le phishing par SMS (très courant pour les faux colis).</a:t>
            </a:r>
          </a:p>
          <a:p>
            <a:r>
              <a:rPr lang="fr-FR" dirty="0"/>
              <a:t>Le </a:t>
            </a:r>
            <a:r>
              <a:rPr lang="fr-FR" b="1" dirty="0" err="1"/>
              <a:t>Quishing</a:t>
            </a:r>
            <a:r>
              <a:rPr lang="fr-FR" dirty="0"/>
              <a:t> : L'utilisation de QR codes malveillants, plus difficiles à analyser pour les filtres de sécurité.</a:t>
            </a:r>
          </a:p>
          <a:p>
            <a:r>
              <a:rPr lang="fr-FR" dirty="0"/>
              <a:t>Le </a:t>
            </a:r>
            <a:r>
              <a:rPr lang="fr-FR" b="1" dirty="0" err="1"/>
              <a:t>Vishing</a:t>
            </a:r>
            <a:r>
              <a:rPr lang="fr-FR" dirty="0"/>
              <a:t> : L'hameçonnage par voix (appel téléphonique), où l'attaquant vous parle directement. »</a:t>
            </a:r>
          </a:p>
          <a:p>
            <a:endParaRPr lang="fr-FR" dirty="0"/>
          </a:p>
          <a:p>
            <a:r>
              <a:rPr lang="fr-FR" dirty="0"/>
              <a:t>« Il faut distinguer le phishing de masse du </a:t>
            </a:r>
            <a:r>
              <a:rPr lang="fr-FR" b="1" dirty="0" err="1"/>
              <a:t>Spear</a:t>
            </a:r>
            <a:r>
              <a:rPr lang="fr-FR" b="1" dirty="0"/>
              <a:t> Phishing</a:t>
            </a:r>
            <a:r>
              <a:rPr lang="fr-FR" dirty="0"/>
              <a:t>, ou hameçonnage ciblé. Ici, l'attaque n'est pas envoyée à des milliers de personnes au hasard. Elle vise </a:t>
            </a:r>
            <a:r>
              <a:rPr lang="fr-FR" b="1" dirty="0"/>
              <a:t>une personne</a:t>
            </a:r>
            <a:r>
              <a:rPr lang="fr-FR" dirty="0"/>
              <a:t> ou </a:t>
            </a:r>
            <a:r>
              <a:rPr lang="fr-FR" b="1" dirty="0"/>
              <a:t>une organisation</a:t>
            </a:r>
            <a:r>
              <a:rPr lang="fr-FR" dirty="0"/>
              <a:t> spécifique.</a:t>
            </a:r>
          </a:p>
          <a:p>
            <a:r>
              <a:rPr lang="fr-FR" dirty="0"/>
              <a:t>L'attaquant a fait ses devoirs : le message est personnalisé. Il contient votre nom, votre poste, ou fait référence à des projets réels. Parce qu'il est personnalisé, il est beaucoup plus difficile à détecter et son taux de réussite est malheureusement très élevé. »</a:t>
            </a:r>
          </a:p>
          <a:p>
            <a:endParaRPr lang="fr-FR" dirty="0"/>
          </a:p>
          <a:p>
            <a:r>
              <a:rPr lang="fr-FR" dirty="0"/>
              <a:t>« Une variante redoutable du </a:t>
            </a:r>
            <a:r>
              <a:rPr lang="fr-FR" dirty="0" err="1"/>
              <a:t>Spear</a:t>
            </a:r>
            <a:r>
              <a:rPr lang="fr-FR" dirty="0"/>
              <a:t> Phishing est </a:t>
            </a:r>
            <a:r>
              <a:rPr lang="fr-FR" b="1" dirty="0"/>
              <a:t>l'arnaque au président</a:t>
            </a:r>
            <a:r>
              <a:rPr lang="fr-FR" dirty="0"/>
              <a:t>. Dans ce scénario, l'escroc usurpe l'identité d'un dirigeant de l'entreprise (le PDG par exemple).</a:t>
            </a:r>
          </a:p>
          <a:p>
            <a:r>
              <a:rPr lang="fr-FR" dirty="0"/>
              <a:t>Il contacte un employé habilité (souvent au service comptable ou financier) et exige, sous le sceau de l'urgence et de la confidentialité, un virement bancaire important vers un compte étranger. Cela peut aussi viser le vol de données stratégiques. Tout repose ici sur l'autorité et la pression hiérarchique. »</a:t>
            </a:r>
          </a:p>
          <a:p>
            <a:endParaRPr lang="fr-FR" dirty="0"/>
          </a:p>
          <a:p>
            <a:r>
              <a:rPr lang="fr-FR" dirty="0"/>
              <a:t>« Le </a:t>
            </a:r>
            <a:r>
              <a:rPr lang="fr-FR" b="1" dirty="0" err="1"/>
              <a:t>Baiting</a:t>
            </a:r>
            <a:r>
              <a:rPr lang="fr-FR" dirty="0"/>
              <a:t>, ou </a:t>
            </a:r>
            <a:r>
              <a:rPr lang="fr-FR" dirty="0" err="1"/>
              <a:t>appâtage</a:t>
            </a:r>
            <a:r>
              <a:rPr lang="fr-FR" dirty="0"/>
              <a:t>, exploite une faille très simple : la curiosité ou l'avidité.</a:t>
            </a:r>
          </a:p>
          <a:p>
            <a:r>
              <a:rPr lang="fr-FR" dirty="0"/>
              <a:t>Dans le monde </a:t>
            </a:r>
            <a:r>
              <a:rPr lang="fr-FR" b="1" dirty="0"/>
              <a:t>physique</a:t>
            </a:r>
            <a:r>
              <a:rPr lang="fr-FR" dirty="0"/>
              <a:t>, l'exemple typique est la clé USB laissée en évidence sur un parking ou à la machine à café. Par curiosité, un employé la branche sur le réseau, et le malware s'installe.</a:t>
            </a:r>
          </a:p>
          <a:p>
            <a:r>
              <a:rPr lang="fr-FR" dirty="0"/>
              <a:t>Dans le monde </a:t>
            </a:r>
            <a:r>
              <a:rPr lang="fr-FR" b="1" dirty="0"/>
              <a:t>numérique</a:t>
            </a:r>
            <a:r>
              <a:rPr lang="fr-FR" dirty="0"/>
              <a:t>, cela prend la forme de téléchargements gratuits (films, logiciels) qui contiennent en réalité des virus. La promesse d'un bien gratuit cache le piège. »</a:t>
            </a:r>
          </a:p>
          <a:p>
            <a:endParaRPr lang="fr-FR" dirty="0"/>
          </a:p>
          <a:p>
            <a:r>
              <a:rPr lang="fr-FR" dirty="0"/>
              <a:t>« Autre technique sophistiquée : l'attaque par </a:t>
            </a:r>
            <a:r>
              <a:rPr lang="fr-FR" b="1" dirty="0"/>
              <a:t>point d'eau</a:t>
            </a:r>
            <a:r>
              <a:rPr lang="fr-FR" dirty="0"/>
              <a:t> (</a:t>
            </a:r>
            <a:r>
              <a:rPr lang="fr-FR" dirty="0" err="1"/>
              <a:t>Watering</a:t>
            </a:r>
            <a:r>
              <a:rPr lang="fr-FR" dirty="0"/>
              <a:t> Hole). La stratégie s'inspire de la nature : le prédateur attend sa proie là où elle a l'habitude de boire.</a:t>
            </a:r>
          </a:p>
          <a:p>
            <a:r>
              <a:rPr lang="fr-FR" dirty="0"/>
              <a:t>En cybersécurité, l'attaquant n'attaque pas directement l'entreprise cible, car elle est trop protégée. Il va plutôt infecter un site web légitime (site métier, forum spécialisé) que les employés de cette entreprise visitent régulièrement. En visitant ce site de confiance, les victimes sont infectées à leur insu. »</a:t>
            </a:r>
          </a:p>
          <a:p>
            <a:endParaRPr lang="fr-FR" dirty="0"/>
          </a:p>
          <a:p>
            <a:r>
              <a:rPr lang="fr-FR" dirty="0"/>
              <a:t>« Le </a:t>
            </a:r>
            <a:r>
              <a:rPr lang="fr-FR" b="1" dirty="0"/>
              <a:t>Quid Pro Quo</a:t>
            </a:r>
            <a:r>
              <a:rPr lang="fr-FR" dirty="0"/>
              <a:t> signifie "quelque chose pour quelque chose". Contrairement au </a:t>
            </a:r>
            <a:r>
              <a:rPr lang="fr-FR" dirty="0" err="1"/>
              <a:t>Baiting</a:t>
            </a:r>
            <a:r>
              <a:rPr lang="fr-FR" dirty="0"/>
              <a:t> qui promet un bien, le Quid Pro Quo promet un </a:t>
            </a:r>
            <a:r>
              <a:rPr lang="fr-FR" b="1" dirty="0"/>
              <a:t>service</a:t>
            </a:r>
            <a:r>
              <a:rPr lang="fr-FR" dirty="0"/>
              <a:t>.</a:t>
            </a:r>
          </a:p>
          <a:p>
            <a:r>
              <a:rPr lang="fr-FR" dirty="0"/>
              <a:t>Le scénario classique : l'attaquant appelle des employés en se faisant passer pour le support technique. Il propose de "réparer" un problème informatique ou d'accélérer l'ordinateur. En échange de ce service fictif, il demande à la victime de taper des commandes, de désactiver l'antivirus ou de donner son mot de passe. »</a:t>
            </a:r>
          </a:p>
          <a:p>
            <a:endParaRPr lang="fr-FR" dirty="0"/>
          </a:p>
          <a:p>
            <a:r>
              <a:rPr lang="fr-FR" dirty="0"/>
              <a:t>« L'ingénierie sociale concerne aussi l'accès </a:t>
            </a:r>
            <a:r>
              <a:rPr lang="fr-FR" b="1" dirty="0"/>
              <a:t>physique</a:t>
            </a:r>
            <a:r>
              <a:rPr lang="fr-FR" dirty="0"/>
              <a:t> aux locaux. C'est le </a:t>
            </a:r>
            <a:r>
              <a:rPr lang="fr-FR" b="1" dirty="0"/>
              <a:t>Talonnage</a:t>
            </a:r>
            <a:r>
              <a:rPr lang="fr-FR" dirty="0"/>
              <a:t>. L'attaquant cherche à entrer dans une zone sécurisée (badge requis) en suivant de près une personne autorisée.</a:t>
            </a:r>
          </a:p>
          <a:p>
            <a:r>
              <a:rPr lang="fr-FR" dirty="0"/>
              <a:t>Il profite souvent de notre politesse : qui oserait refermer la porte au nez d'une personne les bras chargés de cartons ou qui prétend avoir oublié son badge ? C'est ainsi qu'ils pénètrent dans les bureaux. »</a:t>
            </a:r>
          </a:p>
          <a:p>
            <a:endParaRPr lang="fr-FR" dirty="0"/>
          </a:p>
          <a:p>
            <a:r>
              <a:rPr lang="fr-FR" dirty="0"/>
              <a:t>« Cela peut sembler archaïque, mais l'</a:t>
            </a:r>
            <a:r>
              <a:rPr lang="fr-FR" b="1" dirty="0"/>
              <a:t>épluchage de poubelles</a:t>
            </a:r>
            <a:r>
              <a:rPr lang="fr-FR" dirty="0"/>
              <a:t> (</a:t>
            </a:r>
            <a:r>
              <a:rPr lang="fr-FR" dirty="0" err="1"/>
              <a:t>Dumpster</a:t>
            </a:r>
            <a:r>
              <a:rPr lang="fr-FR" dirty="0"/>
              <a:t> </a:t>
            </a:r>
            <a:r>
              <a:rPr lang="fr-FR" dirty="0" err="1"/>
              <a:t>Diving</a:t>
            </a:r>
            <a:r>
              <a:rPr lang="fr-FR" dirty="0"/>
              <a:t>) reste une mine d'or pour les attaquants. Beaucoup d'informations confidentielles finissent à la corbeille sans être détruites : organigrammes, mémos avec mots de passe, factures, listes de clients...</a:t>
            </a:r>
          </a:p>
          <a:p>
            <a:r>
              <a:rPr lang="fr-FR" dirty="0"/>
              <a:t>L'attaquant n'a qu'à se servir pour préparer une attaque plus complexe (comme du </a:t>
            </a:r>
            <a:r>
              <a:rPr lang="fr-FR" dirty="0" err="1"/>
              <a:t>Spear</a:t>
            </a:r>
            <a:r>
              <a:rPr lang="fr-FR" dirty="0"/>
              <a:t> Phishing). La parade est simple : l'utilisation systématique de destructeurs de documents.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4" name="Espace réservé du numéro de diapositive 3">
            <a:extLst>
              <a:ext uri="{FF2B5EF4-FFF2-40B4-BE49-F238E27FC236}">
                <a16:creationId xmlns:a16="http://schemas.microsoft.com/office/drawing/2014/main" id="{9AC97050-2124-72CC-1739-200A79544B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772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1C9DB-65DA-B0B2-7A64-55A796CE23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5F77AAF-6E9F-88D5-3A17-B15B280140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C8A0DB7-CD6B-E0CC-9947-B4FBC88C3BF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207C709-90F3-0D8A-DDE7-012AD52656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428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9EEC-6E6F-92A6-2FD7-A6BFED1865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29025A3-EA5B-4850-075C-58950DDBAA2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3540B-83EC-8AE5-48C7-77844EEEF025}"/>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E2D8EA0-919E-3FF6-F4F3-CFE52E43F0A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B0F0C9-4BAD-AD41-8E01-E9300824F1A3}" type="slidenum">
              <a:rPr kumimoji="0" lang="fr-FR"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5</a:t>
            </a:fld>
            <a:endParaRPr kumimoji="0" lang="fr-FR"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55848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76D6A-A134-09EB-ED43-83C34DA2840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D5E646-F3AC-C5B5-9169-050BD2842B9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C3FE55-22DE-F70A-5AE2-71435898B72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8204D0F-5AD8-F2A6-F990-E40DD2768B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352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CFB97-AED2-6088-BC7F-F18D26304D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7EB9DE-D85F-509B-0FA5-EE9C3F3D7F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020B294-E756-4A87-23D9-F873FDD0CA2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62893BD-EA06-7849-2F17-FE5029A6A4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4265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5AEAA-9DC0-D72F-BAAE-ECBAA3F5B1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834D1F6-019B-9954-0230-6E78799989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4B00DA-DDD2-A734-DC87-C1C37BFD31A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B43BB8-D2E2-8697-17C6-4B5F25FC43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799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CF6FD-97BD-FC32-9E18-2576B01F4D3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266E3-0ED3-A565-711B-7C8E27676DF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6D3BAC1-628C-FDFA-2D2D-A909F956A3D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CD7F0CC-3117-B40C-C653-4B4D939E08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58A92A-96FB-F944-95C1-6B2B43DA464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747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D3D592-89C4-A3B2-553D-A0C9A651FBAA}"/>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zh-CN"/>
              <a:t>单击此处编辑母版标题样式</a:t>
            </a:r>
          </a:p>
        </p:txBody>
      </p:sp>
      <p:sp>
        <p:nvSpPr>
          <p:cNvPr id="3" name="副标题 2">
            <a:extLst>
              <a:ext uri="{FF2B5EF4-FFF2-40B4-BE49-F238E27FC236}">
                <a16:creationId xmlns:a16="http://schemas.microsoft.com/office/drawing/2014/main" id="{78D06B01-D28B-4EBC-14BA-AC34E334CE42}"/>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zh-CN"/>
              <a:t>单击此处编辑母版副标题样式</a:t>
            </a:r>
          </a:p>
        </p:txBody>
      </p:sp>
      <p:sp>
        <p:nvSpPr>
          <p:cNvPr id="4" name="日期占位符 3">
            <a:extLst>
              <a:ext uri="{FF2B5EF4-FFF2-40B4-BE49-F238E27FC236}">
                <a16:creationId xmlns:a16="http://schemas.microsoft.com/office/drawing/2014/main" id="{E8D9499D-4829-19A4-8861-69A10CF8D7DB}"/>
              </a:ext>
            </a:extLst>
          </p:cNvPr>
          <p:cNvSpPr txBox="1">
            <a:spLocks noGrp="1"/>
          </p:cNvSpPr>
          <p:nvPr>
            <p:ph type="dt" sz="half" idx="7"/>
          </p:nvPr>
        </p:nvSpPr>
        <p:spPr/>
        <p:txBody>
          <a:bodyPr/>
          <a:lstStyle>
            <a:lvl1pPr>
              <a:defRPr/>
            </a:lvl1pPr>
          </a:lstStyle>
          <a:p>
            <a:pPr lvl="0"/>
            <a:fld id="{1A995036-BA9E-5246-ABC6-67E7FB0BADB6}" type="datetime1">
              <a:rPr lang="fr-FR"/>
              <a:pPr lvl="0"/>
              <a:t>29/01/2026</a:t>
            </a:fld>
            <a:endParaRPr lang="en-US"/>
          </a:p>
        </p:txBody>
      </p:sp>
      <p:sp>
        <p:nvSpPr>
          <p:cNvPr id="5" name="页脚占位符 4">
            <a:extLst>
              <a:ext uri="{FF2B5EF4-FFF2-40B4-BE49-F238E27FC236}">
                <a16:creationId xmlns:a16="http://schemas.microsoft.com/office/drawing/2014/main" id="{5F18EF3A-9209-4899-98A3-6AB66F2A69F1}"/>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A89B6E14-CEF4-86BC-59AF-75D239A51DD1}"/>
              </a:ext>
            </a:extLst>
          </p:cNvPr>
          <p:cNvSpPr txBox="1">
            <a:spLocks noGrp="1"/>
          </p:cNvSpPr>
          <p:nvPr>
            <p:ph type="sldNum" sz="quarter" idx="8"/>
          </p:nvPr>
        </p:nvSpPr>
        <p:spPr/>
        <p:txBody>
          <a:bodyPr/>
          <a:lstStyle>
            <a:lvl1pPr>
              <a:defRPr/>
            </a:lvl1pPr>
          </a:lstStyle>
          <a:p>
            <a:pPr lvl="0"/>
            <a:fld id="{D0E3C6B2-E496-894E-B5A9-BF317F9E602F}" type="slidenum">
              <a:t>‹N°›</a:t>
            </a:fld>
            <a:endParaRPr lang="en-US"/>
          </a:p>
        </p:txBody>
      </p:sp>
    </p:spTree>
    <p:extLst>
      <p:ext uri="{BB962C8B-B14F-4D97-AF65-F5344CB8AC3E}">
        <p14:creationId xmlns:p14="http://schemas.microsoft.com/office/powerpoint/2010/main" val="8909666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D1B6EF-8049-47B7-C658-7C2C705F0E52}"/>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竖排文字占位符 2">
            <a:extLst>
              <a:ext uri="{FF2B5EF4-FFF2-40B4-BE49-F238E27FC236}">
                <a16:creationId xmlns:a16="http://schemas.microsoft.com/office/drawing/2014/main" id="{5370C782-33ED-D962-5EBA-ABC22244AC09}"/>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39E1C3DC-BC7E-19C4-9A91-BD24B7C2080D}"/>
              </a:ext>
            </a:extLst>
          </p:cNvPr>
          <p:cNvSpPr txBox="1">
            <a:spLocks noGrp="1"/>
          </p:cNvSpPr>
          <p:nvPr>
            <p:ph type="dt" sz="half" idx="7"/>
          </p:nvPr>
        </p:nvSpPr>
        <p:spPr/>
        <p:txBody>
          <a:bodyPr/>
          <a:lstStyle>
            <a:lvl1pPr>
              <a:defRPr/>
            </a:lvl1pPr>
          </a:lstStyle>
          <a:p>
            <a:pPr lvl="0"/>
            <a:fld id="{EC7B86C0-22EE-964F-B1DA-F48C600ACAA0}" type="datetime1">
              <a:rPr lang="fr-FR"/>
              <a:pPr lvl="0"/>
              <a:t>29/01/2026</a:t>
            </a:fld>
            <a:endParaRPr lang="en-US"/>
          </a:p>
        </p:txBody>
      </p:sp>
      <p:sp>
        <p:nvSpPr>
          <p:cNvPr id="5" name="页脚占位符 4">
            <a:extLst>
              <a:ext uri="{FF2B5EF4-FFF2-40B4-BE49-F238E27FC236}">
                <a16:creationId xmlns:a16="http://schemas.microsoft.com/office/drawing/2014/main" id="{C38794F9-1096-3342-1F9C-457C7AF12369}"/>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D27229F3-1598-058B-868D-F9E2AE88DDB8}"/>
              </a:ext>
            </a:extLst>
          </p:cNvPr>
          <p:cNvSpPr txBox="1">
            <a:spLocks noGrp="1"/>
          </p:cNvSpPr>
          <p:nvPr>
            <p:ph type="sldNum" sz="quarter" idx="8"/>
          </p:nvPr>
        </p:nvSpPr>
        <p:spPr/>
        <p:txBody>
          <a:bodyPr/>
          <a:lstStyle>
            <a:lvl1pPr>
              <a:defRPr/>
            </a:lvl1pPr>
          </a:lstStyle>
          <a:p>
            <a:pPr lvl="0"/>
            <a:fld id="{EB31F7CF-1DD3-9447-9525-5644FA00E571}" type="slidenum">
              <a:t>‹N°›</a:t>
            </a:fld>
            <a:endParaRPr lang="en-US"/>
          </a:p>
        </p:txBody>
      </p:sp>
    </p:spTree>
    <p:extLst>
      <p:ext uri="{BB962C8B-B14F-4D97-AF65-F5344CB8AC3E}">
        <p14:creationId xmlns:p14="http://schemas.microsoft.com/office/powerpoint/2010/main" val="12191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6269B53-BB51-077C-8AD8-D6678273A9E1}"/>
              </a:ext>
            </a:extLst>
          </p:cNvPr>
          <p:cNvSpPr txBox="1">
            <a:spLocks noGrp="1"/>
          </p:cNvSpPr>
          <p:nvPr>
            <p:ph type="title" orient="vert"/>
          </p:nvPr>
        </p:nvSpPr>
        <p:spPr>
          <a:xfrm>
            <a:off x="8724903" y="365129"/>
            <a:ext cx="2628900" cy="5811834"/>
          </a:xfrm>
        </p:spPr>
        <p:txBody>
          <a:bodyPr vert="eaVert"/>
          <a:lstStyle>
            <a:lvl1pPr>
              <a:defRPr/>
            </a:lvl1pPr>
          </a:lstStyle>
          <a:p>
            <a:pPr lvl="0"/>
            <a:r>
              <a:rPr lang="zh-CN"/>
              <a:t>单击此处编辑母版标题样式</a:t>
            </a:r>
          </a:p>
        </p:txBody>
      </p:sp>
      <p:sp>
        <p:nvSpPr>
          <p:cNvPr id="3" name="竖排文字占位符 2">
            <a:extLst>
              <a:ext uri="{FF2B5EF4-FFF2-40B4-BE49-F238E27FC236}">
                <a16:creationId xmlns:a16="http://schemas.microsoft.com/office/drawing/2014/main" id="{76FEC90D-EEDB-EFFD-BBFD-050BA677FDD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BA474035-9FF6-0BE5-C225-E6634CD0CD5C}"/>
              </a:ext>
            </a:extLst>
          </p:cNvPr>
          <p:cNvSpPr txBox="1">
            <a:spLocks noGrp="1"/>
          </p:cNvSpPr>
          <p:nvPr>
            <p:ph type="dt" sz="half" idx="7"/>
          </p:nvPr>
        </p:nvSpPr>
        <p:spPr/>
        <p:txBody>
          <a:bodyPr/>
          <a:lstStyle>
            <a:lvl1pPr>
              <a:defRPr/>
            </a:lvl1pPr>
          </a:lstStyle>
          <a:p>
            <a:pPr lvl="0"/>
            <a:fld id="{439DD885-C5EC-2245-AA8E-EF618FF9FF44}" type="datetime1">
              <a:rPr lang="fr-FR"/>
              <a:pPr lvl="0"/>
              <a:t>29/01/2026</a:t>
            </a:fld>
            <a:endParaRPr lang="en-US"/>
          </a:p>
        </p:txBody>
      </p:sp>
      <p:sp>
        <p:nvSpPr>
          <p:cNvPr id="5" name="页脚占位符 4">
            <a:extLst>
              <a:ext uri="{FF2B5EF4-FFF2-40B4-BE49-F238E27FC236}">
                <a16:creationId xmlns:a16="http://schemas.microsoft.com/office/drawing/2014/main" id="{7F950B77-B04C-6682-5A71-BC87BEB2EBEE}"/>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70756C5E-7E6A-C6A4-F577-D5D3EC755452}"/>
              </a:ext>
            </a:extLst>
          </p:cNvPr>
          <p:cNvSpPr txBox="1">
            <a:spLocks noGrp="1"/>
          </p:cNvSpPr>
          <p:nvPr>
            <p:ph type="sldNum" sz="quarter" idx="8"/>
          </p:nvPr>
        </p:nvSpPr>
        <p:spPr/>
        <p:txBody>
          <a:bodyPr/>
          <a:lstStyle>
            <a:lvl1pPr>
              <a:defRPr/>
            </a:lvl1pPr>
          </a:lstStyle>
          <a:p>
            <a:pPr lvl="0"/>
            <a:fld id="{6D7DF08B-4A03-1941-AA71-BCF5321AB0D6}" type="slidenum">
              <a:t>‹N°›</a:t>
            </a:fld>
            <a:endParaRPr lang="en-US"/>
          </a:p>
        </p:txBody>
      </p:sp>
    </p:spTree>
    <p:extLst>
      <p:ext uri="{BB962C8B-B14F-4D97-AF65-F5344CB8AC3E}">
        <p14:creationId xmlns:p14="http://schemas.microsoft.com/office/powerpoint/2010/main" val="3960561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99EE68-6802-8D44-8E93-C9EFA57E910B}"/>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5349D333-F1C3-B14C-8B46-3323EAEA6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466C5726-3EF8-F341-85B0-BF69C2CD2A1F}"/>
              </a:ext>
            </a:extLst>
          </p:cNvPr>
          <p:cNvSpPr>
            <a:spLocks noGrp="1"/>
          </p:cNvSpPr>
          <p:nvPr>
            <p:ph type="dt" sz="half" idx="10"/>
          </p:nvPr>
        </p:nvSpPr>
        <p:spPr/>
        <p:txBody>
          <a:bodyPr/>
          <a:lstStyle/>
          <a:p>
            <a:fld id="{C350D055-D627-A44A-98F4-644E19E22DCF}"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F753E88F-9C90-3A48-8561-D01480B50740}"/>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FE1DC77B-D871-394E-911C-8746784C68B2}"/>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424909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13477E-5A7D-C74F-980B-B542A788BB19}"/>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E91CFB3-75AF-3047-A7B8-8E4F6A279942}"/>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F61B274-D405-274D-9D6F-8B4E2AD89F65}"/>
              </a:ext>
            </a:extLst>
          </p:cNvPr>
          <p:cNvSpPr>
            <a:spLocks noGrp="1"/>
          </p:cNvSpPr>
          <p:nvPr>
            <p:ph type="dt" sz="half" idx="10"/>
          </p:nvPr>
        </p:nvSpPr>
        <p:spPr/>
        <p:txBody>
          <a:bodyPr/>
          <a:lstStyle/>
          <a:p>
            <a:fld id="{492918E3-0C09-274C-A97F-53128BAA1B62}"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FC973686-0559-3646-A4C9-F2B15F69800D}"/>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0EFAE3FA-2A02-154E-B686-4B34EE1DD2C4}"/>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61275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773CBC-1528-1746-86A4-8E3016FBC813}"/>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4AB7DA7F-BAB5-E74A-9D84-0A118A2DD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5B1CBA56-6503-7349-886B-2680D395159F}"/>
              </a:ext>
            </a:extLst>
          </p:cNvPr>
          <p:cNvSpPr>
            <a:spLocks noGrp="1"/>
          </p:cNvSpPr>
          <p:nvPr>
            <p:ph type="dt" sz="half" idx="10"/>
          </p:nvPr>
        </p:nvSpPr>
        <p:spPr/>
        <p:txBody>
          <a:bodyPr/>
          <a:lstStyle/>
          <a:p>
            <a:fld id="{7621F071-3F4E-3C49-B6B6-9445AB31AB82}"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C9E11BB1-EA57-C24B-9BD4-266DA3C9D8CE}"/>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075C512A-AF28-8D4B-A361-C8780C0039A0}"/>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825431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D56F01-80C8-6F49-90AB-F6F2D73212A3}"/>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1A6CD2E3-AD44-5E46-97BD-A1F79D0DD905}"/>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85019D76-ED69-B241-97AE-5F884ABED222}"/>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88D0E4DD-22B9-1A4E-902D-34978D530081}"/>
              </a:ext>
            </a:extLst>
          </p:cNvPr>
          <p:cNvSpPr>
            <a:spLocks noGrp="1"/>
          </p:cNvSpPr>
          <p:nvPr>
            <p:ph type="dt" sz="half" idx="10"/>
          </p:nvPr>
        </p:nvSpPr>
        <p:spPr/>
        <p:txBody>
          <a:bodyPr/>
          <a:lstStyle/>
          <a:p>
            <a:fld id="{0F802AFC-EBD1-FC43-819C-C56F0F52B1A0}" type="datetime1">
              <a:rPr kumimoji="1" lang="fr-FR" altLang="zh-CN" smtClean="0"/>
              <a:t>29/01/2026</a:t>
            </a:fld>
            <a:endParaRPr kumimoji="1" lang="zh-CN" altLang="en-US"/>
          </a:p>
        </p:txBody>
      </p:sp>
      <p:sp>
        <p:nvSpPr>
          <p:cNvPr id="6" name="页脚占位符 5">
            <a:extLst>
              <a:ext uri="{FF2B5EF4-FFF2-40B4-BE49-F238E27FC236}">
                <a16:creationId xmlns:a16="http://schemas.microsoft.com/office/drawing/2014/main" id="{F33A1321-BE36-9649-AF36-519915298366}"/>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3D0D9E08-DDC0-B24F-8350-D6A0F1A46930}"/>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442440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26FBED-8966-0C48-B519-F6F3621C0DE7}"/>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0D925C26-448D-7F43-A7B4-3A7283432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78FAE872-C63C-0B40-9C2B-41D034143085}"/>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734680B9-6829-AF48-BB01-1DEBAD742F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E94F0F66-627C-E64B-87F0-4611168C6DEB}"/>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8CA1884F-5390-954F-8D0B-AF5779B94DF6}"/>
              </a:ext>
            </a:extLst>
          </p:cNvPr>
          <p:cNvSpPr>
            <a:spLocks noGrp="1"/>
          </p:cNvSpPr>
          <p:nvPr>
            <p:ph type="dt" sz="half" idx="10"/>
          </p:nvPr>
        </p:nvSpPr>
        <p:spPr/>
        <p:txBody>
          <a:bodyPr/>
          <a:lstStyle/>
          <a:p>
            <a:fld id="{540DC447-D811-7E4F-B733-A24EF4EA4F61}" type="datetime1">
              <a:rPr kumimoji="1" lang="fr-FR" altLang="zh-CN" smtClean="0"/>
              <a:t>29/01/2026</a:t>
            </a:fld>
            <a:endParaRPr kumimoji="1" lang="zh-CN" altLang="en-US"/>
          </a:p>
        </p:txBody>
      </p:sp>
      <p:sp>
        <p:nvSpPr>
          <p:cNvPr id="8" name="页脚占位符 7">
            <a:extLst>
              <a:ext uri="{FF2B5EF4-FFF2-40B4-BE49-F238E27FC236}">
                <a16:creationId xmlns:a16="http://schemas.microsoft.com/office/drawing/2014/main" id="{52DC7989-4EBF-754F-A40D-DBE72485B00F}"/>
              </a:ext>
            </a:extLst>
          </p:cNvPr>
          <p:cNvSpPr>
            <a:spLocks noGrp="1"/>
          </p:cNvSpPr>
          <p:nvPr>
            <p:ph type="ftr" sz="quarter" idx="11"/>
          </p:nvPr>
        </p:nvSpPr>
        <p:spPr/>
        <p:txBody>
          <a:bodyPr/>
          <a:lstStyle/>
          <a:p>
            <a:r>
              <a:rPr kumimoji="1" lang="fr-FR" altLang="zh-CN"/>
              <a:t>ACONCIA</a:t>
            </a:r>
            <a:endParaRPr kumimoji="1" lang="zh-CN" altLang="en-US"/>
          </a:p>
        </p:txBody>
      </p:sp>
      <p:sp>
        <p:nvSpPr>
          <p:cNvPr id="9" name="灯片编号占位符 8">
            <a:extLst>
              <a:ext uri="{FF2B5EF4-FFF2-40B4-BE49-F238E27FC236}">
                <a16:creationId xmlns:a16="http://schemas.microsoft.com/office/drawing/2014/main" id="{FFF48D5F-1201-F147-8019-4AF867F8BD07}"/>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3345676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A8A438-D2EC-2B4F-8923-727EB1D2CA5A}"/>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D0484D10-5E3A-F645-ACF4-081A05CF029F}"/>
              </a:ext>
            </a:extLst>
          </p:cNvPr>
          <p:cNvSpPr>
            <a:spLocks noGrp="1"/>
          </p:cNvSpPr>
          <p:nvPr>
            <p:ph type="dt" sz="half" idx="10"/>
          </p:nvPr>
        </p:nvSpPr>
        <p:spPr/>
        <p:txBody>
          <a:bodyPr/>
          <a:lstStyle/>
          <a:p>
            <a:fld id="{5982AF7E-833B-8A42-A21D-2DDA307007B6}" type="datetime1">
              <a:rPr kumimoji="1" lang="fr-FR" altLang="zh-CN" smtClean="0"/>
              <a:t>29/01/2026</a:t>
            </a:fld>
            <a:endParaRPr kumimoji="1" lang="zh-CN" altLang="en-US"/>
          </a:p>
        </p:txBody>
      </p:sp>
      <p:sp>
        <p:nvSpPr>
          <p:cNvPr id="4" name="页脚占位符 3">
            <a:extLst>
              <a:ext uri="{FF2B5EF4-FFF2-40B4-BE49-F238E27FC236}">
                <a16:creationId xmlns:a16="http://schemas.microsoft.com/office/drawing/2014/main" id="{0B566E35-214E-6448-B63E-A61A42F764F5}"/>
              </a:ext>
            </a:extLst>
          </p:cNvPr>
          <p:cNvSpPr>
            <a:spLocks noGrp="1"/>
          </p:cNvSpPr>
          <p:nvPr>
            <p:ph type="ftr" sz="quarter" idx="11"/>
          </p:nvPr>
        </p:nvSpPr>
        <p:spPr/>
        <p:txBody>
          <a:bodyPr/>
          <a:lstStyle/>
          <a:p>
            <a:r>
              <a:rPr kumimoji="1" lang="fr-FR" altLang="zh-CN"/>
              <a:t>ACONCIA</a:t>
            </a:r>
            <a:endParaRPr kumimoji="1" lang="zh-CN" altLang="en-US"/>
          </a:p>
        </p:txBody>
      </p:sp>
      <p:sp>
        <p:nvSpPr>
          <p:cNvPr id="5" name="灯片编号占位符 4">
            <a:extLst>
              <a:ext uri="{FF2B5EF4-FFF2-40B4-BE49-F238E27FC236}">
                <a16:creationId xmlns:a16="http://schemas.microsoft.com/office/drawing/2014/main" id="{E32BEBAA-E4A6-3F4E-8F42-18928A5EDBD7}"/>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873129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89AAD36-5AFD-3E45-964A-A2CDD3846A98}"/>
              </a:ext>
            </a:extLst>
          </p:cNvPr>
          <p:cNvSpPr>
            <a:spLocks noGrp="1"/>
          </p:cNvSpPr>
          <p:nvPr>
            <p:ph type="dt" sz="half" idx="10"/>
          </p:nvPr>
        </p:nvSpPr>
        <p:spPr/>
        <p:txBody>
          <a:bodyPr/>
          <a:lstStyle/>
          <a:p>
            <a:fld id="{91DC093D-42AE-5A47-972B-7182CE134687}" type="datetime1">
              <a:rPr kumimoji="1" lang="fr-FR" altLang="zh-CN" smtClean="0"/>
              <a:t>29/01/2026</a:t>
            </a:fld>
            <a:endParaRPr kumimoji="1" lang="zh-CN" altLang="en-US"/>
          </a:p>
        </p:txBody>
      </p:sp>
      <p:sp>
        <p:nvSpPr>
          <p:cNvPr id="3" name="页脚占位符 2">
            <a:extLst>
              <a:ext uri="{FF2B5EF4-FFF2-40B4-BE49-F238E27FC236}">
                <a16:creationId xmlns:a16="http://schemas.microsoft.com/office/drawing/2014/main" id="{CB292C0E-E89B-9849-BF73-43CFED8D1E39}"/>
              </a:ext>
            </a:extLst>
          </p:cNvPr>
          <p:cNvSpPr>
            <a:spLocks noGrp="1"/>
          </p:cNvSpPr>
          <p:nvPr>
            <p:ph type="ftr" sz="quarter" idx="11"/>
          </p:nvPr>
        </p:nvSpPr>
        <p:spPr/>
        <p:txBody>
          <a:bodyPr/>
          <a:lstStyle/>
          <a:p>
            <a:r>
              <a:rPr kumimoji="1" lang="fr-FR" altLang="zh-CN"/>
              <a:t>ACONCIA</a:t>
            </a:r>
            <a:endParaRPr kumimoji="1" lang="zh-CN" altLang="en-US"/>
          </a:p>
        </p:txBody>
      </p:sp>
      <p:sp>
        <p:nvSpPr>
          <p:cNvPr id="4" name="灯片编号占位符 3">
            <a:extLst>
              <a:ext uri="{FF2B5EF4-FFF2-40B4-BE49-F238E27FC236}">
                <a16:creationId xmlns:a16="http://schemas.microsoft.com/office/drawing/2014/main" id="{D763678B-5C3C-2B40-8913-5034BBE7F6C6}"/>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577047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6E4A6F-459D-D342-8B95-F37684D2F3DF}"/>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982BA766-2149-6545-B18D-47C3C4300B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F88266A1-8F50-6144-8792-BAC620E5B4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F247E75F-6CBB-264D-8B95-1C48BC249F18}"/>
              </a:ext>
            </a:extLst>
          </p:cNvPr>
          <p:cNvSpPr>
            <a:spLocks noGrp="1"/>
          </p:cNvSpPr>
          <p:nvPr>
            <p:ph type="dt" sz="half" idx="10"/>
          </p:nvPr>
        </p:nvSpPr>
        <p:spPr/>
        <p:txBody>
          <a:bodyPr/>
          <a:lstStyle/>
          <a:p>
            <a:fld id="{C2FC2112-F1F0-264E-B879-20537AA6F486}" type="datetime1">
              <a:rPr kumimoji="1" lang="fr-FR" altLang="zh-CN" smtClean="0"/>
              <a:t>29/01/2026</a:t>
            </a:fld>
            <a:endParaRPr kumimoji="1" lang="zh-CN" altLang="en-US"/>
          </a:p>
        </p:txBody>
      </p:sp>
      <p:sp>
        <p:nvSpPr>
          <p:cNvPr id="6" name="页脚占位符 5">
            <a:extLst>
              <a:ext uri="{FF2B5EF4-FFF2-40B4-BE49-F238E27FC236}">
                <a16:creationId xmlns:a16="http://schemas.microsoft.com/office/drawing/2014/main" id="{93455084-8D94-8643-A159-09203984AFE3}"/>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BCECB3C5-0C4E-544B-A707-A8C953A1010F}"/>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1271477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4797CE-7DC8-F754-606E-C756BB19DB70}"/>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内容占位符 2">
            <a:extLst>
              <a:ext uri="{FF2B5EF4-FFF2-40B4-BE49-F238E27FC236}">
                <a16:creationId xmlns:a16="http://schemas.microsoft.com/office/drawing/2014/main" id="{E84B33B7-B5D4-9CBE-10D2-DC1AF74C24AE}"/>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45536230-A5BA-C76A-CC8D-A028D6FD650D}"/>
              </a:ext>
            </a:extLst>
          </p:cNvPr>
          <p:cNvSpPr txBox="1">
            <a:spLocks noGrp="1"/>
          </p:cNvSpPr>
          <p:nvPr>
            <p:ph type="dt" sz="half" idx="7"/>
          </p:nvPr>
        </p:nvSpPr>
        <p:spPr/>
        <p:txBody>
          <a:bodyPr/>
          <a:lstStyle>
            <a:lvl1pPr>
              <a:defRPr/>
            </a:lvl1pPr>
          </a:lstStyle>
          <a:p>
            <a:pPr lvl="0"/>
            <a:fld id="{2F9DEC9E-EF35-B540-9EBD-C048C5C340E4}" type="datetime1">
              <a:rPr lang="fr-FR"/>
              <a:pPr lvl="0"/>
              <a:t>29/01/2026</a:t>
            </a:fld>
            <a:endParaRPr lang="en-US"/>
          </a:p>
        </p:txBody>
      </p:sp>
      <p:sp>
        <p:nvSpPr>
          <p:cNvPr id="5" name="页脚占位符 4">
            <a:extLst>
              <a:ext uri="{FF2B5EF4-FFF2-40B4-BE49-F238E27FC236}">
                <a16:creationId xmlns:a16="http://schemas.microsoft.com/office/drawing/2014/main" id="{0A8EFA08-0AFD-B070-F14E-D36598A1FD1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8ED93F03-E4A2-251B-FF0C-5C8F0AE6E067}"/>
              </a:ext>
            </a:extLst>
          </p:cNvPr>
          <p:cNvSpPr txBox="1">
            <a:spLocks noGrp="1"/>
          </p:cNvSpPr>
          <p:nvPr>
            <p:ph type="sldNum" sz="quarter" idx="8"/>
          </p:nvPr>
        </p:nvSpPr>
        <p:spPr/>
        <p:txBody>
          <a:bodyPr/>
          <a:lstStyle>
            <a:lvl1pPr>
              <a:defRPr/>
            </a:lvl1pPr>
          </a:lstStyle>
          <a:p>
            <a:pPr lvl="0"/>
            <a:fld id="{C1EB41ED-8500-3D4A-AC00-4BD0409CF83C}" type="slidenum">
              <a:t>‹N°›</a:t>
            </a:fld>
            <a:endParaRPr lang="en-US"/>
          </a:p>
        </p:txBody>
      </p:sp>
    </p:spTree>
    <p:extLst>
      <p:ext uri="{BB962C8B-B14F-4D97-AF65-F5344CB8AC3E}">
        <p14:creationId xmlns:p14="http://schemas.microsoft.com/office/powerpoint/2010/main" val="355204035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53428C-A36A-4B4A-A97A-96CC6E1167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6BDC227A-4E71-4843-A2E9-16ACABCC3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1FB6D0BE-ADAD-9149-8809-9C6F18B740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86AFCDD4-A0B2-8242-B028-5F83EEB0DB2C}"/>
              </a:ext>
            </a:extLst>
          </p:cNvPr>
          <p:cNvSpPr>
            <a:spLocks noGrp="1"/>
          </p:cNvSpPr>
          <p:nvPr>
            <p:ph type="dt" sz="half" idx="10"/>
          </p:nvPr>
        </p:nvSpPr>
        <p:spPr/>
        <p:txBody>
          <a:bodyPr/>
          <a:lstStyle/>
          <a:p>
            <a:fld id="{24416DFF-11D1-334E-A76D-57A0FD88E89E}" type="datetime1">
              <a:rPr kumimoji="1" lang="fr-FR" altLang="zh-CN" smtClean="0"/>
              <a:t>29/01/2026</a:t>
            </a:fld>
            <a:endParaRPr kumimoji="1" lang="zh-CN" altLang="en-US"/>
          </a:p>
        </p:txBody>
      </p:sp>
      <p:sp>
        <p:nvSpPr>
          <p:cNvPr id="6" name="页脚占位符 5">
            <a:extLst>
              <a:ext uri="{FF2B5EF4-FFF2-40B4-BE49-F238E27FC236}">
                <a16:creationId xmlns:a16="http://schemas.microsoft.com/office/drawing/2014/main" id="{DFDB3AC7-C503-D142-8ED9-C5E0EF8CE2F2}"/>
              </a:ext>
            </a:extLst>
          </p:cNvPr>
          <p:cNvSpPr>
            <a:spLocks noGrp="1"/>
          </p:cNvSpPr>
          <p:nvPr>
            <p:ph type="ftr" sz="quarter" idx="11"/>
          </p:nvPr>
        </p:nvSpPr>
        <p:spPr/>
        <p:txBody>
          <a:bodyPr/>
          <a:lstStyle/>
          <a:p>
            <a:r>
              <a:rPr kumimoji="1" lang="fr-FR" altLang="zh-CN"/>
              <a:t>ACONCIA</a:t>
            </a:r>
            <a:endParaRPr kumimoji="1" lang="zh-CN" altLang="en-US"/>
          </a:p>
        </p:txBody>
      </p:sp>
      <p:sp>
        <p:nvSpPr>
          <p:cNvPr id="7" name="灯片编号占位符 6">
            <a:extLst>
              <a:ext uri="{FF2B5EF4-FFF2-40B4-BE49-F238E27FC236}">
                <a16:creationId xmlns:a16="http://schemas.microsoft.com/office/drawing/2014/main" id="{84889925-848D-7543-BA02-F93AE9E274E3}"/>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519171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B0E1B9-2A49-174A-ADB1-334DE4CE5693}"/>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CE435067-B014-1640-9B2E-E14C289A2216}"/>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477340D8-CE01-B045-BE65-83AD1915F1BF}"/>
              </a:ext>
            </a:extLst>
          </p:cNvPr>
          <p:cNvSpPr>
            <a:spLocks noGrp="1"/>
          </p:cNvSpPr>
          <p:nvPr>
            <p:ph type="dt" sz="half" idx="10"/>
          </p:nvPr>
        </p:nvSpPr>
        <p:spPr/>
        <p:txBody>
          <a:bodyPr/>
          <a:lstStyle/>
          <a:p>
            <a:fld id="{CE824181-B262-3F4C-8182-B095AEFEB5B7}"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1041371C-92D1-AB4A-A451-476C0FC274AF}"/>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636F3608-78DE-AC41-A764-214F5BD0D7B9}"/>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818013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952DE24-1184-2D47-B92D-B485FF26FCA9}"/>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FA73FABB-3B22-5C4A-9E2C-35C3F9BA0EEC}"/>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2219652-1A01-4A4E-B333-D15C6E1B4724}"/>
              </a:ext>
            </a:extLst>
          </p:cNvPr>
          <p:cNvSpPr>
            <a:spLocks noGrp="1"/>
          </p:cNvSpPr>
          <p:nvPr>
            <p:ph type="dt" sz="half" idx="10"/>
          </p:nvPr>
        </p:nvSpPr>
        <p:spPr/>
        <p:txBody>
          <a:bodyPr/>
          <a:lstStyle/>
          <a:p>
            <a:fld id="{BB059FEC-E57B-8D41-9E25-497F39D1B00E}"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6E90F928-F0ED-B34F-856E-0D5514DC4857}"/>
              </a:ext>
            </a:extLst>
          </p:cNvPr>
          <p:cNvSpPr>
            <a:spLocks noGrp="1"/>
          </p:cNvSpPr>
          <p:nvPr>
            <p:ph type="ftr" sz="quarter" idx="11"/>
          </p:nvPr>
        </p:nvSpPr>
        <p:spPr/>
        <p:txBody>
          <a:body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C774A8DE-60BF-234C-AFEE-75566E1B66EE}"/>
              </a:ext>
            </a:extLst>
          </p:cNvPr>
          <p:cNvSpPr>
            <a:spLocks noGrp="1"/>
          </p:cNvSpPr>
          <p:nvPr>
            <p:ph type="sldNum" sz="quarter" idx="12"/>
          </p:nvPr>
        </p:nvSpPr>
        <p:spPr/>
        <p:txBody>
          <a:body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44164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6B22FE-567B-F7A5-9AEE-67B847933D75}"/>
              </a:ext>
            </a:extLst>
          </p:cNvPr>
          <p:cNvSpPr txBox="1">
            <a:spLocks noGrp="1"/>
          </p:cNvSpPr>
          <p:nvPr>
            <p:ph type="title"/>
          </p:nvPr>
        </p:nvSpPr>
        <p:spPr>
          <a:xfrm>
            <a:off x="831847" y="1709735"/>
            <a:ext cx="10515600" cy="2852735"/>
          </a:xfrm>
        </p:spPr>
        <p:txBody>
          <a:bodyPr anchor="b"/>
          <a:lstStyle>
            <a:lvl1pPr>
              <a:defRPr sz="6000"/>
            </a:lvl1pPr>
          </a:lstStyle>
          <a:p>
            <a:pPr lvl="0"/>
            <a:r>
              <a:rPr lang="zh-CN"/>
              <a:t>单击此处编辑母版标题样式</a:t>
            </a:r>
          </a:p>
        </p:txBody>
      </p:sp>
      <p:sp>
        <p:nvSpPr>
          <p:cNvPr id="3" name="文本占位符 2">
            <a:extLst>
              <a:ext uri="{FF2B5EF4-FFF2-40B4-BE49-F238E27FC236}">
                <a16:creationId xmlns:a16="http://schemas.microsoft.com/office/drawing/2014/main" id="{C267FF2D-A6AB-6CB3-8897-B68B93DA60FB}"/>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zh-CN"/>
              <a:t>单击此处编辑母版文本样式</a:t>
            </a:r>
          </a:p>
        </p:txBody>
      </p:sp>
      <p:sp>
        <p:nvSpPr>
          <p:cNvPr id="4" name="日期占位符 3">
            <a:extLst>
              <a:ext uri="{FF2B5EF4-FFF2-40B4-BE49-F238E27FC236}">
                <a16:creationId xmlns:a16="http://schemas.microsoft.com/office/drawing/2014/main" id="{7F52E4D3-D00B-9F59-4109-7B8E1D400925}"/>
              </a:ext>
            </a:extLst>
          </p:cNvPr>
          <p:cNvSpPr txBox="1">
            <a:spLocks noGrp="1"/>
          </p:cNvSpPr>
          <p:nvPr>
            <p:ph type="dt" sz="half" idx="7"/>
          </p:nvPr>
        </p:nvSpPr>
        <p:spPr/>
        <p:txBody>
          <a:bodyPr/>
          <a:lstStyle>
            <a:lvl1pPr>
              <a:defRPr/>
            </a:lvl1pPr>
          </a:lstStyle>
          <a:p>
            <a:pPr lvl="0"/>
            <a:fld id="{7B77623C-0DA2-E440-BC7B-C70D240D2F91}" type="datetime1">
              <a:rPr lang="fr-FR"/>
              <a:pPr lvl="0"/>
              <a:t>29/01/2026</a:t>
            </a:fld>
            <a:endParaRPr lang="en-US"/>
          </a:p>
        </p:txBody>
      </p:sp>
      <p:sp>
        <p:nvSpPr>
          <p:cNvPr id="5" name="页脚占位符 4">
            <a:extLst>
              <a:ext uri="{FF2B5EF4-FFF2-40B4-BE49-F238E27FC236}">
                <a16:creationId xmlns:a16="http://schemas.microsoft.com/office/drawing/2014/main" id="{A1E42639-76DC-AE2F-4C60-1DB67CAD97FE}"/>
              </a:ext>
            </a:extLst>
          </p:cNvPr>
          <p:cNvSpPr txBox="1">
            <a:spLocks noGrp="1"/>
          </p:cNvSpPr>
          <p:nvPr>
            <p:ph type="ftr" sz="quarter" idx="9"/>
          </p:nvPr>
        </p:nvSpPr>
        <p:spPr/>
        <p:txBody>
          <a:bodyPr/>
          <a:lstStyle>
            <a:lvl1pPr>
              <a:defRPr/>
            </a:lvl1pPr>
          </a:lstStyle>
          <a:p>
            <a:pPr lvl="0"/>
            <a:r>
              <a:rPr lang="fr-FR"/>
              <a:t>ACONCIA</a:t>
            </a:r>
            <a:endParaRPr lang="en-US"/>
          </a:p>
        </p:txBody>
      </p:sp>
      <p:sp>
        <p:nvSpPr>
          <p:cNvPr id="6" name="灯片编号占位符 5">
            <a:extLst>
              <a:ext uri="{FF2B5EF4-FFF2-40B4-BE49-F238E27FC236}">
                <a16:creationId xmlns:a16="http://schemas.microsoft.com/office/drawing/2014/main" id="{9FE3CC41-5FEB-AEE9-150B-0D9554E3E1F1}"/>
              </a:ext>
            </a:extLst>
          </p:cNvPr>
          <p:cNvSpPr txBox="1">
            <a:spLocks noGrp="1"/>
          </p:cNvSpPr>
          <p:nvPr>
            <p:ph type="sldNum" sz="quarter" idx="8"/>
          </p:nvPr>
        </p:nvSpPr>
        <p:spPr/>
        <p:txBody>
          <a:bodyPr/>
          <a:lstStyle>
            <a:lvl1pPr>
              <a:defRPr/>
            </a:lvl1pPr>
          </a:lstStyle>
          <a:p>
            <a:pPr lvl="0"/>
            <a:fld id="{EC691AAA-E10B-0C4E-B8CE-44BC13E17278}" type="slidenum">
              <a:t>‹N°›</a:t>
            </a:fld>
            <a:endParaRPr lang="en-US"/>
          </a:p>
        </p:txBody>
      </p:sp>
    </p:spTree>
    <p:extLst>
      <p:ext uri="{BB962C8B-B14F-4D97-AF65-F5344CB8AC3E}">
        <p14:creationId xmlns:p14="http://schemas.microsoft.com/office/powerpoint/2010/main" val="928800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4FC7F1-AB2C-9425-7946-0E144188B29E}"/>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内容占位符 2">
            <a:extLst>
              <a:ext uri="{FF2B5EF4-FFF2-40B4-BE49-F238E27FC236}">
                <a16:creationId xmlns:a16="http://schemas.microsoft.com/office/drawing/2014/main" id="{473618AD-B28E-2330-415D-97531E7CD842}"/>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a:extLst>
              <a:ext uri="{FF2B5EF4-FFF2-40B4-BE49-F238E27FC236}">
                <a16:creationId xmlns:a16="http://schemas.microsoft.com/office/drawing/2014/main" id="{61F2A9D1-E3C1-2E78-0BBA-8467A4172B1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日期占位符 4">
            <a:extLst>
              <a:ext uri="{FF2B5EF4-FFF2-40B4-BE49-F238E27FC236}">
                <a16:creationId xmlns:a16="http://schemas.microsoft.com/office/drawing/2014/main" id="{479B0B40-2EA7-760E-F7FC-F2BF3E8090A9}"/>
              </a:ext>
            </a:extLst>
          </p:cNvPr>
          <p:cNvSpPr txBox="1">
            <a:spLocks noGrp="1"/>
          </p:cNvSpPr>
          <p:nvPr>
            <p:ph type="dt" sz="half" idx="7"/>
          </p:nvPr>
        </p:nvSpPr>
        <p:spPr/>
        <p:txBody>
          <a:bodyPr/>
          <a:lstStyle>
            <a:lvl1pPr>
              <a:defRPr/>
            </a:lvl1pPr>
          </a:lstStyle>
          <a:p>
            <a:pPr lvl="0"/>
            <a:fld id="{8A5643D7-E652-A64D-8C10-DED50B6FB024}" type="datetime1">
              <a:rPr lang="fr-FR"/>
              <a:pPr lvl="0"/>
              <a:t>29/01/2026</a:t>
            </a:fld>
            <a:endParaRPr lang="en-US"/>
          </a:p>
        </p:txBody>
      </p:sp>
      <p:sp>
        <p:nvSpPr>
          <p:cNvPr id="6" name="页脚占位符 5">
            <a:extLst>
              <a:ext uri="{FF2B5EF4-FFF2-40B4-BE49-F238E27FC236}">
                <a16:creationId xmlns:a16="http://schemas.microsoft.com/office/drawing/2014/main" id="{773254CF-E524-0D1A-478F-7E7306494CD2}"/>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879A03B4-EF87-DF3C-E2E5-399C01BA36F2}"/>
              </a:ext>
            </a:extLst>
          </p:cNvPr>
          <p:cNvSpPr txBox="1">
            <a:spLocks noGrp="1"/>
          </p:cNvSpPr>
          <p:nvPr>
            <p:ph type="sldNum" sz="quarter" idx="8"/>
          </p:nvPr>
        </p:nvSpPr>
        <p:spPr/>
        <p:txBody>
          <a:bodyPr/>
          <a:lstStyle>
            <a:lvl1pPr>
              <a:defRPr/>
            </a:lvl1pPr>
          </a:lstStyle>
          <a:p>
            <a:pPr lvl="0"/>
            <a:fld id="{8F3879B0-7369-9C4F-85C1-EA3C7A8414DB}" type="slidenum">
              <a:t>‹N°›</a:t>
            </a:fld>
            <a:endParaRPr lang="en-US"/>
          </a:p>
        </p:txBody>
      </p:sp>
    </p:spTree>
    <p:extLst>
      <p:ext uri="{BB962C8B-B14F-4D97-AF65-F5344CB8AC3E}">
        <p14:creationId xmlns:p14="http://schemas.microsoft.com/office/powerpoint/2010/main" val="2639055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DB77A9-8619-44EA-AD56-E53D6D136149}"/>
              </a:ext>
            </a:extLst>
          </p:cNvPr>
          <p:cNvSpPr txBox="1">
            <a:spLocks noGrp="1"/>
          </p:cNvSpPr>
          <p:nvPr>
            <p:ph type="title"/>
          </p:nvPr>
        </p:nvSpPr>
        <p:spPr>
          <a:xfrm>
            <a:off x="839784" y="365129"/>
            <a:ext cx="10515600" cy="1325559"/>
          </a:xfrm>
        </p:spPr>
        <p:txBody>
          <a:bodyPr/>
          <a:lstStyle>
            <a:lvl1pPr>
              <a:defRPr/>
            </a:lvl1pPr>
          </a:lstStyle>
          <a:p>
            <a:pPr lvl="0"/>
            <a:r>
              <a:rPr lang="zh-CN"/>
              <a:t>单击此处编辑母版标题样式</a:t>
            </a:r>
          </a:p>
        </p:txBody>
      </p:sp>
      <p:sp>
        <p:nvSpPr>
          <p:cNvPr id="3" name="文本占位符 2">
            <a:extLst>
              <a:ext uri="{FF2B5EF4-FFF2-40B4-BE49-F238E27FC236}">
                <a16:creationId xmlns:a16="http://schemas.microsoft.com/office/drawing/2014/main" id="{361D90F0-04DC-0043-8E56-0734AD8FD0F9}"/>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zh-CN"/>
              <a:t>单击此处编辑母版文本样式</a:t>
            </a:r>
          </a:p>
        </p:txBody>
      </p:sp>
      <p:sp>
        <p:nvSpPr>
          <p:cNvPr id="4" name="内容占位符 3">
            <a:extLst>
              <a:ext uri="{FF2B5EF4-FFF2-40B4-BE49-F238E27FC236}">
                <a16:creationId xmlns:a16="http://schemas.microsoft.com/office/drawing/2014/main" id="{68B34CEE-1CB6-4E29-3FE4-E8E9A820142C}"/>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文本占位符 4">
            <a:extLst>
              <a:ext uri="{FF2B5EF4-FFF2-40B4-BE49-F238E27FC236}">
                <a16:creationId xmlns:a16="http://schemas.microsoft.com/office/drawing/2014/main" id="{954B8DF6-703D-90E8-E7E6-6FC7991551C4}"/>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zh-CN"/>
              <a:t>单击此处编辑母版文本样式</a:t>
            </a:r>
          </a:p>
        </p:txBody>
      </p:sp>
      <p:sp>
        <p:nvSpPr>
          <p:cNvPr id="6" name="内容占位符 5">
            <a:extLst>
              <a:ext uri="{FF2B5EF4-FFF2-40B4-BE49-F238E27FC236}">
                <a16:creationId xmlns:a16="http://schemas.microsoft.com/office/drawing/2014/main" id="{3B4E4B42-1937-3EAA-CD9C-E3DFB1F00F8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7" name="日期占位符 6">
            <a:extLst>
              <a:ext uri="{FF2B5EF4-FFF2-40B4-BE49-F238E27FC236}">
                <a16:creationId xmlns:a16="http://schemas.microsoft.com/office/drawing/2014/main" id="{881D02E0-8F01-03DB-DD44-41D249382C99}"/>
              </a:ext>
            </a:extLst>
          </p:cNvPr>
          <p:cNvSpPr txBox="1">
            <a:spLocks noGrp="1"/>
          </p:cNvSpPr>
          <p:nvPr>
            <p:ph type="dt" sz="half" idx="7"/>
          </p:nvPr>
        </p:nvSpPr>
        <p:spPr/>
        <p:txBody>
          <a:bodyPr/>
          <a:lstStyle>
            <a:lvl1pPr>
              <a:defRPr/>
            </a:lvl1pPr>
          </a:lstStyle>
          <a:p>
            <a:pPr lvl="0"/>
            <a:fld id="{46717966-CEBB-F549-B7C5-80B66361C445}" type="datetime1">
              <a:rPr lang="fr-FR"/>
              <a:pPr lvl="0"/>
              <a:t>29/01/2026</a:t>
            </a:fld>
            <a:endParaRPr lang="en-US"/>
          </a:p>
        </p:txBody>
      </p:sp>
      <p:sp>
        <p:nvSpPr>
          <p:cNvPr id="8" name="页脚占位符 7">
            <a:extLst>
              <a:ext uri="{FF2B5EF4-FFF2-40B4-BE49-F238E27FC236}">
                <a16:creationId xmlns:a16="http://schemas.microsoft.com/office/drawing/2014/main" id="{B899ADC0-3F56-23D6-3DC2-28BD745C6CB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9" name="灯片编号占位符 8">
            <a:extLst>
              <a:ext uri="{FF2B5EF4-FFF2-40B4-BE49-F238E27FC236}">
                <a16:creationId xmlns:a16="http://schemas.microsoft.com/office/drawing/2014/main" id="{2DBC0E21-9E2C-88DE-AE3E-18A61059F126}"/>
              </a:ext>
            </a:extLst>
          </p:cNvPr>
          <p:cNvSpPr txBox="1">
            <a:spLocks noGrp="1"/>
          </p:cNvSpPr>
          <p:nvPr>
            <p:ph type="sldNum" sz="quarter" idx="8"/>
          </p:nvPr>
        </p:nvSpPr>
        <p:spPr/>
        <p:txBody>
          <a:bodyPr/>
          <a:lstStyle>
            <a:lvl1pPr>
              <a:defRPr/>
            </a:lvl1pPr>
          </a:lstStyle>
          <a:p>
            <a:pPr lvl="0"/>
            <a:fld id="{DB8438F5-D9F3-844D-B765-371FE0EAA900}" type="slidenum">
              <a:t>‹N°›</a:t>
            </a:fld>
            <a:endParaRPr lang="en-US"/>
          </a:p>
        </p:txBody>
      </p:sp>
    </p:spTree>
    <p:extLst>
      <p:ext uri="{BB962C8B-B14F-4D97-AF65-F5344CB8AC3E}">
        <p14:creationId xmlns:p14="http://schemas.microsoft.com/office/powerpoint/2010/main" val="329790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1B7B2B-9C0E-3A8E-F880-68D71079C56F}"/>
              </a:ext>
            </a:extLst>
          </p:cNvPr>
          <p:cNvSpPr txBox="1">
            <a:spLocks noGrp="1"/>
          </p:cNvSpPr>
          <p:nvPr>
            <p:ph type="title"/>
          </p:nvPr>
        </p:nvSpPr>
        <p:spPr/>
        <p:txBody>
          <a:bodyPr/>
          <a:lstStyle>
            <a:lvl1pPr>
              <a:defRPr/>
            </a:lvl1pPr>
          </a:lstStyle>
          <a:p>
            <a:pPr lvl="0"/>
            <a:r>
              <a:rPr lang="zh-CN"/>
              <a:t>单击此处编辑母版标题样式</a:t>
            </a:r>
          </a:p>
        </p:txBody>
      </p:sp>
      <p:sp>
        <p:nvSpPr>
          <p:cNvPr id="3" name="日期占位符 2">
            <a:extLst>
              <a:ext uri="{FF2B5EF4-FFF2-40B4-BE49-F238E27FC236}">
                <a16:creationId xmlns:a16="http://schemas.microsoft.com/office/drawing/2014/main" id="{C8C9B13A-3AAC-20F2-430E-583259FA54D8}"/>
              </a:ext>
            </a:extLst>
          </p:cNvPr>
          <p:cNvSpPr txBox="1">
            <a:spLocks noGrp="1"/>
          </p:cNvSpPr>
          <p:nvPr>
            <p:ph type="dt" sz="half" idx="7"/>
          </p:nvPr>
        </p:nvSpPr>
        <p:spPr/>
        <p:txBody>
          <a:bodyPr/>
          <a:lstStyle>
            <a:lvl1pPr>
              <a:defRPr/>
            </a:lvl1pPr>
          </a:lstStyle>
          <a:p>
            <a:pPr lvl="0"/>
            <a:fld id="{E3C8166C-71BF-474B-9700-21B4C35A7BCD}" type="datetime1">
              <a:rPr lang="fr-FR"/>
              <a:pPr lvl="0"/>
              <a:t>29/01/2026</a:t>
            </a:fld>
            <a:endParaRPr lang="en-US"/>
          </a:p>
        </p:txBody>
      </p:sp>
      <p:sp>
        <p:nvSpPr>
          <p:cNvPr id="4" name="页脚占位符 3">
            <a:extLst>
              <a:ext uri="{FF2B5EF4-FFF2-40B4-BE49-F238E27FC236}">
                <a16:creationId xmlns:a16="http://schemas.microsoft.com/office/drawing/2014/main" id="{ED5C5825-7F06-77DA-4A04-D55D9AE471B4}"/>
              </a:ext>
            </a:extLst>
          </p:cNvPr>
          <p:cNvSpPr txBox="1">
            <a:spLocks noGrp="1"/>
          </p:cNvSpPr>
          <p:nvPr>
            <p:ph type="ftr" sz="quarter" idx="9"/>
          </p:nvPr>
        </p:nvSpPr>
        <p:spPr/>
        <p:txBody>
          <a:bodyPr/>
          <a:lstStyle>
            <a:lvl1pPr>
              <a:defRPr/>
            </a:lvl1pPr>
          </a:lstStyle>
          <a:p>
            <a:pPr lvl="0"/>
            <a:r>
              <a:rPr lang="fr-FR"/>
              <a:t>ACONCIA</a:t>
            </a:r>
            <a:endParaRPr lang="en-US"/>
          </a:p>
        </p:txBody>
      </p:sp>
      <p:sp>
        <p:nvSpPr>
          <p:cNvPr id="5" name="灯片编号占位符 4">
            <a:extLst>
              <a:ext uri="{FF2B5EF4-FFF2-40B4-BE49-F238E27FC236}">
                <a16:creationId xmlns:a16="http://schemas.microsoft.com/office/drawing/2014/main" id="{9E2A1E39-958F-106D-34BF-911CD593EA4F}"/>
              </a:ext>
            </a:extLst>
          </p:cNvPr>
          <p:cNvSpPr txBox="1">
            <a:spLocks noGrp="1"/>
          </p:cNvSpPr>
          <p:nvPr>
            <p:ph type="sldNum" sz="quarter" idx="8"/>
          </p:nvPr>
        </p:nvSpPr>
        <p:spPr/>
        <p:txBody>
          <a:bodyPr/>
          <a:lstStyle>
            <a:lvl1pPr>
              <a:defRPr/>
            </a:lvl1pPr>
          </a:lstStyle>
          <a:p>
            <a:pPr lvl="0"/>
            <a:fld id="{4C70A746-0911-CE4F-AB3D-6C5737E9E87B}" type="slidenum">
              <a:t>‹N°›</a:t>
            </a:fld>
            <a:endParaRPr lang="en-US"/>
          </a:p>
        </p:txBody>
      </p:sp>
    </p:spTree>
    <p:extLst>
      <p:ext uri="{BB962C8B-B14F-4D97-AF65-F5344CB8AC3E}">
        <p14:creationId xmlns:p14="http://schemas.microsoft.com/office/powerpoint/2010/main" val="294063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1FF3223-77F5-73A6-ABF8-F1EF8B5B9904}"/>
              </a:ext>
            </a:extLst>
          </p:cNvPr>
          <p:cNvSpPr txBox="1">
            <a:spLocks noGrp="1"/>
          </p:cNvSpPr>
          <p:nvPr>
            <p:ph type="dt" sz="half" idx="7"/>
          </p:nvPr>
        </p:nvSpPr>
        <p:spPr/>
        <p:txBody>
          <a:bodyPr/>
          <a:lstStyle>
            <a:lvl1pPr>
              <a:defRPr/>
            </a:lvl1pPr>
          </a:lstStyle>
          <a:p>
            <a:pPr lvl="0"/>
            <a:fld id="{8107D632-BE10-5846-A20E-F61A81120BBB}" type="datetime1">
              <a:rPr lang="fr-FR"/>
              <a:pPr lvl="0"/>
              <a:t>29/01/2026</a:t>
            </a:fld>
            <a:endParaRPr lang="en-US"/>
          </a:p>
        </p:txBody>
      </p:sp>
      <p:sp>
        <p:nvSpPr>
          <p:cNvPr id="3" name="页脚占位符 2">
            <a:extLst>
              <a:ext uri="{FF2B5EF4-FFF2-40B4-BE49-F238E27FC236}">
                <a16:creationId xmlns:a16="http://schemas.microsoft.com/office/drawing/2014/main" id="{6B0A03A0-76EA-2B6F-F73F-8E7987AAD3F8}"/>
              </a:ext>
            </a:extLst>
          </p:cNvPr>
          <p:cNvSpPr txBox="1">
            <a:spLocks noGrp="1"/>
          </p:cNvSpPr>
          <p:nvPr>
            <p:ph type="ftr" sz="quarter" idx="9"/>
          </p:nvPr>
        </p:nvSpPr>
        <p:spPr/>
        <p:txBody>
          <a:bodyPr/>
          <a:lstStyle>
            <a:lvl1pPr>
              <a:defRPr/>
            </a:lvl1pPr>
          </a:lstStyle>
          <a:p>
            <a:pPr lvl="0"/>
            <a:r>
              <a:rPr lang="fr-FR"/>
              <a:t>ACONCIA</a:t>
            </a:r>
            <a:endParaRPr lang="en-US"/>
          </a:p>
        </p:txBody>
      </p:sp>
      <p:sp>
        <p:nvSpPr>
          <p:cNvPr id="4" name="灯片编号占位符 3">
            <a:extLst>
              <a:ext uri="{FF2B5EF4-FFF2-40B4-BE49-F238E27FC236}">
                <a16:creationId xmlns:a16="http://schemas.microsoft.com/office/drawing/2014/main" id="{D246D88F-346F-4063-30B1-2386EA6CF284}"/>
              </a:ext>
            </a:extLst>
          </p:cNvPr>
          <p:cNvSpPr txBox="1">
            <a:spLocks noGrp="1"/>
          </p:cNvSpPr>
          <p:nvPr>
            <p:ph type="sldNum" sz="quarter" idx="8"/>
          </p:nvPr>
        </p:nvSpPr>
        <p:spPr/>
        <p:txBody>
          <a:bodyPr/>
          <a:lstStyle>
            <a:lvl1pPr>
              <a:defRPr/>
            </a:lvl1pPr>
          </a:lstStyle>
          <a:p>
            <a:pPr lvl="0"/>
            <a:fld id="{80E186F6-462D-3947-8C25-53921D28EEE1}" type="slidenum">
              <a:t>‹N°›</a:t>
            </a:fld>
            <a:endParaRPr lang="en-US"/>
          </a:p>
        </p:txBody>
      </p:sp>
    </p:spTree>
    <p:extLst>
      <p:ext uri="{BB962C8B-B14F-4D97-AF65-F5344CB8AC3E}">
        <p14:creationId xmlns:p14="http://schemas.microsoft.com/office/powerpoint/2010/main" val="4135615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4AB7F7-0DE2-5AB1-5D57-5B5318EA90B5}"/>
              </a:ext>
            </a:extLst>
          </p:cNvPr>
          <p:cNvSpPr txBox="1">
            <a:spLocks noGrp="1"/>
          </p:cNvSpPr>
          <p:nvPr>
            <p:ph type="title"/>
          </p:nvPr>
        </p:nvSpPr>
        <p:spPr>
          <a:xfrm>
            <a:off x="839784" y="457200"/>
            <a:ext cx="3932240" cy="1600200"/>
          </a:xfrm>
        </p:spPr>
        <p:txBody>
          <a:bodyPr anchor="b"/>
          <a:lstStyle>
            <a:lvl1pPr>
              <a:defRPr sz="3200"/>
            </a:lvl1pPr>
          </a:lstStyle>
          <a:p>
            <a:pPr lvl="0"/>
            <a:r>
              <a:rPr lang="zh-CN"/>
              <a:t>单击此处编辑母版标题样式</a:t>
            </a:r>
          </a:p>
        </p:txBody>
      </p:sp>
      <p:sp>
        <p:nvSpPr>
          <p:cNvPr id="3" name="内容占位符 2">
            <a:extLst>
              <a:ext uri="{FF2B5EF4-FFF2-40B4-BE49-F238E27FC236}">
                <a16:creationId xmlns:a16="http://schemas.microsoft.com/office/drawing/2014/main" id="{A93F12E0-6252-62B2-0F67-CBA019408377}"/>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文本占位符 3">
            <a:extLst>
              <a:ext uri="{FF2B5EF4-FFF2-40B4-BE49-F238E27FC236}">
                <a16:creationId xmlns:a16="http://schemas.microsoft.com/office/drawing/2014/main" id="{EBB605B2-1875-3F41-EF72-8E6AAEDB0C65}"/>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zh-CN"/>
              <a:t>单击此处编辑母版文本样式</a:t>
            </a:r>
          </a:p>
        </p:txBody>
      </p:sp>
      <p:sp>
        <p:nvSpPr>
          <p:cNvPr id="5" name="日期占位符 4">
            <a:extLst>
              <a:ext uri="{FF2B5EF4-FFF2-40B4-BE49-F238E27FC236}">
                <a16:creationId xmlns:a16="http://schemas.microsoft.com/office/drawing/2014/main" id="{7042266D-74AC-3E6C-5471-6683EBE836BD}"/>
              </a:ext>
            </a:extLst>
          </p:cNvPr>
          <p:cNvSpPr txBox="1">
            <a:spLocks noGrp="1"/>
          </p:cNvSpPr>
          <p:nvPr>
            <p:ph type="dt" sz="half" idx="7"/>
          </p:nvPr>
        </p:nvSpPr>
        <p:spPr/>
        <p:txBody>
          <a:bodyPr/>
          <a:lstStyle>
            <a:lvl1pPr>
              <a:defRPr/>
            </a:lvl1pPr>
          </a:lstStyle>
          <a:p>
            <a:pPr lvl="0"/>
            <a:fld id="{73780251-0131-F34B-9016-E2E3ACCB74C5}" type="datetime1">
              <a:rPr lang="fr-FR"/>
              <a:pPr lvl="0"/>
              <a:t>29/01/2026</a:t>
            </a:fld>
            <a:endParaRPr lang="en-US"/>
          </a:p>
        </p:txBody>
      </p:sp>
      <p:sp>
        <p:nvSpPr>
          <p:cNvPr id="6" name="页脚占位符 5">
            <a:extLst>
              <a:ext uri="{FF2B5EF4-FFF2-40B4-BE49-F238E27FC236}">
                <a16:creationId xmlns:a16="http://schemas.microsoft.com/office/drawing/2014/main" id="{CAC4E71A-1A23-6A76-C849-7B1D0C3F7BE7}"/>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7446C6A4-738F-9E46-8A36-8D642B147A4E}"/>
              </a:ext>
            </a:extLst>
          </p:cNvPr>
          <p:cNvSpPr txBox="1">
            <a:spLocks noGrp="1"/>
          </p:cNvSpPr>
          <p:nvPr>
            <p:ph type="sldNum" sz="quarter" idx="8"/>
          </p:nvPr>
        </p:nvSpPr>
        <p:spPr/>
        <p:txBody>
          <a:bodyPr/>
          <a:lstStyle>
            <a:lvl1pPr>
              <a:defRPr/>
            </a:lvl1pPr>
          </a:lstStyle>
          <a:p>
            <a:pPr lvl="0"/>
            <a:fld id="{FC775C2B-D1EB-2E4C-BF97-702AD5040E9C}" type="slidenum">
              <a:t>‹N°›</a:t>
            </a:fld>
            <a:endParaRPr lang="en-US"/>
          </a:p>
        </p:txBody>
      </p:sp>
    </p:spTree>
    <p:extLst>
      <p:ext uri="{BB962C8B-B14F-4D97-AF65-F5344CB8AC3E}">
        <p14:creationId xmlns:p14="http://schemas.microsoft.com/office/powerpoint/2010/main" val="298838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0C78B9-BC71-DE2C-7059-1D1FAE1FC28E}"/>
              </a:ext>
            </a:extLst>
          </p:cNvPr>
          <p:cNvSpPr txBox="1">
            <a:spLocks noGrp="1"/>
          </p:cNvSpPr>
          <p:nvPr>
            <p:ph type="title"/>
          </p:nvPr>
        </p:nvSpPr>
        <p:spPr>
          <a:xfrm>
            <a:off x="839784" y="457200"/>
            <a:ext cx="3932240" cy="1600200"/>
          </a:xfrm>
        </p:spPr>
        <p:txBody>
          <a:bodyPr anchor="b"/>
          <a:lstStyle>
            <a:lvl1pPr>
              <a:defRPr sz="3200"/>
            </a:lvl1pPr>
          </a:lstStyle>
          <a:p>
            <a:pPr lvl="0"/>
            <a:r>
              <a:rPr lang="zh-CN"/>
              <a:t>单击此处编辑母版标题样式</a:t>
            </a:r>
          </a:p>
        </p:txBody>
      </p:sp>
      <p:sp>
        <p:nvSpPr>
          <p:cNvPr id="3" name="图片占位符 2">
            <a:extLst>
              <a:ext uri="{FF2B5EF4-FFF2-40B4-BE49-F238E27FC236}">
                <a16:creationId xmlns:a16="http://schemas.microsoft.com/office/drawing/2014/main" id="{A58343E0-48BA-CE6A-F6E3-47B7FAF3CA40}"/>
              </a:ext>
            </a:extLst>
          </p:cNvPr>
          <p:cNvSpPr txBox="1">
            <a:spLocks noGrp="1"/>
          </p:cNvSpPr>
          <p:nvPr>
            <p:ph type="pic" idx="1"/>
          </p:nvPr>
        </p:nvSpPr>
        <p:spPr>
          <a:xfrm>
            <a:off x="5183184" y="987423"/>
            <a:ext cx="6172200" cy="4873623"/>
          </a:xfrm>
        </p:spPr>
        <p:txBody>
          <a:bodyPr/>
          <a:lstStyle>
            <a:lvl1pPr marL="0" indent="0">
              <a:buNone/>
              <a:defRPr lang="en-US" sz="3200"/>
            </a:lvl1pPr>
          </a:lstStyle>
          <a:p>
            <a:pPr lvl="0"/>
            <a:endParaRPr lang="en-US"/>
          </a:p>
        </p:txBody>
      </p:sp>
      <p:sp>
        <p:nvSpPr>
          <p:cNvPr id="4" name="文本占位符 3">
            <a:extLst>
              <a:ext uri="{FF2B5EF4-FFF2-40B4-BE49-F238E27FC236}">
                <a16:creationId xmlns:a16="http://schemas.microsoft.com/office/drawing/2014/main" id="{ACE044C6-9FC9-AD0C-B5B0-52D019E5B8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zh-CN"/>
              <a:t>单击此处编辑母版文本样式</a:t>
            </a:r>
          </a:p>
        </p:txBody>
      </p:sp>
      <p:sp>
        <p:nvSpPr>
          <p:cNvPr id="5" name="日期占位符 4">
            <a:extLst>
              <a:ext uri="{FF2B5EF4-FFF2-40B4-BE49-F238E27FC236}">
                <a16:creationId xmlns:a16="http://schemas.microsoft.com/office/drawing/2014/main" id="{5B96274F-49EA-83FE-9411-6507B7BB981C}"/>
              </a:ext>
            </a:extLst>
          </p:cNvPr>
          <p:cNvSpPr txBox="1">
            <a:spLocks noGrp="1"/>
          </p:cNvSpPr>
          <p:nvPr>
            <p:ph type="dt" sz="half" idx="7"/>
          </p:nvPr>
        </p:nvSpPr>
        <p:spPr/>
        <p:txBody>
          <a:bodyPr/>
          <a:lstStyle>
            <a:lvl1pPr>
              <a:defRPr/>
            </a:lvl1pPr>
          </a:lstStyle>
          <a:p>
            <a:pPr lvl="0"/>
            <a:fld id="{2F0D2EE2-A84B-2445-AB70-85E2F6909BCA}" type="datetime1">
              <a:rPr lang="fr-FR"/>
              <a:pPr lvl="0"/>
              <a:t>29/01/2026</a:t>
            </a:fld>
            <a:endParaRPr lang="en-US"/>
          </a:p>
        </p:txBody>
      </p:sp>
      <p:sp>
        <p:nvSpPr>
          <p:cNvPr id="6" name="页脚占位符 5">
            <a:extLst>
              <a:ext uri="{FF2B5EF4-FFF2-40B4-BE49-F238E27FC236}">
                <a16:creationId xmlns:a16="http://schemas.microsoft.com/office/drawing/2014/main" id="{B6320008-185C-E81C-9D1B-DD7039AF0B0B}"/>
              </a:ext>
            </a:extLst>
          </p:cNvPr>
          <p:cNvSpPr txBox="1">
            <a:spLocks noGrp="1"/>
          </p:cNvSpPr>
          <p:nvPr>
            <p:ph type="ftr" sz="quarter" idx="9"/>
          </p:nvPr>
        </p:nvSpPr>
        <p:spPr/>
        <p:txBody>
          <a:bodyPr/>
          <a:lstStyle>
            <a:lvl1pPr>
              <a:defRPr/>
            </a:lvl1pPr>
          </a:lstStyle>
          <a:p>
            <a:pPr lvl="0"/>
            <a:r>
              <a:rPr lang="fr-FR"/>
              <a:t>ACONCIA</a:t>
            </a:r>
            <a:endParaRPr lang="en-US"/>
          </a:p>
        </p:txBody>
      </p:sp>
      <p:sp>
        <p:nvSpPr>
          <p:cNvPr id="7" name="灯片编号占位符 6">
            <a:extLst>
              <a:ext uri="{FF2B5EF4-FFF2-40B4-BE49-F238E27FC236}">
                <a16:creationId xmlns:a16="http://schemas.microsoft.com/office/drawing/2014/main" id="{8527008B-FA59-F361-F1FD-469445DFBCE6}"/>
              </a:ext>
            </a:extLst>
          </p:cNvPr>
          <p:cNvSpPr txBox="1">
            <a:spLocks noGrp="1"/>
          </p:cNvSpPr>
          <p:nvPr>
            <p:ph type="sldNum" sz="quarter" idx="8"/>
          </p:nvPr>
        </p:nvSpPr>
        <p:spPr/>
        <p:txBody>
          <a:bodyPr/>
          <a:lstStyle>
            <a:lvl1pPr>
              <a:defRPr/>
            </a:lvl1pPr>
          </a:lstStyle>
          <a:p>
            <a:pPr lvl="0"/>
            <a:fld id="{CAEB3116-C2BE-524E-A525-ECB47DCD0773}" type="slidenum">
              <a:t>‹N°›</a:t>
            </a:fld>
            <a:endParaRPr lang="en-US"/>
          </a:p>
        </p:txBody>
      </p:sp>
    </p:spTree>
    <p:extLst>
      <p:ext uri="{BB962C8B-B14F-4D97-AF65-F5344CB8AC3E}">
        <p14:creationId xmlns:p14="http://schemas.microsoft.com/office/powerpoint/2010/main" val="2585088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3A00470-94E9-CFE4-4DEF-098FDA467805}"/>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zh-CN"/>
              <a:t>单击此处编辑母版标题样式</a:t>
            </a:r>
          </a:p>
        </p:txBody>
      </p:sp>
      <p:sp>
        <p:nvSpPr>
          <p:cNvPr id="3" name="文本占位符 2">
            <a:extLst>
              <a:ext uri="{FF2B5EF4-FFF2-40B4-BE49-F238E27FC236}">
                <a16:creationId xmlns:a16="http://schemas.microsoft.com/office/drawing/2014/main" id="{B10BFE47-3074-B109-6656-5CF550279D9B}"/>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日期占位符 3">
            <a:extLst>
              <a:ext uri="{FF2B5EF4-FFF2-40B4-BE49-F238E27FC236}">
                <a16:creationId xmlns:a16="http://schemas.microsoft.com/office/drawing/2014/main" id="{BE6E60D7-8573-20D9-CB3C-4616F91257F9}"/>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等线"/>
                <a:ea typeface="等线" pitchFamily="2"/>
              </a:defRPr>
            </a:lvl1pPr>
          </a:lstStyle>
          <a:p>
            <a:pPr lvl="0"/>
            <a:fld id="{BCB64233-1AB1-7749-8E82-A4D4CC24BAD2}" type="datetime1">
              <a:rPr lang="fr-FR"/>
              <a:pPr lvl="0"/>
              <a:t>29/01/2026</a:t>
            </a:fld>
            <a:endParaRPr lang="en-US"/>
          </a:p>
        </p:txBody>
      </p:sp>
      <p:sp>
        <p:nvSpPr>
          <p:cNvPr id="5" name="页脚占位符 4">
            <a:extLst>
              <a:ext uri="{FF2B5EF4-FFF2-40B4-BE49-F238E27FC236}">
                <a16:creationId xmlns:a16="http://schemas.microsoft.com/office/drawing/2014/main" id="{981E7C9A-E266-FBFD-92C4-BDE62863537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等线"/>
                <a:ea typeface="等线" pitchFamily="2"/>
              </a:defRPr>
            </a:lvl1pPr>
          </a:lstStyle>
          <a:p>
            <a:pPr lvl="0"/>
            <a:r>
              <a:rPr lang="fr-FR"/>
              <a:t>ACONCIA</a:t>
            </a:r>
            <a:endParaRPr lang="en-US"/>
          </a:p>
        </p:txBody>
      </p:sp>
      <p:sp>
        <p:nvSpPr>
          <p:cNvPr id="6" name="灯片编号占位符 5">
            <a:extLst>
              <a:ext uri="{FF2B5EF4-FFF2-40B4-BE49-F238E27FC236}">
                <a16:creationId xmlns:a16="http://schemas.microsoft.com/office/drawing/2014/main" id="{8B520344-FD43-3ABE-876B-8BEF3B2D7F99}"/>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等线"/>
                <a:ea typeface="等线" pitchFamily="2"/>
              </a:defRPr>
            </a:lvl1pPr>
          </a:lstStyle>
          <a:p>
            <a:pPr lvl="0"/>
            <a:fld id="{4F9F1931-519B-C641-B61A-C06BFF23AE59}" type="slidenum">
              <a:t>‹N°›</a:t>
            </a:fld>
            <a:endParaRPr lang="en-US"/>
          </a:p>
        </p:txBody>
      </p:sp>
    </p:spTree>
    <p:extLst>
      <p:ext uri="{BB962C8B-B14F-4D97-AF65-F5344CB8AC3E}">
        <p14:creationId xmlns:p14="http://schemas.microsoft.com/office/powerpoint/2010/main" val="2752951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zh-CN" sz="4400" b="0" i="0" u="none" strike="noStrike" kern="1200" cap="none" spc="0" baseline="0">
          <a:solidFill>
            <a:srgbClr val="000000"/>
          </a:solidFill>
          <a:uFillTx/>
          <a:latin typeface="等线 Light"/>
          <a:ea typeface="等线 Light" pitchFamily="2"/>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zh-CN" sz="2800" b="0" i="0" u="none" strike="noStrike" kern="1200" cap="none" spc="0" baseline="0">
          <a:solidFill>
            <a:srgbClr val="000000"/>
          </a:solidFill>
          <a:uFillTx/>
          <a:latin typeface="等线"/>
          <a:ea typeface="等线"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zh-CN" sz="2400" b="0" i="0" u="none" strike="noStrike" kern="1200" cap="none" spc="0" baseline="0">
          <a:solidFill>
            <a:srgbClr val="000000"/>
          </a:solidFill>
          <a:uFillTx/>
          <a:latin typeface="等线"/>
          <a:ea typeface="等线" pitchFamily="2"/>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zh-CN" sz="2000" b="0" i="0" u="none" strike="noStrike" kern="1200" cap="none" spc="0" baseline="0">
          <a:solidFill>
            <a:srgbClr val="000000"/>
          </a:solidFill>
          <a:uFillTx/>
          <a:latin typeface="等线"/>
          <a:ea typeface="等线" pitchFamily="2"/>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zh-CN" sz="1800" b="0" i="0" u="none" strike="noStrike" kern="1200" cap="none" spc="0" baseline="0">
          <a:solidFill>
            <a:srgbClr val="000000"/>
          </a:solidFill>
          <a:uFillTx/>
          <a:latin typeface="等线"/>
          <a:ea typeface="等线" pitchFamily="2"/>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zh-CN" sz="1800" b="0" i="0" u="none" strike="noStrike" kern="1200" cap="none" spc="0" baseline="0">
          <a:solidFill>
            <a:srgbClr val="000000"/>
          </a:solidFill>
          <a:uFillTx/>
          <a:latin typeface="等线"/>
          <a:ea typeface="等线"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14C04BA-5932-9A42-AA66-F19D53784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F5CEB71F-AFCB-AB48-A780-48532A4B2B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787614E2-589F-4B45-A77F-E0C2E03ED0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F7A55-74D9-AB4C-908F-B84F4B5B0616}" type="datetime1">
              <a:rPr kumimoji="1" lang="fr-FR" altLang="zh-CN" smtClean="0"/>
              <a:t>29/01/2026</a:t>
            </a:fld>
            <a:endParaRPr kumimoji="1" lang="zh-CN" altLang="en-US"/>
          </a:p>
        </p:txBody>
      </p:sp>
      <p:sp>
        <p:nvSpPr>
          <p:cNvPr id="5" name="页脚占位符 4">
            <a:extLst>
              <a:ext uri="{FF2B5EF4-FFF2-40B4-BE49-F238E27FC236}">
                <a16:creationId xmlns:a16="http://schemas.microsoft.com/office/drawing/2014/main" id="{115131A7-9150-D149-9DCC-025C7786D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fr-FR" altLang="zh-CN"/>
              <a:t>ACONCIA</a:t>
            </a:r>
            <a:endParaRPr kumimoji="1" lang="zh-CN" altLang="en-US"/>
          </a:p>
        </p:txBody>
      </p:sp>
      <p:sp>
        <p:nvSpPr>
          <p:cNvPr id="6" name="灯片编号占位符 5">
            <a:extLst>
              <a:ext uri="{FF2B5EF4-FFF2-40B4-BE49-F238E27FC236}">
                <a16:creationId xmlns:a16="http://schemas.microsoft.com/office/drawing/2014/main" id="{65AAB8F7-1BCE-5048-A104-F5124B7932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48FB2-8CD9-F840-80DA-218B83D4FC97}" type="slidenum">
              <a:rPr kumimoji="1" lang="zh-CN" altLang="en-US" smtClean="0"/>
              <a:t>‹N°›</a:t>
            </a:fld>
            <a:endParaRPr kumimoji="1" lang="zh-CN" altLang="en-US"/>
          </a:p>
        </p:txBody>
      </p:sp>
    </p:spTree>
    <p:extLst>
      <p:ext uri="{BB962C8B-B14F-4D97-AF65-F5344CB8AC3E}">
        <p14:creationId xmlns:p14="http://schemas.microsoft.com/office/powerpoint/2010/main" val="29134809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jpeg"/><Relationship Id="rId7" Type="http://schemas.openxmlformats.org/officeDocument/2006/relationships/image" Target="../media/image35.sv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3.sv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jpeg"/><Relationship Id="rId7" Type="http://schemas.openxmlformats.org/officeDocument/2006/relationships/image" Target="../media/image33.sv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6BC19A-8975-0D54-4E80-48A4D4EBFB4C}"/>
              </a:ext>
            </a:extLst>
          </p:cNvPr>
          <p:cNvSpPr/>
          <p:nvPr/>
        </p:nvSpPr>
        <p:spPr>
          <a:xfrm>
            <a:off x="0" y="1942587"/>
            <a:ext cx="12191996" cy="2461848"/>
          </a:xfrm>
          <a:prstGeom prst="rect">
            <a:avLst/>
          </a:prstGeom>
          <a:solidFill>
            <a:srgbClr val="F2F2F2">
              <a:alpha val="77336"/>
            </a:srgbClr>
          </a:solidFill>
          <a:ln cap="flat">
            <a:noFill/>
            <a:prstDash val="solid"/>
          </a:ln>
        </p:spPr>
        <p:txBody>
          <a:bodyPr vert="horz" wrap="square" lIns="359999" tIns="45720" rIns="359999" bIns="45720" anchor="ctr" anchorCtr="0" compatLnSpc="1">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sz="1800" b="0" i="0" u="none" strike="noStrike" kern="0" cap="none" spc="0" baseline="0">
                <a:solidFill>
                  <a:srgbClr val="000000"/>
                </a:solidFill>
                <a:uFillTx/>
              </a:defRPr>
            </a:pPr>
            <a:r>
              <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rPr>
              <a:t>Module 1 – </a:t>
            </a:r>
            <a:r>
              <a:rPr kumimoji="0" lang="en-US" sz="2400" i="0" u="none" strike="noStrike" kern="1200" cap="none" spc="0" normalizeH="0" baseline="0" noProof="0" dirty="0" err="1">
                <a:ln>
                  <a:noFill/>
                </a:ln>
                <a:solidFill>
                  <a:srgbClr val="203864"/>
                </a:solidFill>
                <a:effectLst/>
                <a:uLnTx/>
                <a:uFillTx/>
                <a:latin typeface="Avenir Book" panose="02000503020000020003" pitchFamily="2" charset="0"/>
                <a:ea typeface="等线"/>
              </a:rPr>
              <a:t>Fondamentaux</a:t>
            </a:r>
            <a:r>
              <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rPr>
              <a:t> techniques et </a:t>
            </a:r>
            <a:r>
              <a:rPr kumimoji="0" lang="en-US" sz="2400" i="0" u="none" strike="noStrike" kern="1200" cap="none" spc="0" normalizeH="0" baseline="0" noProof="0" dirty="0" err="1">
                <a:ln>
                  <a:noFill/>
                </a:ln>
                <a:solidFill>
                  <a:srgbClr val="203864"/>
                </a:solidFill>
                <a:effectLst/>
                <a:uLnTx/>
                <a:uFillTx/>
                <a:latin typeface="Avenir Book" panose="02000503020000020003" pitchFamily="2" charset="0"/>
                <a:ea typeface="等线"/>
              </a:rPr>
              <a:t>règlementaires</a:t>
            </a:r>
            <a:endParaRPr kumimoji="0" lang="en-US" sz="2400" i="0" u="none" strike="noStrike" kern="1200" cap="none" spc="0" normalizeH="0" baseline="0" noProof="0" dirty="0">
              <a:ln>
                <a:noFill/>
              </a:ln>
              <a:solidFill>
                <a:srgbClr val="203864"/>
              </a:solidFill>
              <a:effectLst/>
              <a:uLnTx/>
              <a:uFillTx/>
              <a:latin typeface="Avenir Book" panose="02000503020000020003" pitchFamily="2" charset="0"/>
              <a:ea typeface="等线"/>
            </a:endParaRPr>
          </a:p>
          <a:p>
            <a:pPr marL="0" marR="0" lvl="0" indent="0" algn="l" defTabSz="914400" rtl="0" eaLnBrk="1" fontAlgn="auto" latinLnBrk="0" hangingPunct="1">
              <a:lnSpc>
                <a:spcPct val="100000"/>
              </a:lnSpc>
              <a:buClrTx/>
              <a:buSzTx/>
              <a:buFontTx/>
              <a:buNone/>
              <a:tabLst/>
              <a:defRPr sz="1800" b="0" i="0" u="none" strike="noStrike" kern="0" cap="none" spc="0" baseline="0">
                <a:solidFill>
                  <a:srgbClr val="000000"/>
                </a:solidFill>
                <a:uFillTx/>
              </a:defRPr>
            </a:pPr>
            <a:r>
              <a:rPr kumimoji="0" lang="en-US" sz="3600" b="1" i="0" u="none" strike="noStrike" kern="1200" cap="none" spc="0" normalizeH="0" baseline="0" noProof="0" dirty="0" err="1">
                <a:ln>
                  <a:noFill/>
                </a:ln>
                <a:solidFill>
                  <a:srgbClr val="203864"/>
                </a:solidFill>
                <a:effectLst/>
                <a:uLnTx/>
                <a:uFillTx/>
                <a:latin typeface="Avenir Black"/>
                <a:ea typeface="等线"/>
                <a:cs typeface="+mn-cs"/>
              </a:rPr>
              <a:t>Fondamentaux</a:t>
            </a:r>
            <a:r>
              <a:rPr kumimoji="0" lang="en-US" sz="3600" b="1" i="0" u="none" strike="noStrike" kern="1200" cap="none" spc="0" normalizeH="0" baseline="0" noProof="0" dirty="0">
                <a:ln>
                  <a:noFill/>
                </a:ln>
                <a:solidFill>
                  <a:srgbClr val="203864"/>
                </a:solidFill>
                <a:effectLst/>
                <a:uLnTx/>
                <a:uFillTx/>
                <a:latin typeface="Avenir Black"/>
                <a:ea typeface="等线"/>
                <a:cs typeface="+mn-cs"/>
              </a:rPr>
              <a:t> de la </a:t>
            </a:r>
            <a:r>
              <a:rPr kumimoji="0" lang="en-US" sz="3600" b="1" i="0" u="none" strike="noStrike" kern="1200" cap="none" spc="0" normalizeH="0" baseline="0" noProof="0" dirty="0" err="1">
                <a:ln>
                  <a:noFill/>
                </a:ln>
                <a:solidFill>
                  <a:srgbClr val="203864"/>
                </a:solidFill>
                <a:effectLst/>
                <a:uLnTx/>
                <a:uFillTx/>
                <a:latin typeface="Avenir Black"/>
                <a:ea typeface="等线"/>
                <a:cs typeface="+mn-cs"/>
              </a:rPr>
              <a:t>sécurité</a:t>
            </a:r>
            <a:r>
              <a:rPr kumimoji="0" lang="en-US" sz="3600" b="1" i="0" u="none" strike="noStrike" kern="1200" cap="none" spc="0" normalizeH="0" baseline="0" noProof="0" dirty="0">
                <a:ln>
                  <a:noFill/>
                </a:ln>
                <a:solidFill>
                  <a:srgbClr val="203864"/>
                </a:solidFill>
                <a:effectLst/>
                <a:uLnTx/>
                <a:uFillTx/>
                <a:latin typeface="Avenir Black"/>
                <a:ea typeface="等线"/>
                <a:cs typeface="+mn-cs"/>
              </a:rPr>
              <a:t> des SI et réseaux</a:t>
            </a:r>
          </a:p>
          <a:p>
            <a:pPr marL="0" marR="0" lvl="0" indent="0" defTabSz="914400" rtl="0" eaLnBrk="1" fontAlgn="auto" latinLnBrk="0" hangingPunct="1">
              <a:lnSpc>
                <a:spcPct val="100000"/>
              </a:lnSpc>
              <a:buClrTx/>
              <a:buSzTx/>
              <a:buFontTx/>
              <a:buNone/>
              <a:tabLst/>
              <a:defRPr sz="1800" b="0" i="0" u="none" strike="noStrike" kern="0" cap="none" spc="0" baseline="0">
                <a:solidFill>
                  <a:srgbClr val="000000"/>
                </a:solidFill>
                <a:uFillTx/>
              </a:defRPr>
            </a:pPr>
            <a:r>
              <a:rPr lang="en-US" sz="2800" b="1" dirty="0" err="1">
                <a:solidFill>
                  <a:schemeClr val="tx2">
                    <a:lumMod val="90000"/>
                    <a:lumOff val="10000"/>
                  </a:schemeClr>
                </a:solidFill>
                <a:latin typeface="Avenir Black" pitchFamily="2"/>
                <a:ea typeface="等线" pitchFamily="2"/>
              </a:rPr>
              <a:t>Séquence</a:t>
            </a:r>
            <a:r>
              <a:rPr lang="en-US" sz="2800" b="1" dirty="0">
                <a:solidFill>
                  <a:schemeClr val="tx2">
                    <a:lumMod val="90000"/>
                    <a:lumOff val="10000"/>
                  </a:schemeClr>
                </a:solidFill>
                <a:latin typeface="Avenir Black" pitchFamily="2"/>
                <a:ea typeface="等线" pitchFamily="2"/>
              </a:rPr>
              <a:t> 2 : </a:t>
            </a:r>
            <a:r>
              <a:rPr lang="en-US" sz="2800" b="1" dirty="0" err="1">
                <a:solidFill>
                  <a:schemeClr val="tx2">
                    <a:lumMod val="90000"/>
                    <a:lumOff val="10000"/>
                  </a:schemeClr>
                </a:solidFill>
                <a:latin typeface="Avenir Black" pitchFamily="2"/>
                <a:ea typeface="等线" pitchFamily="2"/>
              </a:rPr>
              <a:t>Principales</a:t>
            </a:r>
            <a:r>
              <a:rPr lang="en-US" sz="2800" b="1" dirty="0">
                <a:solidFill>
                  <a:schemeClr val="tx2">
                    <a:lumMod val="90000"/>
                    <a:lumOff val="10000"/>
                  </a:schemeClr>
                </a:solidFill>
                <a:latin typeface="Avenir Black" pitchFamily="2"/>
                <a:ea typeface="等线" pitchFamily="2"/>
              </a:rPr>
              <a:t> menaces et </a:t>
            </a:r>
            <a:r>
              <a:rPr lang="en-US" sz="2800" b="1" dirty="0" err="1">
                <a:solidFill>
                  <a:schemeClr val="tx2">
                    <a:lumMod val="90000"/>
                    <a:lumOff val="10000"/>
                  </a:schemeClr>
                </a:solidFill>
                <a:latin typeface="Avenir Black" pitchFamily="2"/>
                <a:ea typeface="等线" pitchFamily="2"/>
              </a:rPr>
              <a:t>failles</a:t>
            </a:r>
            <a:endParaRPr lang="en-US" sz="2800" b="1" dirty="0">
              <a:solidFill>
                <a:schemeClr val="tx2">
                  <a:lumMod val="90000"/>
                  <a:lumOff val="10000"/>
                </a:schemeClr>
              </a:solidFill>
              <a:latin typeface="Avenir Black"/>
              <a:ea typeface="等线"/>
            </a:endParaRPr>
          </a:p>
        </p:txBody>
      </p:sp>
      <p:sp>
        <p:nvSpPr>
          <p:cNvPr id="3" name="Rectangle 2">
            <a:extLst>
              <a:ext uri="{FF2B5EF4-FFF2-40B4-BE49-F238E27FC236}">
                <a16:creationId xmlns:a16="http://schemas.microsoft.com/office/drawing/2014/main" id="{B6A25A12-9B1D-4152-90D7-4FDB24EDAC55}"/>
              </a:ext>
            </a:extLst>
          </p:cNvPr>
          <p:cNvSpPr/>
          <p:nvPr/>
        </p:nvSpPr>
        <p:spPr>
          <a:xfrm>
            <a:off x="11183816" y="0"/>
            <a:ext cx="1008180" cy="738551"/>
          </a:xfrm>
          <a:prstGeom prst="rect">
            <a:avLst/>
          </a:prstGeom>
          <a:no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a:ln>
                  <a:noFill/>
                </a:ln>
                <a:solidFill>
                  <a:srgbClr val="FFFFFF"/>
                </a:solidFill>
                <a:effectLst/>
                <a:uLnTx/>
                <a:uFillTx/>
                <a:latin typeface="Avenir Black" pitchFamily="2"/>
                <a:ea typeface="+mn-ea"/>
                <a:cs typeface="+mn-cs"/>
              </a:rPr>
              <a:t>V.1.0</a:t>
            </a:r>
          </a:p>
        </p:txBody>
      </p:sp>
      <p:sp>
        <p:nvSpPr>
          <p:cNvPr id="4" name="Rectangle 5">
            <a:extLst>
              <a:ext uri="{FF2B5EF4-FFF2-40B4-BE49-F238E27FC236}">
                <a16:creationId xmlns:a16="http://schemas.microsoft.com/office/drawing/2014/main" id="{F238DEB2-4CD7-B4FB-FC78-7C68CAE9B364}"/>
              </a:ext>
            </a:extLst>
          </p:cNvPr>
          <p:cNvSpPr/>
          <p:nvPr/>
        </p:nvSpPr>
        <p:spPr>
          <a:xfrm>
            <a:off x="103598" y="86763"/>
            <a:ext cx="11004914" cy="531076"/>
          </a:xfrm>
          <a:prstGeom prst="rect">
            <a:avLst/>
          </a:prstGeom>
          <a:noFill/>
          <a:ln cap="flat">
            <a:noFill/>
            <a:prstDash val="solid"/>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i="1" dirty="0">
                <a:solidFill>
                  <a:srgbClr val="FFFFFF"/>
                </a:solidFill>
                <a:latin typeface="Avenir Book" panose="02000503020000020003" pitchFamily="2" charset="0"/>
              </a:rPr>
              <a:t>Parcours PASI – Piloter et animer la sécurité informatique</a:t>
            </a:r>
            <a:endParaRPr kumimoji="0" lang="fr-FR" sz="1800" i="1" u="none" strike="noStrike" kern="1200" cap="none" spc="0" normalizeH="0" baseline="0" noProof="0" dirty="0">
              <a:ln>
                <a:noFill/>
              </a:ln>
              <a:solidFill>
                <a:srgbClr val="FFFFFF"/>
              </a:solidFill>
              <a:effectLst/>
              <a:uLnTx/>
              <a:uFillTx/>
              <a:latin typeface="Avenir Book" panose="02000503020000020003" pitchFamily="2" charset="0"/>
            </a:endParaRPr>
          </a:p>
        </p:txBody>
      </p:sp>
      <p:sp>
        <p:nvSpPr>
          <p:cNvPr id="5" name="Rectangle 10">
            <a:extLst>
              <a:ext uri="{FF2B5EF4-FFF2-40B4-BE49-F238E27FC236}">
                <a16:creationId xmlns:a16="http://schemas.microsoft.com/office/drawing/2014/main" id="{49ADE430-4737-806A-D1B6-17B40DCE8DB2}"/>
              </a:ext>
            </a:extLst>
          </p:cNvPr>
          <p:cNvSpPr/>
          <p:nvPr/>
        </p:nvSpPr>
        <p:spPr>
          <a:xfrm>
            <a:off x="0" y="4177134"/>
            <a:ext cx="12191996" cy="1412263"/>
          </a:xfrm>
          <a:prstGeom prst="rect">
            <a:avLst/>
          </a:prstGeom>
          <a:solidFill>
            <a:srgbClr val="FFFFFF"/>
          </a:solidFill>
          <a:ln cap="flat">
            <a:noFill/>
            <a:prstDash val="solid"/>
          </a:ln>
        </p:spPr>
        <p:txBody>
          <a:bodyPr vert="horz" wrap="non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1" u="none" strike="noStrike" kern="1200" cap="none" spc="0" normalizeH="0" baseline="0" noProof="0">
              <a:ln>
                <a:noFill/>
              </a:ln>
              <a:solidFill>
                <a:srgbClr val="203864"/>
              </a:solidFill>
              <a:effectLst/>
              <a:uLnTx/>
              <a:uFillTx/>
              <a:latin typeface="Avenir Light Oblique" pitchFamily="34"/>
              <a:ea typeface="+mn-ea"/>
              <a:cs typeface="+mn-cs"/>
            </a:endParaRPr>
          </a:p>
        </p:txBody>
      </p:sp>
      <p:sp>
        <p:nvSpPr>
          <p:cNvPr id="8" name="Rectangle 4">
            <a:extLst>
              <a:ext uri="{FF2B5EF4-FFF2-40B4-BE49-F238E27FC236}">
                <a16:creationId xmlns:a16="http://schemas.microsoft.com/office/drawing/2014/main" id="{2C3F9497-3821-3AA9-71DC-3D177DC2219F}"/>
              </a:ext>
            </a:extLst>
          </p:cNvPr>
          <p:cNvSpPr/>
          <p:nvPr/>
        </p:nvSpPr>
        <p:spPr>
          <a:xfrm>
            <a:off x="10686556" y="5708023"/>
            <a:ext cx="1319918" cy="938256"/>
          </a:xfrm>
          <a:prstGeom prst="rect">
            <a:avLst/>
          </a:prstGeom>
          <a:solidFill>
            <a:srgbClr val="01002A"/>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800" b="0" i="0" u="none" strike="noStrike" kern="1200" cap="none" spc="0" normalizeH="0" baseline="0" noProof="0">
              <a:ln>
                <a:noFill/>
              </a:ln>
              <a:solidFill>
                <a:srgbClr val="FFFFFF"/>
              </a:solidFill>
              <a:effectLst/>
              <a:uLnTx/>
              <a:uFillTx/>
              <a:latin typeface="等线"/>
              <a:ea typeface="+mn-ea"/>
              <a:cs typeface="+mn-cs"/>
            </a:endParaRPr>
          </a:p>
        </p:txBody>
      </p:sp>
      <p:pic>
        <p:nvPicPr>
          <p:cNvPr id="11" name="Image 10">
            <a:extLst>
              <a:ext uri="{FF2B5EF4-FFF2-40B4-BE49-F238E27FC236}">
                <a16:creationId xmlns:a16="http://schemas.microsoft.com/office/drawing/2014/main" id="{9622E9C1-C18F-60AF-8B26-32F87633B203}"/>
              </a:ext>
            </a:extLst>
          </p:cNvPr>
          <p:cNvPicPr>
            <a:picLocks noChangeAspect="1"/>
          </p:cNvPicPr>
          <p:nvPr/>
        </p:nvPicPr>
        <p:blipFill>
          <a:blip r:embed="rId4"/>
          <a:stretch>
            <a:fillRect/>
          </a:stretch>
        </p:blipFill>
        <p:spPr>
          <a:xfrm>
            <a:off x="10580566" y="4461276"/>
            <a:ext cx="1206500" cy="698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1B7374A-7DD5-A2E8-88E2-F8A6B0BF73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0DA073D-6E7C-E131-0450-DF3BB123DFA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Spyware / Adware / Key logger</a:t>
            </a:r>
          </a:p>
        </p:txBody>
      </p:sp>
      <p:sp>
        <p:nvSpPr>
          <p:cNvPr id="3" name="Espace réservé du numéro de diapositive 2">
            <a:extLst>
              <a:ext uri="{FF2B5EF4-FFF2-40B4-BE49-F238E27FC236}">
                <a16:creationId xmlns:a16="http://schemas.microsoft.com/office/drawing/2014/main" id="{31DF6470-E4AE-E420-68A0-CE50AED4BA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7FA40CF7-04D4-A811-A196-C2D1DDDE20A3}"/>
              </a:ext>
            </a:extLst>
          </p:cNvPr>
          <p:cNvSpPr/>
          <p:nvPr/>
        </p:nvSpPr>
        <p:spPr>
          <a:xfrm>
            <a:off x="417095" y="1459831"/>
            <a:ext cx="2919663" cy="1347537"/>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188000" rtlCol="0" anchor="ctr"/>
          <a:lstStyle/>
          <a:p>
            <a:r>
              <a:rPr lang="fr-FR" sz="2400" b="1" dirty="0">
                <a:latin typeface="Avenir Black" panose="02000503020000020003" pitchFamily="2" charset="0"/>
              </a:rPr>
              <a:t>Spyware</a:t>
            </a:r>
          </a:p>
        </p:txBody>
      </p:sp>
      <p:sp>
        <p:nvSpPr>
          <p:cNvPr id="5" name="Rectangle 4">
            <a:extLst>
              <a:ext uri="{FF2B5EF4-FFF2-40B4-BE49-F238E27FC236}">
                <a16:creationId xmlns:a16="http://schemas.microsoft.com/office/drawing/2014/main" id="{1FCADE34-5223-5250-BA4A-5CC62CB96C39}"/>
              </a:ext>
            </a:extLst>
          </p:cNvPr>
          <p:cNvSpPr/>
          <p:nvPr/>
        </p:nvSpPr>
        <p:spPr>
          <a:xfrm>
            <a:off x="417095" y="2999873"/>
            <a:ext cx="2919663" cy="1347537"/>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188000" rtlCol="0" anchor="ctr"/>
          <a:lstStyle/>
          <a:p>
            <a:r>
              <a:rPr lang="fr-FR" sz="2400" b="1" dirty="0">
                <a:latin typeface="Avenir Black" panose="02000503020000020003" pitchFamily="2" charset="0"/>
              </a:rPr>
              <a:t>Adware</a:t>
            </a:r>
          </a:p>
        </p:txBody>
      </p:sp>
      <p:sp>
        <p:nvSpPr>
          <p:cNvPr id="6" name="Rectangle 5">
            <a:extLst>
              <a:ext uri="{FF2B5EF4-FFF2-40B4-BE49-F238E27FC236}">
                <a16:creationId xmlns:a16="http://schemas.microsoft.com/office/drawing/2014/main" id="{A0F74049-F75B-D79C-99F6-79FAA0221268}"/>
              </a:ext>
            </a:extLst>
          </p:cNvPr>
          <p:cNvSpPr/>
          <p:nvPr/>
        </p:nvSpPr>
        <p:spPr>
          <a:xfrm>
            <a:off x="417095" y="4539915"/>
            <a:ext cx="2919663" cy="1347537"/>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188000" rtlCol="0" anchor="ctr"/>
          <a:lstStyle/>
          <a:p>
            <a:r>
              <a:rPr lang="fr-FR" sz="2400" b="1" dirty="0">
                <a:latin typeface="Avenir Black" panose="02000503020000020003" pitchFamily="2" charset="0"/>
              </a:rPr>
              <a:t>Keylogger</a:t>
            </a:r>
          </a:p>
        </p:txBody>
      </p:sp>
      <p:pic>
        <p:nvPicPr>
          <p:cNvPr id="8" name="Graphique 7" descr="Femme détective avec un remplissage uni">
            <a:extLst>
              <a:ext uri="{FF2B5EF4-FFF2-40B4-BE49-F238E27FC236}">
                <a16:creationId xmlns:a16="http://schemas.microsoft.com/office/drawing/2014/main" id="{A33FB63E-D0C7-CBE8-1B49-19A66E302F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7411" y="1676399"/>
            <a:ext cx="914400" cy="914400"/>
          </a:xfrm>
          <a:prstGeom prst="rect">
            <a:avLst/>
          </a:prstGeom>
        </p:spPr>
      </p:pic>
      <p:pic>
        <p:nvPicPr>
          <p:cNvPr id="11" name="Graphique 10" descr="Publicité avec un remplissage uni">
            <a:extLst>
              <a:ext uri="{FF2B5EF4-FFF2-40B4-BE49-F238E27FC236}">
                <a16:creationId xmlns:a16="http://schemas.microsoft.com/office/drawing/2014/main" id="{160CB155-B7DE-B02A-869A-80413FA7B7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7411" y="3216441"/>
            <a:ext cx="914400" cy="914400"/>
          </a:xfrm>
          <a:prstGeom prst="rect">
            <a:avLst/>
          </a:prstGeom>
        </p:spPr>
      </p:pic>
      <p:pic>
        <p:nvPicPr>
          <p:cNvPr id="13" name="Graphique 12" descr="Clavier avec un remplissage uni">
            <a:extLst>
              <a:ext uri="{FF2B5EF4-FFF2-40B4-BE49-F238E27FC236}">
                <a16:creationId xmlns:a16="http://schemas.microsoft.com/office/drawing/2014/main" id="{23C94000-56BF-CF86-B0CF-93AC2D15100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7411" y="4756483"/>
            <a:ext cx="914400" cy="914400"/>
          </a:xfrm>
          <a:prstGeom prst="rect">
            <a:avLst/>
          </a:prstGeom>
        </p:spPr>
      </p:pic>
      <p:sp>
        <p:nvSpPr>
          <p:cNvPr id="14" name="Rectangle 13">
            <a:extLst>
              <a:ext uri="{FF2B5EF4-FFF2-40B4-BE49-F238E27FC236}">
                <a16:creationId xmlns:a16="http://schemas.microsoft.com/office/drawing/2014/main" id="{5E0189E3-5CC0-57C2-6409-53D5ECDF06F8}"/>
              </a:ext>
            </a:extLst>
          </p:cNvPr>
          <p:cNvSpPr/>
          <p:nvPr/>
        </p:nvSpPr>
        <p:spPr>
          <a:xfrm>
            <a:off x="3497179" y="1459831"/>
            <a:ext cx="8406063" cy="1347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Surveille l’activité de l’utilisateur</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Collecte des informations à vendre sur les utilisateurs</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Intercepte les données personnelles</a:t>
            </a:r>
          </a:p>
        </p:txBody>
      </p:sp>
      <p:sp>
        <p:nvSpPr>
          <p:cNvPr id="19" name="Rectangle 18">
            <a:extLst>
              <a:ext uri="{FF2B5EF4-FFF2-40B4-BE49-F238E27FC236}">
                <a16:creationId xmlns:a16="http://schemas.microsoft.com/office/drawing/2014/main" id="{8FCEA338-AB5B-3F4D-1290-9BA72A15CD10}"/>
              </a:ext>
            </a:extLst>
          </p:cNvPr>
          <p:cNvSpPr/>
          <p:nvPr/>
        </p:nvSpPr>
        <p:spPr>
          <a:xfrm>
            <a:off x="3497179" y="2999874"/>
            <a:ext cx="8406063" cy="1347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Constitué d’une partie utile et d’une partie qui gère l’affichage</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Cible la publicité selon les habitudes de l’utilisateur</a:t>
            </a:r>
          </a:p>
        </p:txBody>
      </p:sp>
      <p:sp>
        <p:nvSpPr>
          <p:cNvPr id="20" name="Rectangle 19">
            <a:extLst>
              <a:ext uri="{FF2B5EF4-FFF2-40B4-BE49-F238E27FC236}">
                <a16:creationId xmlns:a16="http://schemas.microsoft.com/office/drawing/2014/main" id="{266CF740-9F22-61D4-E1E1-4C74E3122FC3}"/>
              </a:ext>
            </a:extLst>
          </p:cNvPr>
          <p:cNvSpPr/>
          <p:nvPr/>
        </p:nvSpPr>
        <p:spPr>
          <a:xfrm>
            <a:off x="3497179" y="4563979"/>
            <a:ext cx="8406063" cy="13475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Un enregistreur de frappe peut être logiciel ou matériel</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Utilisé pour collecter des mots de passe ou des données personnelles</a:t>
            </a:r>
          </a:p>
        </p:txBody>
      </p:sp>
    </p:spTree>
    <p:extLst>
      <p:ext uri="{BB962C8B-B14F-4D97-AF65-F5344CB8AC3E}">
        <p14:creationId xmlns:p14="http://schemas.microsoft.com/office/powerpoint/2010/main" val="100234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5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xEl>
                                              <p:pRg st="1" end="1"/>
                                            </p:txEl>
                                          </p:spTgt>
                                        </p:tgtEl>
                                        <p:attrNameLst>
                                          <p:attrName>style.visibility</p:attrName>
                                        </p:attrNameLst>
                                      </p:cBhvr>
                                      <p:to>
                                        <p:strVal val="visible"/>
                                      </p:to>
                                    </p:set>
                                    <p:animEffect transition="in" filter="fade">
                                      <p:cBhvr>
                                        <p:cTn id="24" dur="500"/>
                                        <p:tgtEl>
                                          <p:spTgt spid="1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xEl>
                                              <p:pRg st="2" end="2"/>
                                            </p:txEl>
                                          </p:spTgt>
                                        </p:tgtEl>
                                        <p:attrNameLst>
                                          <p:attrName>style.visibility</p:attrName>
                                        </p:attrNameLst>
                                      </p:cBhvr>
                                      <p:to>
                                        <p:strVal val="visible"/>
                                      </p:to>
                                    </p:set>
                                    <p:animEffect transition="in" filter="fade">
                                      <p:cBhvr>
                                        <p:cTn id="29" dur="500"/>
                                        <p:tgtEl>
                                          <p:spTgt spid="1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childTnLst>
                                </p:cTn>
                              </p:par>
                              <p:par>
                                <p:cTn id="37" presetID="53" presetClass="entr" presetSubtype="16"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9">
                                            <p:txEl>
                                              <p:pRg st="0" end="0"/>
                                            </p:txEl>
                                          </p:spTgt>
                                        </p:tgtEl>
                                        <p:attrNameLst>
                                          <p:attrName>style.visibility</p:attrName>
                                        </p:attrNameLst>
                                      </p:cBhvr>
                                      <p:to>
                                        <p:strVal val="visible"/>
                                      </p:to>
                                    </p:set>
                                    <p:animEffect transition="in" filter="fade">
                                      <p:cBhvr>
                                        <p:cTn id="46" dur="500"/>
                                        <p:tgtEl>
                                          <p:spTgt spid="1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9">
                                            <p:txEl>
                                              <p:pRg st="1" end="1"/>
                                            </p:txEl>
                                          </p:spTgt>
                                        </p:tgtEl>
                                        <p:attrNameLst>
                                          <p:attrName>style.visibility</p:attrName>
                                        </p:attrNameLst>
                                      </p:cBhvr>
                                      <p:to>
                                        <p:strVal val="visible"/>
                                      </p:to>
                                    </p:set>
                                    <p:animEffect transition="in" filter="fade">
                                      <p:cBhvr>
                                        <p:cTn id="51" dur="500"/>
                                        <p:tgtEl>
                                          <p:spTgt spid="19">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500" fill="hold"/>
                                        <p:tgtEl>
                                          <p:spTgt spid="6"/>
                                        </p:tgtEl>
                                        <p:attrNameLst>
                                          <p:attrName>ppt_w</p:attrName>
                                        </p:attrNameLst>
                                      </p:cBhvr>
                                      <p:tavLst>
                                        <p:tav tm="0">
                                          <p:val>
                                            <p:fltVal val="0"/>
                                          </p:val>
                                        </p:tav>
                                        <p:tav tm="100000">
                                          <p:val>
                                            <p:strVal val="#ppt_w"/>
                                          </p:val>
                                        </p:tav>
                                      </p:tavLst>
                                    </p:anim>
                                    <p:anim calcmode="lin" valueType="num">
                                      <p:cBhvr>
                                        <p:cTn id="57" dur="500" fill="hold"/>
                                        <p:tgtEl>
                                          <p:spTgt spid="6"/>
                                        </p:tgtEl>
                                        <p:attrNameLst>
                                          <p:attrName>ppt_h</p:attrName>
                                        </p:attrNameLst>
                                      </p:cBhvr>
                                      <p:tavLst>
                                        <p:tav tm="0">
                                          <p:val>
                                            <p:fltVal val="0"/>
                                          </p:val>
                                        </p:tav>
                                        <p:tav tm="100000">
                                          <p:val>
                                            <p:strVal val="#ppt_h"/>
                                          </p:val>
                                        </p:tav>
                                      </p:tavLst>
                                    </p:anim>
                                    <p:animEffect transition="in" filter="fade">
                                      <p:cBhvr>
                                        <p:cTn id="58" dur="500"/>
                                        <p:tgtEl>
                                          <p:spTgt spid="6"/>
                                        </p:tgtEl>
                                      </p:cBhvr>
                                    </p:animEffect>
                                  </p:childTnLst>
                                </p:cTn>
                              </p:par>
                              <p:par>
                                <p:cTn id="59" presetID="53" presetClass="entr" presetSubtype="16"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0">
                                            <p:txEl>
                                              <p:pRg st="0" end="0"/>
                                            </p:txEl>
                                          </p:spTgt>
                                        </p:tgtEl>
                                        <p:attrNameLst>
                                          <p:attrName>style.visibility</p:attrName>
                                        </p:attrNameLst>
                                      </p:cBhvr>
                                      <p:to>
                                        <p:strVal val="visible"/>
                                      </p:to>
                                    </p:set>
                                    <p:animEffect transition="in" filter="fade">
                                      <p:cBhvr>
                                        <p:cTn id="68" dur="500"/>
                                        <p:tgtEl>
                                          <p:spTgt spid="20">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0">
                                            <p:txEl>
                                              <p:pRg st="1" end="1"/>
                                            </p:txEl>
                                          </p:spTgt>
                                        </p:tgtEl>
                                        <p:attrNameLst>
                                          <p:attrName>style.visibility</p:attrName>
                                        </p:attrNameLst>
                                      </p:cBhvr>
                                      <p:to>
                                        <p:strVal val="visible"/>
                                      </p:to>
                                    </p:set>
                                    <p:animEffect transition="in" filter="fade">
                                      <p:cBhvr>
                                        <p:cTn id="7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7F02EBBF-B915-7B4A-403A-2E92CCB321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1C5D73-0175-A50C-BC1A-3246567EC83A}"/>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Ransomware</a:t>
            </a:r>
          </a:p>
        </p:txBody>
      </p:sp>
      <p:sp>
        <p:nvSpPr>
          <p:cNvPr id="3" name="Espace réservé du numéro de diapositive 2">
            <a:extLst>
              <a:ext uri="{FF2B5EF4-FFF2-40B4-BE49-F238E27FC236}">
                <a16:creationId xmlns:a16="http://schemas.microsoft.com/office/drawing/2014/main" id="{03DB90D7-D568-9FA6-6C5F-7E7305792E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AB2534E1-E597-F25A-978B-3CFAF8EC59D3}"/>
              </a:ext>
            </a:extLst>
          </p:cNvPr>
          <p:cNvSpPr/>
          <p:nvPr/>
        </p:nvSpPr>
        <p:spPr>
          <a:xfrm>
            <a:off x="585538" y="1458687"/>
            <a:ext cx="11020924" cy="147991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venir Black" panose="02000503020000020003" pitchFamily="2" charset="0"/>
              </a:rPr>
              <a:t>Logiciel malveillant qui détruit les données de systèmes critiques ou bloquent l’accès à ceux-ci jusqu’au paiement d’une rançon</a:t>
            </a:r>
          </a:p>
        </p:txBody>
      </p:sp>
      <p:sp>
        <p:nvSpPr>
          <p:cNvPr id="5" name="Rectangle 4">
            <a:extLst>
              <a:ext uri="{FF2B5EF4-FFF2-40B4-BE49-F238E27FC236}">
                <a16:creationId xmlns:a16="http://schemas.microsoft.com/office/drawing/2014/main" id="{9443586B-DF9E-B47D-CB95-3A00D480C856}"/>
              </a:ext>
            </a:extLst>
          </p:cNvPr>
          <p:cNvSpPr/>
          <p:nvPr/>
        </p:nvSpPr>
        <p:spPr>
          <a:xfrm>
            <a:off x="0" y="3143358"/>
            <a:ext cx="5654843" cy="89620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latin typeface="Avenir Book" panose="02000503020000020003" pitchFamily="2" charset="0"/>
              </a:rPr>
              <a:t>Ransomware par chiffrement</a:t>
            </a:r>
          </a:p>
        </p:txBody>
      </p:sp>
      <p:sp>
        <p:nvSpPr>
          <p:cNvPr id="6" name="Rectangle 5">
            <a:extLst>
              <a:ext uri="{FF2B5EF4-FFF2-40B4-BE49-F238E27FC236}">
                <a16:creationId xmlns:a16="http://schemas.microsoft.com/office/drawing/2014/main" id="{37E9CD13-81D2-D644-0FAC-7BF2C3343BD4}"/>
              </a:ext>
            </a:extLst>
          </p:cNvPr>
          <p:cNvSpPr/>
          <p:nvPr/>
        </p:nvSpPr>
        <p:spPr>
          <a:xfrm>
            <a:off x="-1" y="4132944"/>
            <a:ext cx="5654843" cy="89620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latin typeface="Avenir Book" panose="02000503020000020003" pitchFamily="2" charset="0"/>
              </a:rPr>
              <a:t>Ransomware par verrouillage</a:t>
            </a:r>
          </a:p>
        </p:txBody>
      </p:sp>
      <p:pic>
        <p:nvPicPr>
          <p:cNvPr id="3074" name="Picture 2" descr="LockBit : à quoi s'attendre avec la version 4.0 de son ransomware ? |  LeMagIT">
            <a:extLst>
              <a:ext uri="{FF2B5EF4-FFF2-40B4-BE49-F238E27FC236}">
                <a16:creationId xmlns:a16="http://schemas.microsoft.com/office/drawing/2014/main" id="{E447D81C-E72C-EBE7-E636-1088C23FC8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540" t="10812" r="17500" b="10664"/>
          <a:stretch>
            <a:fillRect/>
          </a:stretch>
        </p:blipFill>
        <p:spPr bwMode="auto">
          <a:xfrm>
            <a:off x="6160168" y="3563327"/>
            <a:ext cx="5446294" cy="22642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5A680C3-554D-776D-3C68-3C905B765100}"/>
              </a:ext>
            </a:extLst>
          </p:cNvPr>
          <p:cNvSpPr/>
          <p:nvPr/>
        </p:nvSpPr>
        <p:spPr>
          <a:xfrm>
            <a:off x="-2" y="5122530"/>
            <a:ext cx="5654843" cy="89620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err="1">
                <a:latin typeface="Avenir Book" panose="02000503020000020003" pitchFamily="2" charset="0"/>
              </a:rPr>
              <a:t>Doxware</a:t>
            </a:r>
            <a:endParaRPr lang="fr-FR" sz="2400" dirty="0">
              <a:latin typeface="Avenir Book" panose="02000503020000020003" pitchFamily="2" charset="0"/>
            </a:endParaRPr>
          </a:p>
        </p:txBody>
      </p:sp>
    </p:spTree>
    <p:extLst>
      <p:ext uri="{BB962C8B-B14F-4D97-AF65-F5344CB8AC3E}">
        <p14:creationId xmlns:p14="http://schemas.microsoft.com/office/powerpoint/2010/main" val="245292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5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76F76826-9A24-AE8B-C112-9248AC36289B}"/>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6D0F4F80-4238-7A9B-5519-7DD828AB8F70}"/>
              </a:ext>
            </a:extLst>
          </p:cNvPr>
          <p:cNvSpPr/>
          <p:nvPr/>
        </p:nvSpPr>
        <p:spPr>
          <a:xfrm>
            <a:off x="301421" y="3026324"/>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Les attaques réseaux</a:t>
            </a:r>
          </a:p>
        </p:txBody>
      </p:sp>
      <p:sp>
        <p:nvSpPr>
          <p:cNvPr id="4" name="Espace réservé du numéro de diapositive 1">
            <a:extLst>
              <a:ext uri="{FF2B5EF4-FFF2-40B4-BE49-F238E27FC236}">
                <a16:creationId xmlns:a16="http://schemas.microsoft.com/office/drawing/2014/main" id="{771C9A2D-A3A8-1F29-5081-74109271CC8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12</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70CBCC0D-408B-5D94-544C-E5CB3185AAF1}"/>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DD540601-C8EF-F1D6-7462-D5918CE164DA}"/>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4022236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99452E8-1A87-3899-4854-149BBEEC45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CB42E8-B79A-B45F-ED41-8A5051DA26E7}"/>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réseaux</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Principes généraux et types d’attaques</a:t>
            </a:r>
          </a:p>
        </p:txBody>
      </p:sp>
      <p:sp>
        <p:nvSpPr>
          <p:cNvPr id="3" name="Espace réservé du numéro de diapositive 2">
            <a:extLst>
              <a:ext uri="{FF2B5EF4-FFF2-40B4-BE49-F238E27FC236}">
                <a16:creationId xmlns:a16="http://schemas.microsoft.com/office/drawing/2014/main" id="{7CD79961-69A2-429B-808C-52F48892CE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F564BD72-D256-FFB6-769A-3355D20EAFB0}"/>
              </a:ext>
            </a:extLst>
          </p:cNvPr>
          <p:cNvSpPr/>
          <p:nvPr/>
        </p:nvSpPr>
        <p:spPr>
          <a:xfrm>
            <a:off x="0" y="1401671"/>
            <a:ext cx="12192000" cy="721902"/>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latin typeface="Avenir Book" panose="02000503020000020003" pitchFamily="2" charset="0"/>
              </a:rPr>
              <a:t>Actions non autorisées sur les actifs</a:t>
            </a:r>
          </a:p>
        </p:txBody>
      </p:sp>
      <p:sp>
        <p:nvSpPr>
          <p:cNvPr id="5" name="Rectangle 4">
            <a:extLst>
              <a:ext uri="{FF2B5EF4-FFF2-40B4-BE49-F238E27FC236}">
                <a16:creationId xmlns:a16="http://schemas.microsoft.com/office/drawing/2014/main" id="{51735F34-1F18-A3AF-E817-CC0857743A2D}"/>
              </a:ext>
            </a:extLst>
          </p:cNvPr>
          <p:cNvSpPr/>
          <p:nvPr/>
        </p:nvSpPr>
        <p:spPr>
          <a:xfrm>
            <a:off x="0" y="2436387"/>
            <a:ext cx="12192000" cy="721902"/>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latin typeface="Avenir Book" panose="02000503020000020003" pitchFamily="2" charset="0"/>
              </a:rPr>
              <a:t>Modification, destruction ou vol des données privées</a:t>
            </a:r>
          </a:p>
        </p:txBody>
      </p:sp>
      <p:sp>
        <p:nvSpPr>
          <p:cNvPr id="6" name="Rectangle 5">
            <a:extLst>
              <a:ext uri="{FF2B5EF4-FFF2-40B4-BE49-F238E27FC236}">
                <a16:creationId xmlns:a16="http://schemas.microsoft.com/office/drawing/2014/main" id="{D93F78A6-63C5-AF03-1EEC-9639E17730D6}"/>
              </a:ext>
            </a:extLst>
          </p:cNvPr>
          <p:cNvSpPr/>
          <p:nvPr/>
        </p:nvSpPr>
        <p:spPr>
          <a:xfrm>
            <a:off x="0" y="3567356"/>
            <a:ext cx="12192000" cy="721902"/>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latin typeface="Avenir Book" panose="02000503020000020003" pitchFamily="2" charset="0"/>
              </a:rPr>
              <a:t>Ciblage des périmètres du réseau pour accéder au réseau interne</a:t>
            </a:r>
          </a:p>
        </p:txBody>
      </p:sp>
      <p:sp>
        <p:nvSpPr>
          <p:cNvPr id="7" name="Rectangle 6">
            <a:extLst>
              <a:ext uri="{FF2B5EF4-FFF2-40B4-BE49-F238E27FC236}">
                <a16:creationId xmlns:a16="http://schemas.microsoft.com/office/drawing/2014/main" id="{DEED08C3-47CE-05F7-A44B-4E335CB4DA9B}"/>
              </a:ext>
            </a:extLst>
          </p:cNvPr>
          <p:cNvSpPr/>
          <p:nvPr/>
        </p:nvSpPr>
        <p:spPr>
          <a:xfrm>
            <a:off x="0" y="4993086"/>
            <a:ext cx="6075946" cy="1357251"/>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180000" rtlCol="0" anchor="t"/>
          <a:lstStyle/>
          <a:p>
            <a:pPr algn="ctr">
              <a:spcBef>
                <a:spcPts val="600"/>
              </a:spcBef>
              <a:spcAft>
                <a:spcPts val="600"/>
              </a:spcAft>
            </a:pPr>
            <a:r>
              <a:rPr lang="fr-FR" b="1" dirty="0">
                <a:latin typeface="Avenir Black" panose="02000503020000020003" pitchFamily="2" charset="0"/>
              </a:rPr>
              <a:t>Attaques passives</a:t>
            </a:r>
          </a:p>
          <a:p>
            <a:pPr algn="ctr"/>
            <a:r>
              <a:rPr lang="fr-FR" dirty="0">
                <a:latin typeface="Avenir Book" panose="02000503020000020003" pitchFamily="2" charset="0"/>
              </a:rPr>
              <a:t>Obtention d’un accès non autorisé pour surveiller et voler des données sans effectuer de modification</a:t>
            </a:r>
          </a:p>
        </p:txBody>
      </p:sp>
      <p:sp>
        <p:nvSpPr>
          <p:cNvPr id="8" name="Rectangle 7">
            <a:extLst>
              <a:ext uri="{FF2B5EF4-FFF2-40B4-BE49-F238E27FC236}">
                <a16:creationId xmlns:a16="http://schemas.microsoft.com/office/drawing/2014/main" id="{4680F3BA-025C-AAF4-204A-EA9E9227911A}"/>
              </a:ext>
            </a:extLst>
          </p:cNvPr>
          <p:cNvSpPr/>
          <p:nvPr/>
        </p:nvSpPr>
        <p:spPr>
          <a:xfrm>
            <a:off x="6075947" y="4988923"/>
            <a:ext cx="6116053" cy="1357251"/>
          </a:xfrm>
          <a:prstGeom prst="rec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tIns="180000" rtlCol="0" anchor="t"/>
          <a:lstStyle/>
          <a:p>
            <a:pPr algn="ctr">
              <a:spcBef>
                <a:spcPts val="600"/>
              </a:spcBef>
              <a:spcAft>
                <a:spcPts val="600"/>
              </a:spcAft>
            </a:pPr>
            <a:r>
              <a:rPr lang="fr-FR" b="1" dirty="0">
                <a:latin typeface="Avenir Black" panose="02000503020000020003" pitchFamily="2" charset="0"/>
              </a:rPr>
              <a:t>Attaques actives</a:t>
            </a:r>
          </a:p>
          <a:p>
            <a:pPr algn="ctr">
              <a:spcBef>
                <a:spcPts val="600"/>
              </a:spcBef>
              <a:spcAft>
                <a:spcPts val="600"/>
              </a:spcAft>
            </a:pPr>
            <a:r>
              <a:rPr lang="fr-FR" dirty="0">
                <a:latin typeface="Avenir Book" panose="02000503020000020003" pitchFamily="2" charset="0"/>
              </a:rPr>
              <a:t>Modification, chiffrement ou endommagement des informations</a:t>
            </a:r>
          </a:p>
        </p:txBody>
      </p:sp>
      <p:pic>
        <p:nvPicPr>
          <p:cNvPr id="4098" name="Picture 2" descr="Les attaques réseau et WiFi les plus courantes : comment s'en protéger ?">
            <a:extLst>
              <a:ext uri="{FF2B5EF4-FFF2-40B4-BE49-F238E27FC236}">
                <a16:creationId xmlns:a16="http://schemas.microsoft.com/office/drawing/2014/main" id="{1B68A80E-97D4-6E81-FD0C-6E9D41D0CA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314" r="15660"/>
          <a:stretch>
            <a:fillRect/>
          </a:stretch>
        </p:blipFill>
        <p:spPr bwMode="auto">
          <a:xfrm>
            <a:off x="8195951" y="733913"/>
            <a:ext cx="4000057" cy="4042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4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910E3D51-F645-E14E-8722-52CB9FE2548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1599BA-E7B9-509A-E083-A9994DD4FC96}"/>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réseaux</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Déni de Service (</a:t>
            </a:r>
            <a:r>
              <a:rPr lang="fr-FR" sz="2800" dirty="0" err="1">
                <a:solidFill>
                  <a:schemeClr val="accent1">
                    <a:lumMod val="50000"/>
                  </a:schemeClr>
                </a:solidFill>
                <a:latin typeface="Avenir Light" panose="020B0402020203020204" pitchFamily="34" charset="77"/>
                <a:cs typeface="Futura Medium" panose="020B0602020204020303" pitchFamily="34" charset="-79"/>
              </a:rPr>
              <a:t>DoS</a:t>
            </a:r>
            <a:r>
              <a:rPr lang="fr-FR" sz="2800" dirty="0">
                <a:solidFill>
                  <a:schemeClr val="accent1">
                    <a:lumMod val="50000"/>
                  </a:schemeClr>
                </a:solidFill>
                <a:latin typeface="Avenir Light" panose="020B0402020203020204" pitchFamily="34" charset="77"/>
                <a:cs typeface="Futura Medium" panose="020B0602020204020303" pitchFamily="34" charset="-79"/>
              </a:rPr>
              <a:t>) et Déni de Service Distribué (DDoS)</a:t>
            </a:r>
          </a:p>
        </p:txBody>
      </p:sp>
      <p:sp>
        <p:nvSpPr>
          <p:cNvPr id="3" name="Espace réservé du numéro de diapositive 2">
            <a:extLst>
              <a:ext uri="{FF2B5EF4-FFF2-40B4-BE49-F238E27FC236}">
                <a16:creationId xmlns:a16="http://schemas.microsoft.com/office/drawing/2014/main" id="{E56BB055-EF8B-138F-572B-CC8DF50AB3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4A9597CD-45A7-DC98-6E92-0E38174AA730}"/>
              </a:ext>
            </a:extLst>
          </p:cNvPr>
          <p:cNvSpPr/>
          <p:nvPr/>
        </p:nvSpPr>
        <p:spPr>
          <a:xfrm>
            <a:off x="155346" y="2624784"/>
            <a:ext cx="5780690" cy="33910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 </a:t>
            </a:r>
            <a:r>
              <a:rPr lang="fr-FR" sz="2000" dirty="0" err="1">
                <a:solidFill>
                  <a:schemeClr val="accent1">
                    <a:lumMod val="50000"/>
                  </a:schemeClr>
                </a:solidFill>
                <a:latin typeface="Avenir Book" panose="02000503020000020003" pitchFamily="2" charset="0"/>
              </a:rPr>
              <a:t>DoS</a:t>
            </a:r>
            <a:r>
              <a:rPr lang="fr-FR" sz="2000" dirty="0">
                <a:solidFill>
                  <a:schemeClr val="accent1">
                    <a:lumMod val="50000"/>
                  </a:schemeClr>
                </a:solidFill>
                <a:latin typeface="Avenir Book" panose="02000503020000020003" pitchFamily="2" charset="0"/>
              </a:rPr>
              <a:t> peut être</a:t>
            </a:r>
          </a:p>
          <a:p>
            <a:pPr marL="742950" lvl="1" indent="-285750">
              <a:spcBef>
                <a:spcPts val="600"/>
              </a:spcBef>
              <a:spcAft>
                <a:spcPts val="600"/>
              </a:spcAft>
              <a:buFont typeface="Arial" panose="020B0604020202020204" pitchFamily="34" charset="0"/>
              <a:buChar char="•"/>
            </a:pPr>
            <a:r>
              <a:rPr lang="fr-FR" sz="2000" i="1" dirty="0">
                <a:solidFill>
                  <a:schemeClr val="accent1">
                    <a:lumMod val="50000"/>
                  </a:schemeClr>
                </a:solidFill>
                <a:latin typeface="Avenir Book" panose="02000503020000020003" pitchFamily="2" charset="0"/>
              </a:rPr>
              <a:t>Local par épuisement des ressources</a:t>
            </a:r>
          </a:p>
          <a:p>
            <a:pPr marL="742950" lvl="1" indent="-285750">
              <a:spcBef>
                <a:spcPts val="600"/>
              </a:spcBef>
              <a:spcAft>
                <a:spcPts val="600"/>
              </a:spcAft>
              <a:buFont typeface="Arial" panose="020B0604020202020204" pitchFamily="34" charset="0"/>
              <a:buChar char="•"/>
            </a:pPr>
            <a:r>
              <a:rPr lang="fr-FR" sz="2000" i="1" dirty="0">
                <a:solidFill>
                  <a:schemeClr val="accent1">
                    <a:lumMod val="50000"/>
                  </a:schemeClr>
                </a:solidFill>
                <a:latin typeface="Avenir Book" panose="02000503020000020003" pitchFamily="2" charset="0"/>
              </a:rPr>
              <a:t>Réseau par consommation de la bande passante</a:t>
            </a:r>
          </a:p>
          <a:p>
            <a:pPr lvl="1">
              <a:spcBef>
                <a:spcPts val="600"/>
              </a:spcBef>
              <a:spcAft>
                <a:spcPts val="600"/>
              </a:spcAft>
            </a:pPr>
            <a:endParaRPr lang="fr-FR" sz="2000" i="1"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 DDoS est similaire avec l’utilisation de plusieurs machines contre une seule organisation</a:t>
            </a:r>
          </a:p>
        </p:txBody>
      </p:sp>
      <p:pic>
        <p:nvPicPr>
          <p:cNvPr id="1026" name="Picture 2" descr="Attaques par déni de service – ARNAQUES ET PIRATAGES">
            <a:extLst>
              <a:ext uri="{FF2B5EF4-FFF2-40B4-BE49-F238E27FC236}">
                <a16:creationId xmlns:a16="http://schemas.microsoft.com/office/drawing/2014/main" id="{C4326A8F-F787-CFE8-B142-3DB01AE03D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6036" y="2911643"/>
            <a:ext cx="5940654" cy="310414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8D45CFB-ED62-C6F4-BFB1-64470EC27589}"/>
              </a:ext>
            </a:extLst>
          </p:cNvPr>
          <p:cNvSpPr/>
          <p:nvPr/>
        </p:nvSpPr>
        <p:spPr>
          <a:xfrm>
            <a:off x="0" y="1460466"/>
            <a:ext cx="12192000" cy="801471"/>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venir Black" panose="02000503020000020003" pitchFamily="2" charset="0"/>
              </a:rPr>
              <a:t>Empêcher l’utilisation d’une machine ou d’un service</a:t>
            </a:r>
          </a:p>
        </p:txBody>
      </p:sp>
    </p:spTree>
    <p:extLst>
      <p:ext uri="{BB962C8B-B14F-4D97-AF65-F5344CB8AC3E}">
        <p14:creationId xmlns:p14="http://schemas.microsoft.com/office/powerpoint/2010/main" val="233801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fade">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animEffect transition="in" filter="fade">
                                      <p:cBhvr>
                                        <p:cTn id="29" dur="500"/>
                                        <p:tgtEl>
                                          <p:spTgt spid="10">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fade">
                                      <p:cBhvr>
                                        <p:cTn id="3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6390B61-3FEE-925B-F8C1-1C1F69635B7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9F49DC-F75F-B3DC-A817-AAF5052E0C48}"/>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réseaux</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IP spoofing</a:t>
            </a:r>
          </a:p>
        </p:txBody>
      </p:sp>
      <p:sp>
        <p:nvSpPr>
          <p:cNvPr id="3" name="Espace réservé du numéro de diapositive 2">
            <a:extLst>
              <a:ext uri="{FF2B5EF4-FFF2-40B4-BE49-F238E27FC236}">
                <a16:creationId xmlns:a16="http://schemas.microsoft.com/office/drawing/2014/main" id="{0F63AE32-920F-5B91-B39C-8BD1B9216F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D07BD939-A37D-F599-F58D-BCB78AEFC67C}"/>
              </a:ext>
            </a:extLst>
          </p:cNvPr>
          <p:cNvSpPr/>
          <p:nvPr/>
        </p:nvSpPr>
        <p:spPr>
          <a:xfrm>
            <a:off x="336884" y="2500850"/>
            <a:ext cx="6031976" cy="39350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Modification de l’adresse IP source dans l’entête des paquets IP avec l’adresse d’une autre machine</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L’objectif est de faire croire que les données viennent d’un hôte de confiance alors qu’il ne l’est pas</a:t>
            </a:r>
          </a:p>
        </p:txBody>
      </p:sp>
      <p:pic>
        <p:nvPicPr>
          <p:cNvPr id="7170" name="Picture 2" descr="IP Spoofing In and Out of the Public Cloud: From Policy to Practice">
            <a:extLst>
              <a:ext uri="{FF2B5EF4-FFF2-40B4-BE49-F238E27FC236}">
                <a16:creationId xmlns:a16="http://schemas.microsoft.com/office/drawing/2014/main" id="{AF84085D-1A96-AEDF-0254-10B06575E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889" y="2500851"/>
            <a:ext cx="4631911" cy="39350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D4DC2AC-DDC6-2E02-9E94-2740715A7FC6}"/>
              </a:ext>
            </a:extLst>
          </p:cNvPr>
          <p:cNvSpPr/>
          <p:nvPr/>
        </p:nvSpPr>
        <p:spPr>
          <a:xfrm>
            <a:off x="0" y="1460466"/>
            <a:ext cx="12192000" cy="801471"/>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venir Black" panose="02000503020000020003" pitchFamily="2" charset="0"/>
              </a:rPr>
              <a:t>L’attaquant usurpe une autre adresse IP</a:t>
            </a:r>
          </a:p>
        </p:txBody>
      </p:sp>
    </p:spTree>
    <p:extLst>
      <p:ext uri="{BB962C8B-B14F-4D97-AF65-F5344CB8AC3E}">
        <p14:creationId xmlns:p14="http://schemas.microsoft.com/office/powerpoint/2010/main" val="306482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170"/>
                                        </p:tgtEl>
                                        <p:attrNameLst>
                                          <p:attrName>style.visibility</p:attrName>
                                        </p:attrNameLst>
                                      </p:cBhvr>
                                      <p:to>
                                        <p:strVal val="visible"/>
                                      </p:to>
                                    </p:set>
                                    <p:animEffect transition="in" filter="fade">
                                      <p:cBhvr>
                                        <p:cTn id="24"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3EF0C4B-D0CC-BD76-938E-05A4DC9684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59DBC14-EB9D-4B8D-C368-4DBCDD2FDC93}"/>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réseaux</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Man-in-the-Middle (</a:t>
            </a:r>
            <a:r>
              <a:rPr lang="fr-FR" sz="2800" dirty="0" err="1">
                <a:solidFill>
                  <a:schemeClr val="accent1">
                    <a:lumMod val="50000"/>
                  </a:schemeClr>
                </a:solidFill>
                <a:latin typeface="Avenir Light" panose="020B0402020203020204" pitchFamily="34" charset="77"/>
                <a:cs typeface="Futura Medium" panose="020B0602020204020303" pitchFamily="34" charset="-79"/>
              </a:rPr>
              <a:t>MitM</a:t>
            </a:r>
            <a:r>
              <a:rPr lang="fr-FR" sz="2800" dirty="0">
                <a:solidFill>
                  <a:schemeClr val="accent1">
                    <a:lumMod val="50000"/>
                  </a:schemeClr>
                </a:solidFill>
                <a:latin typeface="Avenir Light" panose="020B0402020203020204" pitchFamily="34" charset="77"/>
                <a:cs typeface="Futura Medium" panose="020B0602020204020303" pitchFamily="34" charset="-79"/>
              </a:rPr>
              <a:t>) ou attaque de l’homme du milieu</a:t>
            </a:r>
          </a:p>
        </p:txBody>
      </p:sp>
      <p:sp>
        <p:nvSpPr>
          <p:cNvPr id="3" name="Espace réservé du numéro de diapositive 2">
            <a:extLst>
              <a:ext uri="{FF2B5EF4-FFF2-40B4-BE49-F238E27FC236}">
                <a16:creationId xmlns:a16="http://schemas.microsoft.com/office/drawing/2014/main" id="{D50C0F01-4DDF-4952-02FF-58E1E49147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9460BD08-0481-D451-B752-1675C3DE769F}"/>
              </a:ext>
            </a:extLst>
          </p:cNvPr>
          <p:cNvSpPr/>
          <p:nvPr/>
        </p:nvSpPr>
        <p:spPr>
          <a:xfrm>
            <a:off x="315310" y="2558085"/>
            <a:ext cx="5780690" cy="42999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Positionnement au milieu d’une communication par prise de contrôle d’un équipement du réseau</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Il permet :</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D’écouter les communications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De modifier les communications</a:t>
            </a:r>
          </a:p>
        </p:txBody>
      </p:sp>
      <p:pic>
        <p:nvPicPr>
          <p:cNvPr id="3074" name="Picture 2" descr="Attaque de l'adversaire du milieu (AitM) - CyberHoot">
            <a:extLst>
              <a:ext uri="{FF2B5EF4-FFF2-40B4-BE49-F238E27FC236}">
                <a16:creationId xmlns:a16="http://schemas.microsoft.com/office/drawing/2014/main" id="{D73B2B41-3A29-A0BC-50BA-3850F7C360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6147" y="3502571"/>
            <a:ext cx="5155705" cy="241094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F8DEDD5-F604-452D-BD47-301BEB49088A}"/>
              </a:ext>
            </a:extLst>
          </p:cNvPr>
          <p:cNvSpPr/>
          <p:nvPr/>
        </p:nvSpPr>
        <p:spPr>
          <a:xfrm>
            <a:off x="0" y="1460466"/>
            <a:ext cx="12192000" cy="109761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venir Black" panose="02000503020000020003" pitchFamily="2" charset="0"/>
              </a:rPr>
              <a:t>Positionnement au milieu d’une communication par prise de contrôle d’un équipement du réseau</a:t>
            </a:r>
          </a:p>
        </p:txBody>
      </p:sp>
    </p:spTree>
    <p:extLst>
      <p:ext uri="{BB962C8B-B14F-4D97-AF65-F5344CB8AC3E}">
        <p14:creationId xmlns:p14="http://schemas.microsoft.com/office/powerpoint/2010/main" val="64180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fade">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500"/>
                                        <p:tgtEl>
                                          <p:spTgt spid="1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074"/>
                                        </p:tgtEl>
                                        <p:attrNameLst>
                                          <p:attrName>style.visibility</p:attrName>
                                        </p:attrNameLst>
                                      </p:cBhvr>
                                      <p:to>
                                        <p:strVal val="visible"/>
                                      </p:to>
                                    </p:set>
                                    <p:animEffect transition="in" filter="fade">
                                      <p:cBhvr>
                                        <p:cTn id="3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9E082DC7-CECE-BAC3-1AD8-35500FA38C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8EF950-EDF1-9F68-BB49-2DE050547ADF}"/>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réseaux</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DNS spoofing/</a:t>
            </a:r>
            <a:r>
              <a:rPr lang="fr-FR" sz="2800" dirty="0" err="1">
                <a:solidFill>
                  <a:schemeClr val="accent1">
                    <a:lumMod val="50000"/>
                  </a:schemeClr>
                </a:solidFill>
                <a:latin typeface="Avenir Light" panose="020B0402020203020204" pitchFamily="34" charset="77"/>
                <a:cs typeface="Futura Medium" panose="020B0602020204020303" pitchFamily="34" charset="-79"/>
              </a:rPr>
              <a:t>poisoning</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EEDC1FC8-76E6-FC63-6D93-EE60739678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5124" name="Picture 4" descr="What is DNS Spoofing | Cache Poisoning Attack Example | Imperva">
            <a:extLst>
              <a:ext uri="{FF2B5EF4-FFF2-40B4-BE49-F238E27FC236}">
                <a16:creationId xmlns:a16="http://schemas.microsoft.com/office/drawing/2014/main" id="{75CB5E94-462C-C397-7C2D-BA3329F18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358" y="1628908"/>
            <a:ext cx="7157323" cy="40499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56578EA-A85C-6C9D-3BFE-8671C6807DD3}"/>
              </a:ext>
            </a:extLst>
          </p:cNvPr>
          <p:cNvSpPr/>
          <p:nvPr/>
        </p:nvSpPr>
        <p:spPr>
          <a:xfrm>
            <a:off x="0" y="1628908"/>
            <a:ext cx="4475747" cy="4049997"/>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r>
              <a:rPr lang="fr-FR" sz="2400" b="1" dirty="0">
                <a:solidFill>
                  <a:schemeClr val="bg1"/>
                </a:solidFill>
                <a:latin typeface="Avenir Black" panose="02000503020000020003" pitchFamily="2" charset="0"/>
              </a:rPr>
              <a:t>Leurre des serveurs DNS afin de leur faire croire qu’ils reçoivent une réponse valide à une requête qu’ils effectuent alors qu’elle est frauduleuse</a:t>
            </a:r>
          </a:p>
        </p:txBody>
      </p:sp>
    </p:spTree>
    <p:extLst>
      <p:ext uri="{BB962C8B-B14F-4D97-AF65-F5344CB8AC3E}">
        <p14:creationId xmlns:p14="http://schemas.microsoft.com/office/powerpoint/2010/main" val="101124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58E70666-B10A-5B4C-F1D4-0879E9BA032F}"/>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EB42F4CA-0842-F257-C66F-4809737855F2}"/>
              </a:ext>
            </a:extLst>
          </p:cNvPr>
          <p:cNvSpPr/>
          <p:nvPr/>
        </p:nvSpPr>
        <p:spPr>
          <a:xfrm>
            <a:off x="301421" y="3026324"/>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Les attaques Web</a:t>
            </a:r>
          </a:p>
        </p:txBody>
      </p:sp>
      <p:sp>
        <p:nvSpPr>
          <p:cNvPr id="4" name="Espace réservé du numéro de diapositive 1">
            <a:extLst>
              <a:ext uri="{FF2B5EF4-FFF2-40B4-BE49-F238E27FC236}">
                <a16:creationId xmlns:a16="http://schemas.microsoft.com/office/drawing/2014/main" id="{E12A874E-FAC3-6BA2-5F1D-EB478311EFF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18</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FC2E641F-7754-8BC9-8A50-F4D567AD59A7}"/>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7FF2D60E-14C1-A383-46A3-6A4E33669C84}"/>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3699955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DFE65F3-5D94-78C7-D2CD-EAA3151602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8935EB2-A66E-5B55-A136-0FE64BA41447}"/>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Qu’est-ce que l’OWASP (Open World Application Security Project) ?</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9B237C0F-6391-4DBB-0960-EAC43BCC6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A791E982-9CB8-03DB-9B74-0B761A409471}"/>
              </a:ext>
            </a:extLst>
          </p:cNvPr>
          <p:cNvSpPr/>
          <p:nvPr/>
        </p:nvSpPr>
        <p:spPr>
          <a:xfrm>
            <a:off x="172716" y="1169809"/>
            <a:ext cx="7286863" cy="54220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1" dirty="0">
                <a:solidFill>
                  <a:srgbClr val="4472C4">
                    <a:lumMod val="50000"/>
                  </a:srgbClr>
                </a:solidFill>
                <a:latin typeface="Avenir Black" panose="02000503020000020003" pitchFamily="2" charset="0"/>
              </a:rPr>
              <a:t>F</a:t>
            </a:r>
            <a:r>
              <a:rPr kumimoji="0" lang="fr-FR" sz="1800" b="1" u="none" strike="noStrike" kern="1200" cap="none" spc="0" normalizeH="0" baseline="0" noProof="0" dirty="0" err="1">
                <a:ln>
                  <a:noFill/>
                </a:ln>
                <a:solidFill>
                  <a:srgbClr val="4472C4">
                    <a:lumMod val="50000"/>
                  </a:srgbClr>
                </a:solidFill>
                <a:effectLst/>
                <a:uLnTx/>
                <a:uFillTx/>
                <a:latin typeface="Avenir Black" panose="02000503020000020003" pitchFamily="2" charset="0"/>
              </a:rPr>
              <a:t>ondation</a:t>
            </a:r>
            <a:r>
              <a:rPr kumimoji="0" lang="fr-FR" sz="1800" b="1" u="none" strike="noStrike" kern="1200" cap="none" spc="0" normalizeH="0" baseline="0" noProof="0" dirty="0">
                <a:ln>
                  <a:noFill/>
                </a:ln>
                <a:solidFill>
                  <a:srgbClr val="4472C4">
                    <a:lumMod val="50000"/>
                  </a:srgbClr>
                </a:solidFill>
                <a:effectLst/>
                <a:uLnTx/>
                <a:uFillTx/>
                <a:latin typeface="Avenir Black" panose="02000503020000020003" pitchFamily="2" charset="0"/>
              </a:rPr>
              <a:t>/communauté internationale à but non lucratif qui publie des ressources ouvertes pour réduire les risques cyber liés aux applications (web, mobile, API, cloud).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Elle permet de fournir un langage commun et des référentiels pour cadrer les exigences sécurité, prioriser, et piloter la conformité sécurité tout au long du projet (de la conception à l’exploitation).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Elle développe également des outils pour prévenir les risques sur les applications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Quelques projets clés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OWASP Top 10</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OWASP Application Security </a:t>
            </a:r>
            <a:r>
              <a:rPr kumimoji="0" lang="fr-FR" sz="1800" b="0" i="1"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Verification</a:t>
            </a: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Standard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OWASP </a:t>
            </a:r>
            <a:r>
              <a:rPr kumimoji="0" lang="fr-FR" sz="1800" b="0" i="1"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Dependency</a:t>
            </a:r>
            <a:r>
              <a:rPr kumimoji="0" lang="fr-FR" sz="1800" b="0" i="1"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Check</a:t>
            </a:r>
          </a:p>
        </p:txBody>
      </p:sp>
      <p:pic>
        <p:nvPicPr>
          <p:cNvPr id="12294" name="Picture 6">
            <a:extLst>
              <a:ext uri="{FF2B5EF4-FFF2-40B4-BE49-F238E27FC236}">
                <a16:creationId xmlns:a16="http://schemas.microsoft.com/office/drawing/2014/main" id="{BC731E40-9AE0-3D96-B2B6-20CCB1E19D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1359" y="3006672"/>
            <a:ext cx="4045887" cy="119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23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5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Effect transition="in" filter="fade">
                                      <p:cBhvr>
                                        <p:cTn id="22" dur="500"/>
                                        <p:tgtEl>
                                          <p:spTgt spid="10">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fade">
                                      <p:cBhvr>
                                        <p:cTn id="27" dur="500"/>
                                        <p:tgtEl>
                                          <p:spTgt spid="10">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8" end="8"/>
                                            </p:txEl>
                                          </p:spTgt>
                                        </p:tgtEl>
                                        <p:attrNameLst>
                                          <p:attrName>style.visibility</p:attrName>
                                        </p:attrNameLst>
                                      </p:cBhvr>
                                      <p:to>
                                        <p:strVal val="visible"/>
                                      </p:to>
                                    </p:set>
                                    <p:animEffect transition="in" filter="fade">
                                      <p:cBhvr>
                                        <p:cTn id="32" dur="500"/>
                                        <p:tgtEl>
                                          <p:spTgt spid="10">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9" end="9"/>
                                            </p:txEl>
                                          </p:spTgt>
                                        </p:tgtEl>
                                        <p:attrNameLst>
                                          <p:attrName>style.visibility</p:attrName>
                                        </p:attrNameLst>
                                      </p:cBhvr>
                                      <p:to>
                                        <p:strVal val="visible"/>
                                      </p:to>
                                    </p:set>
                                    <p:animEffect transition="in" filter="fade">
                                      <p:cBhvr>
                                        <p:cTn id="37"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67F5228-AA55-DCF0-47AC-FCF8F327F10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E2737E2-E3CB-48B9-8E12-24C265A56A0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Présentation de la séquence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invariants d’une cyberattaque</a:t>
            </a:r>
          </a:p>
        </p:txBody>
      </p:sp>
      <p:sp>
        <p:nvSpPr>
          <p:cNvPr id="3" name="Espace réservé du numéro de diapositive 2">
            <a:extLst>
              <a:ext uri="{FF2B5EF4-FFF2-40B4-BE49-F238E27FC236}">
                <a16:creationId xmlns:a16="http://schemas.microsoft.com/office/drawing/2014/main" id="{DE5764C4-ED11-5CF4-A054-2D7A4EFF55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D66EBF06-1B2B-7F11-A506-3C34EC922EE5}"/>
              </a:ext>
            </a:extLst>
          </p:cNvPr>
          <p:cNvSpPr/>
          <p:nvPr/>
        </p:nvSpPr>
        <p:spPr>
          <a:xfrm>
            <a:off x="4793918" y="1252789"/>
            <a:ext cx="11561380" cy="54686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Bef>
                <a:spcPts val="600"/>
              </a:spcBef>
              <a:spcAft>
                <a:spcPts val="600"/>
              </a:spcAft>
              <a:buFont typeface="Arial" panose="020B0604020202020204" pitchFamily="34" charset="0"/>
              <a:buChar char="•"/>
            </a:pPr>
            <a:r>
              <a:rPr lang="fr-FR" sz="2400" dirty="0">
                <a:solidFill>
                  <a:schemeClr val="accent1">
                    <a:lumMod val="50000"/>
                  </a:schemeClr>
                </a:solidFill>
                <a:latin typeface="Avenir Book" panose="02000503020000020003" pitchFamily="2" charset="0"/>
              </a:rPr>
              <a:t>Leurrer les personnes et les systèmes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Ingénierie sociale (phishing, scareware…)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Usurpation d’identité ou d’adresses IP (IP spoofing)</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Vol de connexion (session </a:t>
            </a:r>
            <a:r>
              <a:rPr lang="fr-FR" sz="2000" dirty="0" err="1">
                <a:solidFill>
                  <a:schemeClr val="accent1">
                    <a:lumMod val="50000"/>
                  </a:schemeClr>
                </a:solidFill>
                <a:latin typeface="Avenir Book" panose="02000503020000020003" pitchFamily="2" charset="0"/>
              </a:rPr>
              <a:t>hijacking</a:t>
            </a:r>
            <a:r>
              <a:rPr lang="fr-FR" sz="2000" dirty="0">
                <a:solidFill>
                  <a:schemeClr val="accent1">
                    <a:lumMod val="50000"/>
                  </a:schemeClr>
                </a:solidFill>
                <a:latin typeface="Avenir Book" panose="02000503020000020003" pitchFamily="2" charset="0"/>
              </a:rPr>
              <a:t>)</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Compromission de comptes</a:t>
            </a:r>
            <a:endParaRPr lang="fr-FR" sz="28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endParaRPr lang="fr-FR" sz="2000" dirty="0">
              <a:solidFill>
                <a:schemeClr val="accent1">
                  <a:lumMod val="50000"/>
                </a:schemeClr>
              </a:solidFill>
              <a:latin typeface="Avenir Book" panose="02000503020000020003" pitchFamily="2" charset="0"/>
            </a:endParaRPr>
          </a:p>
        </p:txBody>
      </p:sp>
      <p:pic>
        <p:nvPicPr>
          <p:cNvPr id="5" name="Graphique 4" descr="Pêche avec un remplissage uni">
            <a:extLst>
              <a:ext uri="{FF2B5EF4-FFF2-40B4-BE49-F238E27FC236}">
                <a16:creationId xmlns:a16="http://schemas.microsoft.com/office/drawing/2014/main" id="{60A917FD-7696-81B3-BEC3-F26DD9EB3A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0621" y="1963409"/>
            <a:ext cx="3350622" cy="3350622"/>
          </a:xfrm>
          <a:prstGeom prst="rect">
            <a:avLst/>
          </a:prstGeom>
        </p:spPr>
      </p:pic>
    </p:spTree>
    <p:extLst>
      <p:ext uri="{BB962C8B-B14F-4D97-AF65-F5344CB8AC3E}">
        <p14:creationId xmlns:p14="http://schemas.microsoft.com/office/powerpoint/2010/main" val="10354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D77A9BB3-5AE7-A151-D6F2-08F5B6BDCB1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E3697B-FF13-3009-6B5E-729F30AF9E1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Présentation globale</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3F26459C-81C3-51C9-78A8-B3EF62B7B9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10242" name="Picture 2" descr="Mapping">
            <a:extLst>
              <a:ext uri="{FF2B5EF4-FFF2-40B4-BE49-F238E27FC236}">
                <a16:creationId xmlns:a16="http://schemas.microsoft.com/office/drawing/2014/main" id="{59BE44D2-345B-17AF-FA3E-F94689F78B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186" y="2854037"/>
            <a:ext cx="11675628" cy="32305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0B5E758-B993-CC5A-70A9-50A54CEDCEBC}"/>
              </a:ext>
            </a:extLst>
          </p:cNvPr>
          <p:cNvSpPr/>
          <p:nvPr/>
        </p:nvSpPr>
        <p:spPr>
          <a:xfrm>
            <a:off x="0" y="1482533"/>
            <a:ext cx="12192000" cy="986590"/>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Le Top 10 OWASP présente les 10 risques les plus critiques pour les applications Web. La dernière mise à jour de ce classement date de 2025 et identifie les catégories suivantes</a:t>
            </a:r>
          </a:p>
        </p:txBody>
      </p:sp>
    </p:spTree>
    <p:extLst>
      <p:ext uri="{BB962C8B-B14F-4D97-AF65-F5344CB8AC3E}">
        <p14:creationId xmlns:p14="http://schemas.microsoft.com/office/powerpoint/2010/main" val="144924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 calcmode="lin" valueType="num">
                                      <p:cBhvr>
                                        <p:cTn id="14" dur="500" fill="hold"/>
                                        <p:tgtEl>
                                          <p:spTgt spid="10242"/>
                                        </p:tgtEl>
                                        <p:attrNameLst>
                                          <p:attrName>ppt_w</p:attrName>
                                        </p:attrNameLst>
                                      </p:cBhvr>
                                      <p:tavLst>
                                        <p:tav tm="0">
                                          <p:val>
                                            <p:fltVal val="0"/>
                                          </p:val>
                                        </p:tav>
                                        <p:tav tm="100000">
                                          <p:val>
                                            <p:strVal val="#ppt_w"/>
                                          </p:val>
                                        </p:tav>
                                      </p:tavLst>
                                    </p:anim>
                                    <p:anim calcmode="lin" valueType="num">
                                      <p:cBhvr>
                                        <p:cTn id="15" dur="500" fill="hold"/>
                                        <p:tgtEl>
                                          <p:spTgt spid="10242"/>
                                        </p:tgtEl>
                                        <p:attrNameLst>
                                          <p:attrName>ppt_h</p:attrName>
                                        </p:attrNameLst>
                                      </p:cBhvr>
                                      <p:tavLst>
                                        <p:tav tm="0">
                                          <p:val>
                                            <p:fltVal val="0"/>
                                          </p:val>
                                        </p:tav>
                                        <p:tav tm="100000">
                                          <p:val>
                                            <p:strVal val="#ppt_h"/>
                                          </p:val>
                                        </p:tav>
                                      </p:tavLst>
                                    </p:anim>
                                    <p:animEffect transition="in" filter="fade">
                                      <p:cBhvr>
                                        <p:cTn id="16"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2096201C-43E6-43CC-6C6D-689F1EEA311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CD84815-1B6D-E55E-9442-0C41CAB100AC}"/>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A01 : Contrôle d’accès défaillant</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0DDCD944-5538-3ADA-19DC-F086ECB862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792F185A-2425-E6EE-724E-437F6268E4C4}"/>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Des utilisateurs non authentifiés ou non autorisés accèdent à des fonctions ou des données sensibles</a:t>
            </a:r>
          </a:p>
        </p:txBody>
      </p:sp>
      <p:sp>
        <p:nvSpPr>
          <p:cNvPr id="10" name="Rectangle 9">
            <a:extLst>
              <a:ext uri="{FF2B5EF4-FFF2-40B4-BE49-F238E27FC236}">
                <a16:creationId xmlns:a16="http://schemas.microsoft.com/office/drawing/2014/main" id="{9AEB32F8-04FE-ED98-D97A-5881E5EA17BF}"/>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1" name="Rectangle 10">
            <a:extLst>
              <a:ext uri="{FF2B5EF4-FFF2-40B4-BE49-F238E27FC236}">
                <a16:creationId xmlns:a16="http://schemas.microsoft.com/office/drawing/2014/main" id="{431F5FAF-1604-69E8-8A53-42DF5824CFFD}"/>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Contournement de la politique de contrôle d’accès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Escalade de privilèges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Accès à des API ou des interfaces d’administration</a:t>
            </a:r>
          </a:p>
        </p:txBody>
      </p:sp>
      <p:sp>
        <p:nvSpPr>
          <p:cNvPr id="13" name="Rectangle 12">
            <a:extLst>
              <a:ext uri="{FF2B5EF4-FFF2-40B4-BE49-F238E27FC236}">
                <a16:creationId xmlns:a16="http://schemas.microsoft.com/office/drawing/2014/main" id="{87786039-2310-2842-50D3-DC780F4A5EF8}"/>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4" name="Rectangle 13">
            <a:extLst>
              <a:ext uri="{FF2B5EF4-FFF2-40B4-BE49-F238E27FC236}">
                <a16:creationId xmlns:a16="http://schemas.microsoft.com/office/drawing/2014/main" id="{AECCD043-49C7-8843-1756-E52555F3940A}"/>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Durcir les politiques de contrôles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Appliquer le principe de moindre privilège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Tester régulièrement les accès</a:t>
            </a:r>
          </a:p>
        </p:txBody>
      </p:sp>
      <p:sp>
        <p:nvSpPr>
          <p:cNvPr id="15" name="Rectangle 14">
            <a:extLst>
              <a:ext uri="{FF2B5EF4-FFF2-40B4-BE49-F238E27FC236}">
                <a16:creationId xmlns:a16="http://schemas.microsoft.com/office/drawing/2014/main" id="{BB15ADC8-D119-0CFD-460F-D4B5FA0D418C}"/>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6" name="Rectangle 15">
            <a:extLst>
              <a:ext uri="{FF2B5EF4-FFF2-40B4-BE49-F238E27FC236}">
                <a16:creationId xmlns:a16="http://schemas.microsoft.com/office/drawing/2014/main" id="{0E1F5305-0870-F209-CBE7-E5FFB9ED3951}"/>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Burp</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Suite pour tester les failles d’authentification et d’autorisation</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OWASP ZAP pour identifier les défauts de configuration et les contrôles d’accès mal implémentés</a:t>
            </a:r>
          </a:p>
        </p:txBody>
      </p:sp>
      <p:sp>
        <p:nvSpPr>
          <p:cNvPr id="17" name="Ellipse 16">
            <a:extLst>
              <a:ext uri="{FF2B5EF4-FFF2-40B4-BE49-F238E27FC236}">
                <a16:creationId xmlns:a16="http://schemas.microsoft.com/office/drawing/2014/main" id="{C490AD3E-3735-F1FC-A380-DC03FC06997A}"/>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8" name="Ellipse 17">
            <a:extLst>
              <a:ext uri="{FF2B5EF4-FFF2-40B4-BE49-F238E27FC236}">
                <a16:creationId xmlns:a16="http://schemas.microsoft.com/office/drawing/2014/main" id="{AC4EBA79-BFE4-2D18-C7A9-3D5802AEA0C7}"/>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9" name="Ellipse 18">
            <a:extLst>
              <a:ext uri="{FF2B5EF4-FFF2-40B4-BE49-F238E27FC236}">
                <a16:creationId xmlns:a16="http://schemas.microsoft.com/office/drawing/2014/main" id="{8268302A-A40B-C7E5-6B83-275A08434814}"/>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E0C20CD0-7E56-2475-BA4E-E9978FA339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pic>
        <p:nvPicPr>
          <p:cNvPr id="23" name="Graphique 22" descr="Recherche avec un remplissage uni">
            <a:extLst>
              <a:ext uri="{FF2B5EF4-FFF2-40B4-BE49-F238E27FC236}">
                <a16:creationId xmlns:a16="http://schemas.microsoft.com/office/drawing/2014/main" id="{6E4773D7-23D3-9A68-4EC7-3B06C32D65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pic>
        <p:nvPicPr>
          <p:cNvPr id="25" name="Graphique 24" descr="Bouclier avec un remplissage uni">
            <a:extLst>
              <a:ext uri="{FF2B5EF4-FFF2-40B4-BE49-F238E27FC236}">
                <a16:creationId xmlns:a16="http://schemas.microsoft.com/office/drawing/2014/main" id="{F4545EBB-5EE0-068F-1823-8E2E0DDC958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spTree>
    <p:extLst>
      <p:ext uri="{BB962C8B-B14F-4D97-AF65-F5344CB8AC3E}">
        <p14:creationId xmlns:p14="http://schemas.microsoft.com/office/powerpoint/2010/main" val="329426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fade">
                                      <p:cBhvr>
                                        <p:cTn id="23" dur="5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fade">
                                      <p:cBhvr>
                                        <p:cTn id="28" dur="500"/>
                                        <p:tgtEl>
                                          <p:spTgt spid="11">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xEl>
                                              <p:pRg st="2" end="2"/>
                                            </p:txEl>
                                          </p:spTgt>
                                        </p:tgtEl>
                                        <p:attrNameLst>
                                          <p:attrName>style.visibility</p:attrName>
                                        </p:attrNameLst>
                                      </p:cBhvr>
                                      <p:to>
                                        <p:strVal val="visible"/>
                                      </p:to>
                                    </p:set>
                                    <p:animEffect transition="in" filter="fade">
                                      <p:cBhvr>
                                        <p:cTn id="33" dur="500"/>
                                        <p:tgtEl>
                                          <p:spTgt spid="11">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fade">
                                      <p:cBhvr>
                                        <p:cTn id="49" dur="500"/>
                                        <p:tgtEl>
                                          <p:spTgt spid="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4">
                                            <p:txEl>
                                              <p:pRg st="1" end="1"/>
                                            </p:txEl>
                                          </p:spTgt>
                                        </p:tgtEl>
                                        <p:attrNameLst>
                                          <p:attrName>style.visibility</p:attrName>
                                        </p:attrNameLst>
                                      </p:cBhvr>
                                      <p:to>
                                        <p:strVal val="visible"/>
                                      </p:to>
                                    </p:set>
                                    <p:animEffect transition="in" filter="fade">
                                      <p:cBhvr>
                                        <p:cTn id="54" dur="500"/>
                                        <p:tgtEl>
                                          <p:spTgt spid="14">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4">
                                            <p:txEl>
                                              <p:pRg st="2" end="2"/>
                                            </p:txEl>
                                          </p:spTgt>
                                        </p:tgtEl>
                                        <p:attrNameLst>
                                          <p:attrName>style.visibility</p:attrName>
                                        </p:attrNameLst>
                                      </p:cBhvr>
                                      <p:to>
                                        <p:strVal val="visible"/>
                                      </p:to>
                                    </p:set>
                                    <p:animEffect transition="in" filter="fade">
                                      <p:cBhvr>
                                        <p:cTn id="59" dur="500"/>
                                        <p:tgtEl>
                                          <p:spTgt spid="14">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par>
                                <p:cTn id="68" presetID="10" presetClass="entr" presetSubtype="0" fill="hold" nodeType="with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6">
                                            <p:txEl>
                                              <p:pRg st="0" end="0"/>
                                            </p:txEl>
                                          </p:spTgt>
                                        </p:tgtEl>
                                        <p:attrNameLst>
                                          <p:attrName>style.visibility</p:attrName>
                                        </p:attrNameLst>
                                      </p:cBhvr>
                                      <p:to>
                                        <p:strVal val="visible"/>
                                      </p:to>
                                    </p:set>
                                    <p:animEffect transition="in" filter="fade">
                                      <p:cBhvr>
                                        <p:cTn id="75" dur="500"/>
                                        <p:tgtEl>
                                          <p:spTgt spid="16">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6">
                                            <p:txEl>
                                              <p:pRg st="1" end="1"/>
                                            </p:txEl>
                                          </p:spTgt>
                                        </p:tgtEl>
                                        <p:attrNameLst>
                                          <p:attrName>style.visibility</p:attrName>
                                        </p:attrNameLst>
                                      </p:cBhvr>
                                      <p:to>
                                        <p:strVal val="visible"/>
                                      </p:to>
                                    </p:set>
                                    <p:animEffect transition="in" filter="fade">
                                      <p:cBhvr>
                                        <p:cTn id="80"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1" grpId="0" build="p"/>
      <p:bldP spid="13" grpId="0" animBg="1"/>
      <p:bldP spid="14" grpId="0" build="p"/>
      <p:bldP spid="15" grpId="0" animBg="1"/>
      <p:bldP spid="16" grpId="0" build="p"/>
      <p:bldP spid="17"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CBF73E4D-89F1-8982-F84E-71C930B07B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5A74EDB-FA37-CA5D-0706-9C34B3786723}"/>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A02 : Mauvaise configuration de sécurité</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0B03DDA8-8824-8D72-B527-A3E01AA2D4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BBCC2BDB-3F94-3E50-3A72-851F5F15EAF7}"/>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Des paramètres par défaut non sécurisés ou des configurations incomplètes peuvent laisser l’application vulnérable</a:t>
            </a:r>
          </a:p>
        </p:txBody>
      </p:sp>
      <p:sp>
        <p:nvSpPr>
          <p:cNvPr id="11" name="Rectangle 10">
            <a:extLst>
              <a:ext uri="{FF2B5EF4-FFF2-40B4-BE49-F238E27FC236}">
                <a16:creationId xmlns:a16="http://schemas.microsoft.com/office/drawing/2014/main" id="{CBFEFA9F-B928-FCF1-1ED6-6386FB1C36FC}"/>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Accès à des fichiers de configuration sensibles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Exposition de services inutiles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Accès non restreint à des fonctions critiques</a:t>
            </a:r>
          </a:p>
        </p:txBody>
      </p:sp>
      <p:sp>
        <p:nvSpPr>
          <p:cNvPr id="14" name="Rectangle 13">
            <a:extLst>
              <a:ext uri="{FF2B5EF4-FFF2-40B4-BE49-F238E27FC236}">
                <a16:creationId xmlns:a16="http://schemas.microsoft.com/office/drawing/2014/main" id="{2E6DD532-015D-4ADB-8878-32E48667630E}"/>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Désactiver les fonctionnalités inutiles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Appliquer les correctifs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Auditer régulièrement les configurations de sécurité</a:t>
            </a:r>
          </a:p>
        </p:txBody>
      </p:sp>
      <p:sp>
        <p:nvSpPr>
          <p:cNvPr id="16" name="Rectangle 15">
            <a:extLst>
              <a:ext uri="{FF2B5EF4-FFF2-40B4-BE49-F238E27FC236}">
                <a16:creationId xmlns:a16="http://schemas.microsoft.com/office/drawing/2014/main" id="{0A34DC91-6CAA-2F6A-1B27-199593E4155C}"/>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Nmap</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détecter les ports ouverts, services mal configurés et erreurs de configuration réseau</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Lynis</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analyser la configuration système et repérer les failles de sécurité et les mauvaises configurations</a:t>
            </a:r>
          </a:p>
        </p:txBody>
      </p:sp>
      <p:grpSp>
        <p:nvGrpSpPr>
          <p:cNvPr id="4" name="Groupe 3">
            <a:extLst>
              <a:ext uri="{FF2B5EF4-FFF2-40B4-BE49-F238E27FC236}">
                <a16:creationId xmlns:a16="http://schemas.microsoft.com/office/drawing/2014/main" id="{17D13A93-10BD-9B9F-8924-F6AA58F222D2}"/>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2F1E3499-7368-438C-512E-8C5B0FDB2F13}"/>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9E0F1731-3392-7F10-51AD-BD61EAC19226}"/>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4C3C5918-8FE1-F7D6-960C-709D8A35E0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7999D0C7-47A2-9BDA-8B65-C97DC7F515AA}"/>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F937BF45-F8DA-B2D2-2E7B-AAADD4ACAE94}"/>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2ED21AE8-BD58-D75F-532F-D1E5D8E74506}"/>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5CEBC545-9042-5EF8-B053-6548C2836FB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C80CD281-816D-23E4-1958-776849488F15}"/>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CAA3EC34-101E-F980-E161-F9165D8217C9}"/>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89745357-062F-4005-37E0-98DACC9A0C0E}"/>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AD735F38-0986-BF20-274D-9C82C9EF0FA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164653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fade">
                                      <p:cBhvr>
                                        <p:cTn id="47" dur="500"/>
                                        <p:tgtEl>
                                          <p:spTgt spid="1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fade">
                                      <p:cBhvr>
                                        <p:cTn id="57" dur="500"/>
                                        <p:tgtEl>
                                          <p:spTgt spid="1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1" end="1"/>
                                            </p:txEl>
                                          </p:spTgt>
                                        </p:tgtEl>
                                        <p:attrNameLst>
                                          <p:attrName>style.visibility</p:attrName>
                                        </p:attrNameLst>
                                      </p:cBhvr>
                                      <p:to>
                                        <p:strVal val="visible"/>
                                      </p:to>
                                    </p:set>
                                    <p:animEffect transition="in" filter="fade">
                                      <p:cBhvr>
                                        <p:cTn id="6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E0AF97E-0A25-ED9F-DABA-509E2E554E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D19CF60-CE82-B500-2817-F44201C22CF8}"/>
              </a:ext>
            </a:extLst>
          </p:cNvPr>
          <p:cNvSpPr>
            <a:spLocks noGrp="1"/>
          </p:cNvSpPr>
          <p:nvPr>
            <p:ph type="title"/>
          </p:nvPr>
        </p:nvSpPr>
        <p:spPr>
          <a:xfrm>
            <a:off x="0" y="0"/>
            <a:ext cx="12192000" cy="1097619"/>
          </a:xfrm>
          <a:prstGeom prst="rect">
            <a:avLst/>
          </a:prstGeom>
          <a:noFill/>
          <a:ln>
            <a:noFill/>
          </a:ln>
        </p:spPr>
        <p:txBody>
          <a:bodyPr lIns="324000" tIns="180000">
            <a:normAutofit fontScale="90000"/>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A03 : Défaillances dans la chaîne d’approvisionnement logiciel</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C8F67D22-286E-735A-AF74-274242AD2B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313D80F5-BEBA-67EA-B6CC-D1B8522DCFB3}"/>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L’utilisation de bibliothèques ou composants obsolètes expose les applications à des vulnérabilités connues</a:t>
            </a:r>
          </a:p>
        </p:txBody>
      </p:sp>
      <p:sp>
        <p:nvSpPr>
          <p:cNvPr id="11" name="Rectangle 10">
            <a:extLst>
              <a:ext uri="{FF2B5EF4-FFF2-40B4-BE49-F238E27FC236}">
                <a16:creationId xmlns:a16="http://schemas.microsoft.com/office/drawing/2014/main" id="{946D69FB-BAF0-1AE4-09E1-B34DB65D86F1}"/>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Compromission d’un système suite à une mise à jour infectée d’un logiciel considéré comme fiable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Compromission d’un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framework</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exposé à des failles</a:t>
            </a:r>
          </a:p>
        </p:txBody>
      </p:sp>
      <p:sp>
        <p:nvSpPr>
          <p:cNvPr id="14" name="Rectangle 13">
            <a:extLst>
              <a:ext uri="{FF2B5EF4-FFF2-40B4-BE49-F238E27FC236}">
                <a16:creationId xmlns:a16="http://schemas.microsoft.com/office/drawing/2014/main" id="{ADB6EC24-DB09-8476-C7CA-65A30F5EE16F}"/>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Mettre en place une politique de gestion des dépendances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Surveiller les mises à jour de sécurité</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Remplacer les composants obsolètes</a:t>
            </a:r>
          </a:p>
        </p:txBody>
      </p:sp>
      <p:sp>
        <p:nvSpPr>
          <p:cNvPr id="16" name="Rectangle 15">
            <a:extLst>
              <a:ext uri="{FF2B5EF4-FFF2-40B4-BE49-F238E27FC236}">
                <a16:creationId xmlns:a16="http://schemas.microsoft.com/office/drawing/2014/main" id="{B3D9CB9E-D4A1-5172-CA67-B3905F1AEFB6}"/>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OWASP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Dependency</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Check qui permet d’identifier les dépendances logicielles vulnérables ou obsolètes et propose des mises à jour</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Retire.js</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scanner les dépendances Javascript pour détecter les bibliothèques obsolètes ou vulnérables</a:t>
            </a:r>
          </a:p>
        </p:txBody>
      </p:sp>
      <p:grpSp>
        <p:nvGrpSpPr>
          <p:cNvPr id="4" name="Groupe 3">
            <a:extLst>
              <a:ext uri="{FF2B5EF4-FFF2-40B4-BE49-F238E27FC236}">
                <a16:creationId xmlns:a16="http://schemas.microsoft.com/office/drawing/2014/main" id="{01991E81-2567-E601-9900-592BFEC894D6}"/>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A712805B-0451-287A-7A3A-5F6266781ECA}"/>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DAD375B7-1956-CE9A-E6F9-F01DA7B5E3BD}"/>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3EBBBE33-707F-A78F-FC6C-2C665617B6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74EF3EB8-10EF-3EBC-0A0F-0C26D3F9E627}"/>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BE6B29E4-1A78-E2DE-45B4-3D586AF2083E}"/>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E79A53D0-2200-112F-988B-86F0C58AEAD6}"/>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7C313795-6E8A-CB86-C31B-FE65B36310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093FCC36-AE74-18F9-30A0-F7F558B76D40}"/>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7EA4C9DB-A2DF-F1A2-9C39-217BD55C6402}"/>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F0B544B0-F5C8-4726-231D-7C0217767DCD}"/>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1BB87907-0607-1F67-D643-068CE777A64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364718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fade">
                                      <p:cBhvr>
                                        <p:cTn id="37" dur="500"/>
                                        <p:tgtEl>
                                          <p:spTgt spid="1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2" end="2"/>
                                            </p:txEl>
                                          </p:spTgt>
                                        </p:tgtEl>
                                        <p:attrNameLst>
                                          <p:attrName>style.visibility</p:attrName>
                                        </p:attrNameLst>
                                      </p:cBhvr>
                                      <p:to>
                                        <p:strVal val="visible"/>
                                      </p:to>
                                    </p:set>
                                    <p:animEffect transition="in" filter="fade">
                                      <p:cBhvr>
                                        <p:cTn id="42" dur="500"/>
                                        <p:tgtEl>
                                          <p:spTgt spid="1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fade">
                                      <p:cBhvr>
                                        <p:cTn id="52" dur="500"/>
                                        <p:tgtEl>
                                          <p:spTgt spid="1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1" end="1"/>
                                            </p:txEl>
                                          </p:spTgt>
                                        </p:tgtEl>
                                        <p:attrNameLst>
                                          <p:attrName>style.visibility</p:attrName>
                                        </p:attrNameLst>
                                      </p:cBhvr>
                                      <p:to>
                                        <p:strVal val="visible"/>
                                      </p:to>
                                    </p:set>
                                    <p:animEffect transition="in" filter="fade">
                                      <p:cBhvr>
                                        <p:cTn id="5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794D87FB-CB83-AE7F-797D-72C0172B50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97C500-1240-15B2-0B2D-8E91FF607F2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A04 : Défaillances cryptographiques</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4E78C1E6-A127-96A2-2C8B-F64A7B1327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7CDF5A4B-9E19-2260-A0BE-C8D7D0E19555}"/>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Des informations sensibles (mots de passe, données stratégiques) ne sont pas correctement chiffrées ou protégées</a:t>
            </a:r>
          </a:p>
        </p:txBody>
      </p:sp>
      <p:sp>
        <p:nvSpPr>
          <p:cNvPr id="11" name="Rectangle 10">
            <a:extLst>
              <a:ext uri="{FF2B5EF4-FFF2-40B4-BE49-F238E27FC236}">
                <a16:creationId xmlns:a16="http://schemas.microsoft.com/office/drawing/2014/main" id="{13FF4D17-F8C7-7878-EE53-44135CFC6992}"/>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Utilisation d’algorithmes de chiffrement obsolètes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Absence de chiffrement de bout en bout ou fuite de clés cryptographiques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Fuite de clés cryptographiques</a:t>
            </a:r>
          </a:p>
        </p:txBody>
      </p:sp>
      <p:sp>
        <p:nvSpPr>
          <p:cNvPr id="14" name="Rectangle 13">
            <a:extLst>
              <a:ext uri="{FF2B5EF4-FFF2-40B4-BE49-F238E27FC236}">
                <a16:creationId xmlns:a16="http://schemas.microsoft.com/office/drawing/2014/main" id="{B274D4BE-C6AA-50A0-F973-1FE132EFBDA9}"/>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Adopter des algorithmes de chiffrement modernes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Protéger les clés de chiffrement</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Appliquer des protocoles de sécurité (TLS)</a:t>
            </a:r>
          </a:p>
        </p:txBody>
      </p:sp>
      <p:sp>
        <p:nvSpPr>
          <p:cNvPr id="16" name="Rectangle 15">
            <a:extLst>
              <a:ext uri="{FF2B5EF4-FFF2-40B4-BE49-F238E27FC236}">
                <a16:creationId xmlns:a16="http://schemas.microsoft.com/office/drawing/2014/main" id="{E2BA668A-7B7D-D708-CBA7-144E11C3A868}"/>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John the Ripper pour cracker les mots de passe afin de tester la solidité des algorithmes cryptographiques utilisés pour le stockage des identifiants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Hashcat</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tester la robustesse des fonctions de hachage cryptographique comme MD5 ou SHA-256</a:t>
            </a:r>
          </a:p>
        </p:txBody>
      </p:sp>
      <p:grpSp>
        <p:nvGrpSpPr>
          <p:cNvPr id="4" name="Groupe 3">
            <a:extLst>
              <a:ext uri="{FF2B5EF4-FFF2-40B4-BE49-F238E27FC236}">
                <a16:creationId xmlns:a16="http://schemas.microsoft.com/office/drawing/2014/main" id="{1EE18439-5D67-FD2B-C257-320B35F6D229}"/>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5ECD69F3-1FBD-3DE2-FAD5-48E1363C9CA5}"/>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803E9633-8C13-1DA7-2E40-C0422989126A}"/>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68FB59D3-776F-5FCA-A8B1-21CED551C1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64EA261D-72CE-19D9-A279-655594B15C3B}"/>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DCC8D715-BC8E-A106-66C9-3C30BEF13254}"/>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C7AE8B0B-6565-0430-BDB3-464871F8116A}"/>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B589E109-0161-702C-CACB-A84BC6858E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59685CCD-EF57-4D39-B382-062001729F92}"/>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B1E80619-C787-B1CD-D2D6-CE6B1855D7CD}"/>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EC44C4D0-5079-53DD-D212-6B96E7C29936}"/>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F813692D-63A2-1632-49A2-C78E6F6810C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375168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fade">
                                      <p:cBhvr>
                                        <p:cTn id="47" dur="500"/>
                                        <p:tgtEl>
                                          <p:spTgt spid="1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fade">
                                      <p:cBhvr>
                                        <p:cTn id="57" dur="500"/>
                                        <p:tgtEl>
                                          <p:spTgt spid="1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1" end="1"/>
                                            </p:txEl>
                                          </p:spTgt>
                                        </p:tgtEl>
                                        <p:attrNameLst>
                                          <p:attrName>style.visibility</p:attrName>
                                        </p:attrNameLst>
                                      </p:cBhvr>
                                      <p:to>
                                        <p:strVal val="visible"/>
                                      </p:to>
                                    </p:set>
                                    <p:animEffect transition="in" filter="fade">
                                      <p:cBhvr>
                                        <p:cTn id="6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E57F4FB3-52C8-EB8B-C3AA-60B7371086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2261AC-E6E0-79E1-3312-A0B52509137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A05 : Injection</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AE92E75B-ED30-9E01-CF08-E4FB059013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CEA91282-2C92-6EF6-58AB-5AEBA5A66CFE}"/>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Des attaquants injectent des commandes malveillantes via des champs utilisateur pour manipuler des bases de données ou exécuter des commandes</a:t>
            </a:r>
          </a:p>
        </p:txBody>
      </p:sp>
      <p:sp>
        <p:nvSpPr>
          <p:cNvPr id="11" name="Rectangle 10">
            <a:extLst>
              <a:ext uri="{FF2B5EF4-FFF2-40B4-BE49-F238E27FC236}">
                <a16:creationId xmlns:a16="http://schemas.microsoft.com/office/drawing/2014/main" id="{33AC3FE2-5642-8EB6-0B71-8F7DD647439E}"/>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Injections SQL, LDAP ou OS qui permettent de voler des données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Injections pour modifier le système ou compromettre l’application</a:t>
            </a:r>
          </a:p>
        </p:txBody>
      </p:sp>
      <p:sp>
        <p:nvSpPr>
          <p:cNvPr id="14" name="Rectangle 13">
            <a:extLst>
              <a:ext uri="{FF2B5EF4-FFF2-40B4-BE49-F238E27FC236}">
                <a16:creationId xmlns:a16="http://schemas.microsoft.com/office/drawing/2014/main" id="{3899B669-CD13-7A0D-766F-82A3362CF256}"/>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Utiliser des requêtes paramétrées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Valider les entrées utilisateurs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Appliquer des contrôles stricts de sécurité</a:t>
            </a:r>
          </a:p>
        </p:txBody>
      </p:sp>
      <p:sp>
        <p:nvSpPr>
          <p:cNvPr id="16" name="Rectangle 15">
            <a:extLst>
              <a:ext uri="{FF2B5EF4-FFF2-40B4-BE49-F238E27FC236}">
                <a16:creationId xmlns:a16="http://schemas.microsoft.com/office/drawing/2014/main" id="{2100A957-6C00-9974-A33A-DC16D5B27A40}"/>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SQLMap</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détecter et exploiter les vulnérabilités d’injection SQL dans les applications web.</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NoSQLMap</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pour tester les failles d’injection sur des bases de données NoSQL comme MongoDB.</a:t>
            </a:r>
          </a:p>
        </p:txBody>
      </p:sp>
      <p:grpSp>
        <p:nvGrpSpPr>
          <p:cNvPr id="4" name="Groupe 3">
            <a:extLst>
              <a:ext uri="{FF2B5EF4-FFF2-40B4-BE49-F238E27FC236}">
                <a16:creationId xmlns:a16="http://schemas.microsoft.com/office/drawing/2014/main" id="{D0E6D965-6249-9CAD-9143-C42E36AB468A}"/>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93137699-0E92-9F3F-02D2-85413DD40FA6}"/>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40C4CD13-1428-88E4-590F-2CACB99866EC}"/>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48C2C293-1B75-2AAF-03A8-240EAFF5A1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3C3AD0CD-F94D-AA75-E46D-5B4CD9F87F0F}"/>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07954579-EA5F-EFDD-32F0-9B678403E28F}"/>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04313C9B-3DA5-F562-9DF1-D9746C18E703}"/>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00AA55CF-6C85-380E-1260-8C7A11F73B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C17DF9C8-B15D-50D1-6D7D-7B23EE53EF69}"/>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AB152283-62A4-787F-0FD7-A72489A51716}"/>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35DBE278-B860-7E7F-75C5-B76CBDFAC444}"/>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BDE31D57-2D4D-F7CA-D030-7E901F4E0C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14379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fade">
                                      <p:cBhvr>
                                        <p:cTn id="37" dur="500"/>
                                        <p:tgtEl>
                                          <p:spTgt spid="1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2" end="2"/>
                                            </p:txEl>
                                          </p:spTgt>
                                        </p:tgtEl>
                                        <p:attrNameLst>
                                          <p:attrName>style.visibility</p:attrName>
                                        </p:attrNameLst>
                                      </p:cBhvr>
                                      <p:to>
                                        <p:strVal val="visible"/>
                                      </p:to>
                                    </p:set>
                                    <p:animEffect transition="in" filter="fade">
                                      <p:cBhvr>
                                        <p:cTn id="42" dur="500"/>
                                        <p:tgtEl>
                                          <p:spTgt spid="1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fade">
                                      <p:cBhvr>
                                        <p:cTn id="52" dur="500"/>
                                        <p:tgtEl>
                                          <p:spTgt spid="1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1" end="1"/>
                                            </p:txEl>
                                          </p:spTgt>
                                        </p:tgtEl>
                                        <p:attrNameLst>
                                          <p:attrName>style.visibility</p:attrName>
                                        </p:attrNameLst>
                                      </p:cBhvr>
                                      <p:to>
                                        <p:strVal val="visible"/>
                                      </p:to>
                                    </p:set>
                                    <p:animEffect transition="in" filter="fade">
                                      <p:cBhvr>
                                        <p:cTn id="5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8F02FBF6-8ED3-F8B3-3F1C-5B7438FE56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632426-90C7-8513-2948-A62028D0E768}"/>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A06 : Conception non sécurisée</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674CBDA9-3381-5773-A2D1-DB5B654959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87C67945-DAEB-5C27-420B-C0D8F5F2A261}"/>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Les fonctionnalités de sécurité sont souvent négligées ou mal implémentées lors de la phase de conception des applications</a:t>
            </a:r>
          </a:p>
        </p:txBody>
      </p:sp>
      <p:sp>
        <p:nvSpPr>
          <p:cNvPr id="11" name="Rectangle 10">
            <a:extLst>
              <a:ext uri="{FF2B5EF4-FFF2-40B4-BE49-F238E27FC236}">
                <a16:creationId xmlns:a16="http://schemas.microsoft.com/office/drawing/2014/main" id="{1105524F-3A25-D14F-17D3-0695D670FD60}"/>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Mauvaise gestion des sessions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Absence de vérifications de sécurité</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Conception vulnérable aux attaques</a:t>
            </a:r>
          </a:p>
        </p:txBody>
      </p:sp>
      <p:sp>
        <p:nvSpPr>
          <p:cNvPr id="14" name="Rectangle 13">
            <a:extLst>
              <a:ext uri="{FF2B5EF4-FFF2-40B4-BE49-F238E27FC236}">
                <a16:creationId xmlns:a16="http://schemas.microsoft.com/office/drawing/2014/main" id="{7A94BAD6-05DA-0CF8-3E24-B9CE42E672C2}"/>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Modéliser les menaces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Faire des revues de codes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Effectuer des tests de sécurité réguliers</a:t>
            </a:r>
          </a:p>
        </p:txBody>
      </p:sp>
      <p:sp>
        <p:nvSpPr>
          <p:cNvPr id="16" name="Rectangle 15">
            <a:extLst>
              <a:ext uri="{FF2B5EF4-FFF2-40B4-BE49-F238E27FC236}">
                <a16:creationId xmlns:a16="http://schemas.microsoft.com/office/drawing/2014/main" id="{C355F6A2-9298-143D-7FEE-1E48ABCBD74D}"/>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Threat</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Dragon pour modéliser les menaces et analyser les conceptions non sécurisées dans les applications web</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Tinfoil</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Security pour automatiser les tests d’évaluation de sécurité pour les vulnérabilités liées à une conception inadéquate</a:t>
            </a:r>
          </a:p>
        </p:txBody>
      </p:sp>
      <p:grpSp>
        <p:nvGrpSpPr>
          <p:cNvPr id="4" name="Groupe 3">
            <a:extLst>
              <a:ext uri="{FF2B5EF4-FFF2-40B4-BE49-F238E27FC236}">
                <a16:creationId xmlns:a16="http://schemas.microsoft.com/office/drawing/2014/main" id="{B5B1ED49-2C6C-0ED6-B449-E7188E7F1ABD}"/>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D4444B76-542E-22A5-D9D6-F0A6BF43717C}"/>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693141E9-DEB3-80B3-F245-E3C8372913E9}"/>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CD579D54-5D2E-E2F9-1B90-E6FB62F166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C66C0216-C767-38C2-D3AC-13B3BA9D0F3F}"/>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01E2113E-6DD4-B893-2EDE-1EFC38A2CEB8}"/>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4D462761-E0EB-969C-66B4-B94DFA27BBAB}"/>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0214E95D-D672-E493-18E9-7E36EA54488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7595905D-F0CE-F375-0FFB-289B69977820}"/>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D5B7D2E4-DC2E-26B6-7DAB-20396D2A0F34}"/>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E6022D52-5166-D6CA-AC4C-2A1795923755}"/>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E12E87F4-740E-DBD1-7382-E9AFFFA8F66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259332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fade">
                                      <p:cBhvr>
                                        <p:cTn id="47" dur="500"/>
                                        <p:tgtEl>
                                          <p:spTgt spid="1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fade">
                                      <p:cBhvr>
                                        <p:cTn id="57" dur="500"/>
                                        <p:tgtEl>
                                          <p:spTgt spid="1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1" end="1"/>
                                            </p:txEl>
                                          </p:spTgt>
                                        </p:tgtEl>
                                        <p:attrNameLst>
                                          <p:attrName>style.visibility</p:attrName>
                                        </p:attrNameLst>
                                      </p:cBhvr>
                                      <p:to>
                                        <p:strVal val="visible"/>
                                      </p:to>
                                    </p:set>
                                    <p:animEffect transition="in" filter="fade">
                                      <p:cBhvr>
                                        <p:cTn id="6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C57EA33-EBC5-06F8-D830-3A39D11347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D9805C-8DDA-37AA-F626-22C2F7909E6A}"/>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A07 : Défaillance dans l’authentification</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FB4A34F4-4ED1-5ACE-5496-75B6AC315F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E16F5BD1-52C9-4D38-3824-DEB30BE7E991}"/>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Les systèmes d’authentification non sécurisés permettent aux attaquants de compromettre des comptes et d’accéder à des informations sensibles</a:t>
            </a:r>
          </a:p>
        </p:txBody>
      </p:sp>
      <p:sp>
        <p:nvSpPr>
          <p:cNvPr id="11" name="Rectangle 10">
            <a:extLst>
              <a:ext uri="{FF2B5EF4-FFF2-40B4-BE49-F238E27FC236}">
                <a16:creationId xmlns:a16="http://schemas.microsoft.com/office/drawing/2014/main" id="{D0373603-1633-D130-4249-42FC8825431B}"/>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Attaques par force brute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Réutilisation de mots de passe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Sessions non sécurisées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Absence de mécanismes MFA</a:t>
            </a:r>
          </a:p>
        </p:txBody>
      </p:sp>
      <p:sp>
        <p:nvSpPr>
          <p:cNvPr id="14" name="Rectangle 13">
            <a:extLst>
              <a:ext uri="{FF2B5EF4-FFF2-40B4-BE49-F238E27FC236}">
                <a16:creationId xmlns:a16="http://schemas.microsoft.com/office/drawing/2014/main" id="{6BC90EA7-B637-6723-AD52-882BC9867BAD}"/>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Implémenter l’authentification multifactorielle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Implémenter des politiques de mots de passe robustes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Protéger les sessions</a:t>
            </a:r>
          </a:p>
        </p:txBody>
      </p:sp>
      <p:sp>
        <p:nvSpPr>
          <p:cNvPr id="16" name="Rectangle 15">
            <a:extLst>
              <a:ext uri="{FF2B5EF4-FFF2-40B4-BE49-F238E27FC236}">
                <a16:creationId xmlns:a16="http://schemas.microsoft.com/office/drawing/2014/main" id="{04472B5B-A441-832A-0A18-43F2E235E7FB}"/>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Hydra qui permet de tester les systèmes d’authentification et d’identifier les mots de passe faibles (outil de </a:t>
            </a: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bruteforce</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Medusa</a:t>
            </a: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qui permet de tester la robustesse des systèmes d’authentification multi-protocoles (outil de cracking)</a:t>
            </a:r>
          </a:p>
        </p:txBody>
      </p:sp>
      <p:grpSp>
        <p:nvGrpSpPr>
          <p:cNvPr id="4" name="Groupe 3">
            <a:extLst>
              <a:ext uri="{FF2B5EF4-FFF2-40B4-BE49-F238E27FC236}">
                <a16:creationId xmlns:a16="http://schemas.microsoft.com/office/drawing/2014/main" id="{839E4DF9-7477-E601-27B8-5E6B92D77700}"/>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1A121546-C7EC-5469-FB6B-DBE72A7D3C9D}"/>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59F786B8-9797-417B-882E-0039EE65B47F}"/>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41BCE7CC-92D2-E4DD-5D81-F4F04ACB5E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7D6536D7-6339-3DAE-6865-56BE6C03D5CD}"/>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DD20F51F-9142-9677-A89D-5A1B3199527E}"/>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A3E040C9-D16B-A3F9-71B8-DC9087415DDF}"/>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6AD2D2B2-4795-CE03-E0A1-8A9F9A7BA82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67FD17F7-1CD6-EF5E-8230-55EEFA22FE6F}"/>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56BF33A3-F76A-1F19-57F8-08445B988E40}"/>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DD481BBB-6448-AB45-CFC0-87C2E26D1F78}"/>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6B30059B-7C02-1D41-603E-B8F9457AF59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371489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fade">
                                      <p:cBhvr>
                                        <p:cTn id="42" dur="500"/>
                                        <p:tgtEl>
                                          <p:spTgt spid="1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1" end="1"/>
                                            </p:txEl>
                                          </p:spTgt>
                                        </p:tgtEl>
                                        <p:attrNameLst>
                                          <p:attrName>style.visibility</p:attrName>
                                        </p:attrNameLst>
                                      </p:cBhvr>
                                      <p:to>
                                        <p:strVal val="visible"/>
                                      </p:to>
                                    </p:set>
                                    <p:animEffect transition="in" filter="fade">
                                      <p:cBhvr>
                                        <p:cTn id="47" dur="500"/>
                                        <p:tgtEl>
                                          <p:spTgt spid="1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xEl>
                                              <p:pRg st="2" end="2"/>
                                            </p:txEl>
                                          </p:spTgt>
                                        </p:tgtEl>
                                        <p:attrNameLst>
                                          <p:attrName>style.visibility</p:attrName>
                                        </p:attrNameLst>
                                      </p:cBhvr>
                                      <p:to>
                                        <p:strVal val="visible"/>
                                      </p:to>
                                    </p:set>
                                    <p:animEffect transition="in" filter="fade">
                                      <p:cBhvr>
                                        <p:cTn id="52" dur="500"/>
                                        <p:tgtEl>
                                          <p:spTgt spid="1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0" end="0"/>
                                            </p:txEl>
                                          </p:spTgt>
                                        </p:tgtEl>
                                        <p:attrNameLst>
                                          <p:attrName>style.visibility</p:attrName>
                                        </p:attrNameLst>
                                      </p:cBhvr>
                                      <p:to>
                                        <p:strVal val="visible"/>
                                      </p:to>
                                    </p:set>
                                    <p:animEffect transition="in" filter="fade">
                                      <p:cBhvr>
                                        <p:cTn id="62" dur="500"/>
                                        <p:tgtEl>
                                          <p:spTgt spid="1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
                                            <p:txEl>
                                              <p:pRg st="1" end="1"/>
                                            </p:txEl>
                                          </p:spTgt>
                                        </p:tgtEl>
                                        <p:attrNameLst>
                                          <p:attrName>style.visibility</p:attrName>
                                        </p:attrNameLst>
                                      </p:cBhvr>
                                      <p:to>
                                        <p:strVal val="visible"/>
                                      </p:to>
                                    </p:set>
                                    <p:animEffect transition="in" filter="fade">
                                      <p:cBhvr>
                                        <p:cTn id="67"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2E65ED9C-F18D-B55F-6422-2D8EBAE731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8E0EE2-1717-58C9-5780-ED3D36C40980}"/>
              </a:ext>
            </a:extLst>
          </p:cNvPr>
          <p:cNvSpPr>
            <a:spLocks noGrp="1"/>
          </p:cNvSpPr>
          <p:nvPr>
            <p:ph type="title"/>
          </p:nvPr>
        </p:nvSpPr>
        <p:spPr>
          <a:xfrm>
            <a:off x="0" y="0"/>
            <a:ext cx="12192000" cy="1097619"/>
          </a:xfrm>
          <a:prstGeom prst="rect">
            <a:avLst/>
          </a:prstGeom>
          <a:noFill/>
          <a:ln>
            <a:noFill/>
          </a:ln>
        </p:spPr>
        <p:txBody>
          <a:bodyPr lIns="324000" tIns="180000">
            <a:normAutofit fontScale="90000"/>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A08 : Défaillance dans l’intégrité des logiciels ou des données</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639C2215-E6BE-7F76-2831-FDDAF42016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70224926-BA7C-67EA-8217-4CABD4FFFB22}"/>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L’intégrité du code peut être compromise dans des logiciels tiers, des mises à jour ou des dépendances, permettant l’insertion de logiciels malveillants</a:t>
            </a:r>
          </a:p>
        </p:txBody>
      </p:sp>
      <p:sp>
        <p:nvSpPr>
          <p:cNvPr id="11" name="Rectangle 10">
            <a:extLst>
              <a:ext uri="{FF2B5EF4-FFF2-40B4-BE49-F238E27FC236}">
                <a16:creationId xmlns:a16="http://schemas.microsoft.com/office/drawing/2014/main" id="{4C17FF10-25C8-0008-F31B-ECAEA9A9D57A}"/>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Insertion de malwares dans des mises à jour logicielles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Compromission des bibliothèques utilisées par une application</a:t>
            </a:r>
          </a:p>
        </p:txBody>
      </p:sp>
      <p:sp>
        <p:nvSpPr>
          <p:cNvPr id="14" name="Rectangle 13">
            <a:extLst>
              <a:ext uri="{FF2B5EF4-FFF2-40B4-BE49-F238E27FC236}">
                <a16:creationId xmlns:a16="http://schemas.microsoft.com/office/drawing/2014/main" id="{2C4C8E79-3CA5-6F4F-7EDA-32C593F0368B}"/>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Mettre en place des vérifications cryptographiques pour les mises à jour</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Auditer régulièrement les dépendances et les outils utilisés</a:t>
            </a:r>
          </a:p>
        </p:txBody>
      </p:sp>
      <p:sp>
        <p:nvSpPr>
          <p:cNvPr id="16" name="Rectangle 15">
            <a:extLst>
              <a:ext uri="{FF2B5EF4-FFF2-40B4-BE49-F238E27FC236}">
                <a16:creationId xmlns:a16="http://schemas.microsoft.com/office/drawing/2014/main" id="{C94EB2EB-B44F-F5CD-7DDA-D9E1438065FE}"/>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AIDE (Advanced Intrusion </a:t>
            </a:r>
            <a:r>
              <a:rPr kumimoji="0" lang="fr-FR" sz="16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Detection</a:t>
            </a: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a:t>
            </a:r>
            <a:r>
              <a:rPr kumimoji="0" lang="fr-FR" sz="16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Environment</a:t>
            </a: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 outil de détection d’intrusion qui vérifie l’intégrité des fichiers systèmes en détectant les modifications non autorisées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Tripwire</a:t>
            </a: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 outil de contrôle d’intégrité des fichiers qui permet de surveiller les changements dans les fichiers critiques pour garantir la sécurité</a:t>
            </a:r>
          </a:p>
        </p:txBody>
      </p:sp>
      <p:grpSp>
        <p:nvGrpSpPr>
          <p:cNvPr id="4" name="Groupe 3">
            <a:extLst>
              <a:ext uri="{FF2B5EF4-FFF2-40B4-BE49-F238E27FC236}">
                <a16:creationId xmlns:a16="http://schemas.microsoft.com/office/drawing/2014/main" id="{15ED1DA7-5EAD-24E6-9CC4-670F73AEEB8A}"/>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08725C3B-559A-3489-A7CA-F63581FF5A1F}"/>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4177A17F-E9A8-B77D-3B80-AA685A1FCB75}"/>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71670546-D510-FDA5-12A6-E0A22A4549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B5D97686-F17F-1CC0-A9AE-F723C35B2995}"/>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EA41C310-1C48-7D7A-8F27-16A7785DE5AA}"/>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9D1D5F1A-5581-F2BF-DFB6-3FEF0D03F6B2}"/>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4BDC117F-05E1-FFF6-B799-AC925A776F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C7C79338-9587-3A33-F203-6CAAA10F9129}"/>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E338D9F1-81BC-5F99-D778-532342ADE70E}"/>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58A57F8E-B360-B98C-2263-62A8008E2133}"/>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D44E9827-220E-5F6A-8897-44AA161BDA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19945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14"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EE44D856-E78B-C3C4-089D-717617A8100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41A818-D5BD-F981-064B-C8E8A4BEB898}"/>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A09 : Défaillance dans la journalisation et la surveillance</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21859916-5392-BF0F-EB16-8D41CE30A6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4688292D-0AD9-3BA8-800F-EA2A1305B17A}"/>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L’absence de journaux d’événements critiques empêche de détecter, analyser et répondre aux attaques en temps réel</a:t>
            </a:r>
          </a:p>
        </p:txBody>
      </p:sp>
      <p:sp>
        <p:nvSpPr>
          <p:cNvPr id="11" name="Rectangle 10">
            <a:extLst>
              <a:ext uri="{FF2B5EF4-FFF2-40B4-BE49-F238E27FC236}">
                <a16:creationId xmlns:a16="http://schemas.microsoft.com/office/drawing/2014/main" id="{F8A8D2AE-2088-64BA-AD34-36B29316D70F}"/>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Exploitation de failles non détectées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Persistance des attaquants</a:t>
            </a:r>
          </a:p>
        </p:txBody>
      </p:sp>
      <p:sp>
        <p:nvSpPr>
          <p:cNvPr id="14" name="Rectangle 13">
            <a:extLst>
              <a:ext uri="{FF2B5EF4-FFF2-40B4-BE49-F238E27FC236}">
                <a16:creationId xmlns:a16="http://schemas.microsoft.com/office/drawing/2014/main" id="{9B29E201-B8C7-8968-C2DC-8F01C17E9EB5}"/>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Implémenter des solutions SIEM</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Surveiller activement les journaux d’événements pour une réponse rapide aux incidents</a:t>
            </a:r>
          </a:p>
        </p:txBody>
      </p:sp>
      <p:sp>
        <p:nvSpPr>
          <p:cNvPr id="16" name="Rectangle 15">
            <a:extLst>
              <a:ext uri="{FF2B5EF4-FFF2-40B4-BE49-F238E27FC236}">
                <a16:creationId xmlns:a16="http://schemas.microsoft.com/office/drawing/2014/main" id="{E9610899-10E0-9468-DFD7-0E6A13D57955}"/>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OSSEC : système de détection d’intrusion open source qui offre des capacités avancées de journalisation et de surveillance des événements de sécurité</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Splunk : outil de gestion des journaux qui permet de collecter, analyser et corréler les données des événements pour identifier les anomalies de sécurité</a:t>
            </a:r>
          </a:p>
        </p:txBody>
      </p:sp>
      <p:grpSp>
        <p:nvGrpSpPr>
          <p:cNvPr id="4" name="Groupe 3">
            <a:extLst>
              <a:ext uri="{FF2B5EF4-FFF2-40B4-BE49-F238E27FC236}">
                <a16:creationId xmlns:a16="http://schemas.microsoft.com/office/drawing/2014/main" id="{1DB6C3E9-1E56-218A-31C1-FE19E51529A6}"/>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4DFDE591-979B-2C66-5A4C-56CE4C1708EE}"/>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C8543537-F4D3-3B20-1EFD-BA6B31C1E2C5}"/>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8F030E22-049B-AB96-B7FF-AFC469BB6D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5" name="Groupe 4">
            <a:extLst>
              <a:ext uri="{FF2B5EF4-FFF2-40B4-BE49-F238E27FC236}">
                <a16:creationId xmlns:a16="http://schemas.microsoft.com/office/drawing/2014/main" id="{6192A641-FFBD-A6C8-A445-54379E0A6EC9}"/>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A24FE3AA-8315-2B39-2D84-49FDDAC2D3BA}"/>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4D4C6149-EFC0-594A-E4B8-A9D52E81DBED}"/>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ADACFF7A-5AFC-EF27-5481-657ED825A5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57016" y="2797800"/>
              <a:ext cx="648000" cy="648000"/>
            </a:xfrm>
            <a:prstGeom prst="rect">
              <a:avLst/>
            </a:prstGeom>
          </p:spPr>
        </p:pic>
      </p:grpSp>
      <p:grpSp>
        <p:nvGrpSpPr>
          <p:cNvPr id="9" name="Groupe 8">
            <a:extLst>
              <a:ext uri="{FF2B5EF4-FFF2-40B4-BE49-F238E27FC236}">
                <a16:creationId xmlns:a16="http://schemas.microsoft.com/office/drawing/2014/main" id="{CA079771-85AF-71B9-8B19-0E992D349BF1}"/>
              </a:ext>
            </a:extLst>
          </p:cNvPr>
          <p:cNvGrpSpPr/>
          <p:nvPr/>
        </p:nvGrpSpPr>
        <p:grpSpPr>
          <a:xfrm>
            <a:off x="8154445" y="2777647"/>
            <a:ext cx="3720229" cy="650534"/>
            <a:chOff x="8154445" y="2777647"/>
            <a:chExt cx="3720229" cy="650534"/>
          </a:xfrm>
        </p:grpSpPr>
        <p:sp>
          <p:nvSpPr>
            <p:cNvPr id="15" name="Rectangle 14">
              <a:extLst>
                <a:ext uri="{FF2B5EF4-FFF2-40B4-BE49-F238E27FC236}">
                  <a16:creationId xmlns:a16="http://schemas.microsoft.com/office/drawing/2014/main" id="{FB834CB2-FE52-E3E1-2AF1-DDBA4867ACF5}"/>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pic>
          <p:nvPicPr>
            <p:cNvPr id="23" name="Graphique 22" descr="Recherche avec un remplissage uni">
              <a:extLst>
                <a:ext uri="{FF2B5EF4-FFF2-40B4-BE49-F238E27FC236}">
                  <a16:creationId xmlns:a16="http://schemas.microsoft.com/office/drawing/2014/main" id="{013EF264-F8F7-94E6-C7EF-1FDD349C21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27767" y="2777647"/>
              <a:ext cx="648000" cy="648000"/>
            </a:xfrm>
            <a:prstGeom prst="rect">
              <a:avLst/>
            </a:prstGeom>
          </p:spPr>
        </p:pic>
      </p:grpSp>
      <p:sp>
        <p:nvSpPr>
          <p:cNvPr id="19" name="Ellipse 18">
            <a:extLst>
              <a:ext uri="{FF2B5EF4-FFF2-40B4-BE49-F238E27FC236}">
                <a16:creationId xmlns:a16="http://schemas.microsoft.com/office/drawing/2014/main" id="{83C10800-8CDC-DA29-FBC9-EA51CDA9DFD0}"/>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7" name="Graphique 6" descr="Recherche avec un remplissage uni">
            <a:extLst>
              <a:ext uri="{FF2B5EF4-FFF2-40B4-BE49-F238E27FC236}">
                <a16:creationId xmlns:a16="http://schemas.microsoft.com/office/drawing/2014/main" id="{A932CFA0-8D1E-5CA1-CD55-4BA42F7493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52131" y="2799434"/>
            <a:ext cx="648000" cy="648000"/>
          </a:xfrm>
          <a:prstGeom prst="rect">
            <a:avLst/>
          </a:prstGeom>
        </p:spPr>
      </p:pic>
    </p:spTree>
    <p:extLst>
      <p:ext uri="{BB962C8B-B14F-4D97-AF65-F5344CB8AC3E}">
        <p14:creationId xmlns:p14="http://schemas.microsoft.com/office/powerpoint/2010/main" val="41323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fade">
                                      <p:cBhvr>
                                        <p:cTn id="37" dur="500"/>
                                        <p:tgtEl>
                                          <p:spTgt spid="1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xEl>
                                              <p:pRg st="1" end="1"/>
                                            </p:txEl>
                                          </p:spTgt>
                                        </p:tgtEl>
                                        <p:attrNameLst>
                                          <p:attrName>style.visibility</p:attrName>
                                        </p:attrNameLst>
                                      </p:cBhvr>
                                      <p:to>
                                        <p:strVal val="visible"/>
                                      </p:to>
                                    </p:set>
                                    <p:animEffect transition="in" filter="fade">
                                      <p:cBhvr>
                                        <p:cTn id="5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23A81562-826A-F210-D191-1E724CAB6E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7B157EE-5C57-6817-A6CE-BE3A4A1611D8}"/>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Présentation de la séquence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Les invariants d’une cyberattaque</a:t>
            </a:r>
          </a:p>
        </p:txBody>
      </p:sp>
      <p:sp>
        <p:nvSpPr>
          <p:cNvPr id="3" name="Espace réservé du numéro de diapositive 2">
            <a:extLst>
              <a:ext uri="{FF2B5EF4-FFF2-40B4-BE49-F238E27FC236}">
                <a16:creationId xmlns:a16="http://schemas.microsoft.com/office/drawing/2014/main" id="{A33DE4D7-1AFE-ED0E-7AD7-318A5C67F8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3FAB1598-5FD6-7877-83AD-7B68670EBF07}"/>
              </a:ext>
            </a:extLst>
          </p:cNvPr>
          <p:cNvSpPr/>
          <p:nvPr/>
        </p:nvSpPr>
        <p:spPr>
          <a:xfrm>
            <a:off x="3673997" y="1579339"/>
            <a:ext cx="8234224" cy="49595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400" dirty="0">
                <a:solidFill>
                  <a:schemeClr val="accent1">
                    <a:lumMod val="50000"/>
                  </a:schemeClr>
                </a:solidFill>
                <a:latin typeface="Avenir Book" panose="02000503020000020003" pitchFamily="2" charset="0"/>
              </a:rPr>
              <a:t>Détourner le mode opératoire normal des ressources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Détournement des moyens de routage, de serveurs de noms, des points de connexion mobile</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Détournement des flux applicatifs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Dépassement des capacités</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Injection de code</a:t>
            </a:r>
          </a:p>
          <a:p>
            <a:pPr marL="742950" lvl="1" indent="-285750">
              <a:spcBef>
                <a:spcPts val="600"/>
              </a:spcBef>
              <a:spcAft>
                <a:spcPts val="600"/>
              </a:spcAft>
              <a:buFont typeface="Arial" panose="020B0604020202020204" pitchFamily="34" charset="0"/>
              <a:buChar char="•"/>
            </a:pPr>
            <a:r>
              <a:rPr lang="fr-FR" sz="2000" dirty="0" err="1">
                <a:solidFill>
                  <a:schemeClr val="accent1">
                    <a:lumMod val="50000"/>
                  </a:schemeClr>
                </a:solidFill>
                <a:latin typeface="Avenir Book" panose="02000503020000020003" pitchFamily="2" charset="0"/>
              </a:rPr>
              <a:t>Élevation</a:t>
            </a:r>
            <a:r>
              <a:rPr lang="fr-FR" sz="2000" dirty="0">
                <a:solidFill>
                  <a:schemeClr val="accent1">
                    <a:lumMod val="50000"/>
                  </a:schemeClr>
                </a:solidFill>
                <a:latin typeface="Avenir Book" panose="02000503020000020003" pitchFamily="2" charset="0"/>
              </a:rPr>
              <a:t> de privilèges</a:t>
            </a:r>
          </a:p>
          <a:p>
            <a:pPr lvl="1">
              <a:spcBef>
                <a:spcPts val="600"/>
              </a:spcBef>
              <a:spcAft>
                <a:spcPts val="600"/>
              </a:spcAft>
            </a:pPr>
            <a:endParaRPr lang="fr-FR" sz="20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400" dirty="0">
                <a:solidFill>
                  <a:schemeClr val="accent1">
                    <a:lumMod val="50000"/>
                  </a:schemeClr>
                </a:solidFill>
                <a:latin typeface="Avenir Book" panose="02000503020000020003" pitchFamily="2" charset="0"/>
              </a:rPr>
              <a:t>Exploiter des failles de sécurité et des vulnérabilités</a:t>
            </a:r>
          </a:p>
          <a:p>
            <a:pPr>
              <a:spcBef>
                <a:spcPts val="600"/>
              </a:spcBef>
              <a:spcAft>
                <a:spcPts val="600"/>
              </a:spcAft>
            </a:pPr>
            <a:endParaRPr lang="fr-FR" sz="28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endParaRPr lang="fr-FR" sz="2800" dirty="0">
              <a:solidFill>
                <a:schemeClr val="accent1">
                  <a:lumMod val="50000"/>
                </a:schemeClr>
              </a:solidFill>
              <a:latin typeface="Avenir Book" panose="02000503020000020003" pitchFamily="2" charset="0"/>
            </a:endParaRPr>
          </a:p>
        </p:txBody>
      </p:sp>
      <p:pic>
        <p:nvPicPr>
          <p:cNvPr id="5" name="Graphique 4" descr="Guide opérationnel avec un remplissage uni">
            <a:extLst>
              <a:ext uri="{FF2B5EF4-FFF2-40B4-BE49-F238E27FC236}">
                <a16:creationId xmlns:a16="http://schemas.microsoft.com/office/drawing/2014/main" id="{B9E900E1-FDB9-E84D-7D2D-C351895706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1133" y="2149997"/>
            <a:ext cx="2942864" cy="2942864"/>
          </a:xfrm>
          <a:prstGeom prst="rect">
            <a:avLst/>
          </a:prstGeom>
        </p:spPr>
      </p:pic>
    </p:spTree>
    <p:extLst>
      <p:ext uri="{BB962C8B-B14F-4D97-AF65-F5344CB8AC3E}">
        <p14:creationId xmlns:p14="http://schemas.microsoft.com/office/powerpoint/2010/main" val="323151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fade">
                                      <p:cBhvr>
                                        <p:cTn id="37"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474C333A-E2C9-63A7-BF99-4387726230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481EDD-C890-19E5-2161-F273D2C8E24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attaques Web</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Book" panose="02000503020000020003" pitchFamily="2" charset="0"/>
                <a:cs typeface="Futura Medium" panose="020B0602020204020303" pitchFamily="34" charset="-79"/>
              </a:rPr>
              <a:t>OWASP Top 10 – A10 : Mauvaise gestion des conditions exceptionnelles</a:t>
            </a:r>
            <a:endParaRPr lang="fr-FR" sz="2800" dirty="0">
              <a:solidFill>
                <a:schemeClr val="accent1">
                  <a:lumMod val="50000"/>
                </a:schemeClr>
              </a:solidFill>
              <a:latin typeface="Avenir Light" panose="020B0402020203020204" pitchFamily="34" charset="77"/>
              <a:cs typeface="Futura Medium" panose="020B0602020204020303" pitchFamily="34" charset="-79"/>
            </a:endParaRPr>
          </a:p>
        </p:txBody>
      </p:sp>
      <p:sp>
        <p:nvSpPr>
          <p:cNvPr id="3" name="Espace réservé du numéro de diapositive 2">
            <a:extLst>
              <a:ext uri="{FF2B5EF4-FFF2-40B4-BE49-F238E27FC236}">
                <a16:creationId xmlns:a16="http://schemas.microsoft.com/office/drawing/2014/main" id="{9F668DBE-A75B-7B1C-22D8-11CCC18CCB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Rectangle 11">
            <a:extLst>
              <a:ext uri="{FF2B5EF4-FFF2-40B4-BE49-F238E27FC236}">
                <a16:creationId xmlns:a16="http://schemas.microsoft.com/office/drawing/2014/main" id="{9AA18CA3-0DB4-EAA8-9191-D16C83C0087A}"/>
              </a:ext>
            </a:extLst>
          </p:cNvPr>
          <p:cNvSpPr/>
          <p:nvPr/>
        </p:nvSpPr>
        <p:spPr>
          <a:xfrm>
            <a:off x="313150" y="1486695"/>
            <a:ext cx="11565699" cy="1097619"/>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La mauvaise gestion des conditions exceptionnelles survient quand un logiciel ne prévient pas, ne détecte pas ou ne réagit pas correctement à des situations inhabituelles et imprévisibles.</a:t>
            </a:r>
          </a:p>
        </p:txBody>
      </p:sp>
      <p:sp>
        <p:nvSpPr>
          <p:cNvPr id="11" name="Rectangle 10">
            <a:extLst>
              <a:ext uri="{FF2B5EF4-FFF2-40B4-BE49-F238E27FC236}">
                <a16:creationId xmlns:a16="http://schemas.microsoft.com/office/drawing/2014/main" id="{D38BE2E2-B771-90DD-E541-AC52CD30C7C6}"/>
              </a:ext>
            </a:extLst>
          </p:cNvPr>
          <p:cNvSpPr/>
          <p:nvPr/>
        </p:nvSpPr>
        <p:spPr>
          <a:xfrm>
            <a:off x="313151"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Attaque par déni de service par épuisement de ressources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Exposition de données sensibles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Corruption d’état dans une transaction financière</a:t>
            </a:r>
          </a:p>
        </p:txBody>
      </p:sp>
      <p:sp>
        <p:nvSpPr>
          <p:cNvPr id="14" name="Rectangle 13">
            <a:extLst>
              <a:ext uri="{FF2B5EF4-FFF2-40B4-BE49-F238E27FC236}">
                <a16:creationId xmlns:a16="http://schemas.microsoft.com/office/drawing/2014/main" id="{D24D9A1C-7505-CBE8-FA6D-46DCB0DD257D}"/>
              </a:ext>
            </a:extLst>
          </p:cNvPr>
          <p:cNvSpPr/>
          <p:nvPr/>
        </p:nvSpPr>
        <p:spPr>
          <a:xfrm>
            <a:off x="4233798"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Gérer les exceptions au plus près de la source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Handler global de secours et gestion centralisée des erreurs</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Fail-</a:t>
            </a:r>
            <a:r>
              <a:rPr kumimoji="0" lang="fr-FR" sz="16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closed</a:t>
            </a: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systématique</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endParaRPr>
          </a:p>
        </p:txBody>
      </p:sp>
      <p:sp>
        <p:nvSpPr>
          <p:cNvPr id="16" name="Rectangle 15">
            <a:extLst>
              <a:ext uri="{FF2B5EF4-FFF2-40B4-BE49-F238E27FC236}">
                <a16:creationId xmlns:a16="http://schemas.microsoft.com/office/drawing/2014/main" id="{631D6DFE-D354-7CA6-9A79-2C5CDEE143B5}"/>
              </a:ext>
            </a:extLst>
          </p:cNvPr>
          <p:cNvSpPr/>
          <p:nvPr/>
        </p:nvSpPr>
        <p:spPr>
          <a:xfrm>
            <a:off x="8154445" y="3621514"/>
            <a:ext cx="3720229" cy="27348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Cartographier les surfaces d’erreur</a:t>
            </a:r>
          </a:p>
          <a:p>
            <a:pPr marL="285750" marR="0" lvl="0" indent="-285750" algn="l" defTabSz="914400" rtl="0" eaLnBrk="1" fontAlgn="auto" latinLnBrk="0" hangingPunct="1">
              <a:lnSpc>
                <a:spcPct val="100000"/>
              </a:lnSpc>
              <a:spcBef>
                <a:spcPts val="1200"/>
              </a:spcBef>
              <a:spcAft>
                <a:spcPts val="12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Tests </a:t>
            </a:r>
            <a:r>
              <a:rPr kumimoji="0" lang="fr-FR" sz="1600" b="0" i="0" u="none" strike="noStrike" kern="1200" cap="none" spc="0" normalizeH="0" baseline="0" noProof="0" dirty="0" err="1">
                <a:ln>
                  <a:noFill/>
                </a:ln>
                <a:solidFill>
                  <a:srgbClr val="4472C4">
                    <a:lumMod val="50000"/>
                  </a:srgbClr>
                </a:solidFill>
                <a:effectLst/>
                <a:uLnTx/>
                <a:uFillTx/>
                <a:latin typeface="Avenir Book" panose="02000503020000020003" pitchFamily="2" charset="0"/>
                <a:ea typeface="+mn-ea"/>
                <a:cs typeface="+mn-cs"/>
              </a:rPr>
              <a:t>edge</a:t>
            </a:r>
            <a:r>
              <a:rPr kumimoji="0" lang="fr-FR" sz="1600" b="0" i="0" u="none" strike="noStrike" kern="1200" cap="none" spc="0" normalizeH="0" baseline="0" noProof="0" dirty="0">
                <a:ln>
                  <a:noFill/>
                </a:ln>
                <a:solidFill>
                  <a:srgbClr val="4472C4">
                    <a:lumMod val="50000"/>
                  </a:srgbClr>
                </a:solidFill>
                <a:effectLst/>
                <a:uLnTx/>
                <a:uFillTx/>
                <a:latin typeface="Avenir Book" panose="02000503020000020003" pitchFamily="2" charset="0"/>
                <a:ea typeface="+mn-ea"/>
                <a:cs typeface="+mn-cs"/>
              </a:rPr>
              <a:t> cases </a:t>
            </a:r>
          </a:p>
        </p:txBody>
      </p:sp>
      <p:grpSp>
        <p:nvGrpSpPr>
          <p:cNvPr id="4" name="Groupe 3">
            <a:extLst>
              <a:ext uri="{FF2B5EF4-FFF2-40B4-BE49-F238E27FC236}">
                <a16:creationId xmlns:a16="http://schemas.microsoft.com/office/drawing/2014/main" id="{6BD87FE4-DEB2-1E2E-763B-692305FC60C2}"/>
              </a:ext>
            </a:extLst>
          </p:cNvPr>
          <p:cNvGrpSpPr/>
          <p:nvPr/>
        </p:nvGrpSpPr>
        <p:grpSpPr>
          <a:xfrm>
            <a:off x="313151" y="2718148"/>
            <a:ext cx="3720229" cy="793813"/>
            <a:chOff x="313151" y="2718148"/>
            <a:chExt cx="3720229" cy="793813"/>
          </a:xfrm>
        </p:grpSpPr>
        <p:sp>
          <p:nvSpPr>
            <p:cNvPr id="10" name="Rectangle 9">
              <a:extLst>
                <a:ext uri="{FF2B5EF4-FFF2-40B4-BE49-F238E27FC236}">
                  <a16:creationId xmlns:a16="http://schemas.microsoft.com/office/drawing/2014/main" id="{F97681D8-81BF-4504-406D-A45C15EF088A}"/>
                </a:ext>
              </a:extLst>
            </p:cNvPr>
            <p:cNvSpPr/>
            <p:nvPr/>
          </p:nvSpPr>
          <p:spPr>
            <a:xfrm>
              <a:off x="313151"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Exemples d’attaques</a:t>
              </a:r>
            </a:p>
          </p:txBody>
        </p:sp>
        <p:sp>
          <p:nvSpPr>
            <p:cNvPr id="17" name="Ellipse 16">
              <a:extLst>
                <a:ext uri="{FF2B5EF4-FFF2-40B4-BE49-F238E27FC236}">
                  <a16:creationId xmlns:a16="http://schemas.microsoft.com/office/drawing/2014/main" id="{7DF6EE73-6DBD-D3DC-A0A3-8550D90BE46E}"/>
                </a:ext>
              </a:extLst>
            </p:cNvPr>
            <p:cNvSpPr/>
            <p:nvPr/>
          </p:nvSpPr>
          <p:spPr>
            <a:xfrm>
              <a:off x="413359"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1" name="Graphique 20" descr="Guide opérationnel avec un remplissage uni">
              <a:extLst>
                <a:ext uri="{FF2B5EF4-FFF2-40B4-BE49-F238E27FC236}">
                  <a16:creationId xmlns:a16="http://schemas.microsoft.com/office/drawing/2014/main" id="{93E3C5A2-294E-EF6C-1CB5-6D7A98A1E7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3739" y="2777647"/>
              <a:ext cx="648000" cy="648000"/>
            </a:xfrm>
            <a:prstGeom prst="rect">
              <a:avLst/>
            </a:prstGeom>
          </p:spPr>
        </p:pic>
      </p:grpSp>
      <p:grpSp>
        <p:nvGrpSpPr>
          <p:cNvPr id="6" name="Groupe 5">
            <a:extLst>
              <a:ext uri="{FF2B5EF4-FFF2-40B4-BE49-F238E27FC236}">
                <a16:creationId xmlns:a16="http://schemas.microsoft.com/office/drawing/2014/main" id="{1FA17600-356C-B434-4151-FF2F4D7DC97D}"/>
              </a:ext>
            </a:extLst>
          </p:cNvPr>
          <p:cNvGrpSpPr/>
          <p:nvPr/>
        </p:nvGrpSpPr>
        <p:grpSpPr>
          <a:xfrm>
            <a:off x="8154445" y="2718148"/>
            <a:ext cx="3720229" cy="793813"/>
            <a:chOff x="8154445" y="2718148"/>
            <a:chExt cx="3720229" cy="793813"/>
          </a:xfrm>
        </p:grpSpPr>
        <p:sp>
          <p:nvSpPr>
            <p:cNvPr id="15" name="Rectangle 14">
              <a:extLst>
                <a:ext uri="{FF2B5EF4-FFF2-40B4-BE49-F238E27FC236}">
                  <a16:creationId xmlns:a16="http://schemas.microsoft.com/office/drawing/2014/main" id="{21019FAA-4776-DC4F-7D49-DC0725ACE7CE}"/>
                </a:ext>
              </a:extLst>
            </p:cNvPr>
            <p:cNvSpPr/>
            <p:nvPr/>
          </p:nvSpPr>
          <p:spPr>
            <a:xfrm>
              <a:off x="815444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Analyse des faiblesses</a:t>
              </a:r>
            </a:p>
          </p:txBody>
        </p:sp>
        <p:sp>
          <p:nvSpPr>
            <p:cNvPr id="19" name="Ellipse 18">
              <a:extLst>
                <a:ext uri="{FF2B5EF4-FFF2-40B4-BE49-F238E27FC236}">
                  <a16:creationId xmlns:a16="http://schemas.microsoft.com/office/drawing/2014/main" id="{E44DE3BB-2D68-D363-CF42-6F1892877F96}"/>
                </a:ext>
              </a:extLst>
            </p:cNvPr>
            <p:cNvSpPr/>
            <p:nvPr/>
          </p:nvSpPr>
          <p:spPr>
            <a:xfrm>
              <a:off x="8354861"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3" name="Graphique 22" descr="Recherche avec un remplissage uni">
              <a:extLst>
                <a:ext uri="{FF2B5EF4-FFF2-40B4-BE49-F238E27FC236}">
                  <a16:creationId xmlns:a16="http://schemas.microsoft.com/office/drawing/2014/main" id="{BBC409B2-3734-DB63-3498-3FE1F5E9E3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7767" y="2777647"/>
              <a:ext cx="648000" cy="648000"/>
            </a:xfrm>
            <a:prstGeom prst="rect">
              <a:avLst/>
            </a:prstGeom>
          </p:spPr>
        </p:pic>
      </p:grpSp>
      <p:grpSp>
        <p:nvGrpSpPr>
          <p:cNvPr id="5" name="Groupe 4">
            <a:extLst>
              <a:ext uri="{FF2B5EF4-FFF2-40B4-BE49-F238E27FC236}">
                <a16:creationId xmlns:a16="http://schemas.microsoft.com/office/drawing/2014/main" id="{D06B7D28-7938-EE97-4AD6-14819A4A54A5}"/>
              </a:ext>
            </a:extLst>
          </p:cNvPr>
          <p:cNvGrpSpPr/>
          <p:nvPr/>
        </p:nvGrpSpPr>
        <p:grpSpPr>
          <a:xfrm>
            <a:off x="4246325" y="2718148"/>
            <a:ext cx="3720229" cy="793813"/>
            <a:chOff x="4246325" y="2718148"/>
            <a:chExt cx="3720229" cy="793813"/>
          </a:xfrm>
        </p:grpSpPr>
        <p:sp>
          <p:nvSpPr>
            <p:cNvPr id="13" name="Rectangle 12">
              <a:extLst>
                <a:ext uri="{FF2B5EF4-FFF2-40B4-BE49-F238E27FC236}">
                  <a16:creationId xmlns:a16="http://schemas.microsoft.com/office/drawing/2014/main" id="{7045212C-CC09-5DE4-DC89-92E1912654DE}"/>
                </a:ext>
              </a:extLst>
            </p:cNvPr>
            <p:cNvSpPr/>
            <p:nvPr/>
          </p:nvSpPr>
          <p:spPr>
            <a:xfrm>
              <a:off x="4246325" y="2835555"/>
              <a:ext cx="3720229" cy="592626"/>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11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Mesures de prévention</a:t>
              </a:r>
            </a:p>
          </p:txBody>
        </p:sp>
        <p:sp>
          <p:nvSpPr>
            <p:cNvPr id="18" name="Ellipse 17">
              <a:extLst>
                <a:ext uri="{FF2B5EF4-FFF2-40B4-BE49-F238E27FC236}">
                  <a16:creationId xmlns:a16="http://schemas.microsoft.com/office/drawing/2014/main" id="{BBC34C93-C354-B3B5-EF64-F50128AE32E0}"/>
                </a:ext>
              </a:extLst>
            </p:cNvPr>
            <p:cNvSpPr/>
            <p:nvPr/>
          </p:nvSpPr>
          <p:spPr>
            <a:xfrm>
              <a:off x="4384110" y="2718148"/>
              <a:ext cx="793813" cy="793813"/>
            </a:xfrm>
            <a:prstGeom prst="ellipse">
              <a:avLst/>
            </a:prstGeom>
            <a:solidFill>
              <a:schemeClr val="bg1"/>
            </a:solid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Graphique 24" descr="Bouclier avec un remplissage uni">
              <a:extLst>
                <a:ext uri="{FF2B5EF4-FFF2-40B4-BE49-F238E27FC236}">
                  <a16:creationId xmlns:a16="http://schemas.microsoft.com/office/drawing/2014/main" id="{CCC7A555-A9B0-1AEE-0724-A56605A65F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7016" y="2797800"/>
              <a:ext cx="648000" cy="648000"/>
            </a:xfrm>
            <a:prstGeom prst="rect">
              <a:avLst/>
            </a:prstGeom>
          </p:spPr>
        </p:pic>
      </p:grpSp>
    </p:spTree>
    <p:extLst>
      <p:ext uri="{BB962C8B-B14F-4D97-AF65-F5344CB8AC3E}">
        <p14:creationId xmlns:p14="http://schemas.microsoft.com/office/powerpoint/2010/main" val="119119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animEffect transition="in" filter="fade">
                                      <p:cBhvr>
                                        <p:cTn id="47" dur="500"/>
                                        <p:tgtEl>
                                          <p:spTgt spid="1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fade">
                                      <p:cBhvr>
                                        <p:cTn id="57" dur="500"/>
                                        <p:tgtEl>
                                          <p:spTgt spid="16">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xEl>
                                              <p:pRg st="1" end="1"/>
                                            </p:txEl>
                                          </p:spTgt>
                                        </p:tgtEl>
                                        <p:attrNameLst>
                                          <p:attrName>style.visibility</p:attrName>
                                        </p:attrNameLst>
                                      </p:cBhvr>
                                      <p:to>
                                        <p:strVal val="visible"/>
                                      </p:to>
                                    </p:set>
                                    <p:animEffect transition="in" filter="fade">
                                      <p:cBhvr>
                                        <p:cTn id="62"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build="p"/>
      <p:bldP spid="14" grpId="0" build="p"/>
      <p:bldP spid="1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18949DA5-5A05-52BD-2AF7-60C527CDBB57}"/>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1D3DEFC3-055C-EBC9-83D1-6C3C687DD3F4}"/>
              </a:ext>
            </a:extLst>
          </p:cNvPr>
          <p:cNvSpPr/>
          <p:nvPr/>
        </p:nvSpPr>
        <p:spPr>
          <a:xfrm>
            <a:off x="301421" y="3026324"/>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L’ingénierie sociale</a:t>
            </a:r>
          </a:p>
        </p:txBody>
      </p:sp>
      <p:sp>
        <p:nvSpPr>
          <p:cNvPr id="4" name="Espace réservé du numéro de diapositive 1">
            <a:extLst>
              <a:ext uri="{FF2B5EF4-FFF2-40B4-BE49-F238E27FC236}">
                <a16:creationId xmlns:a16="http://schemas.microsoft.com/office/drawing/2014/main" id="{A29F1D76-247C-72B9-A9CF-2BDD20F34AD0}"/>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31</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8DE8B715-85A9-4606-5F87-3B4442464716}"/>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73CC727B-CC91-BDD7-8E02-FFDDEBFE7E30}"/>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2464739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1B4F499E-CBD6-6632-4A38-BE9FBCA80E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B3B8D36-0F93-B28A-1D4A-49CA72E21319}"/>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Ingénierie sociale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Définition et principes</a:t>
            </a:r>
          </a:p>
        </p:txBody>
      </p:sp>
      <p:sp>
        <p:nvSpPr>
          <p:cNvPr id="3" name="Espace réservé du numéro de diapositive 2">
            <a:extLst>
              <a:ext uri="{FF2B5EF4-FFF2-40B4-BE49-F238E27FC236}">
                <a16:creationId xmlns:a16="http://schemas.microsoft.com/office/drawing/2014/main" id="{60ABC1DC-6655-75B5-8C58-E1096EA698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graphicFrame>
        <p:nvGraphicFramePr>
          <p:cNvPr id="4" name="Diagramme 3">
            <a:extLst>
              <a:ext uri="{FF2B5EF4-FFF2-40B4-BE49-F238E27FC236}">
                <a16:creationId xmlns:a16="http://schemas.microsoft.com/office/drawing/2014/main" id="{2B7AC2F3-5E6B-A142-965B-0438D177F116}"/>
              </a:ext>
            </a:extLst>
          </p:cNvPr>
          <p:cNvGraphicFramePr/>
          <p:nvPr>
            <p:extLst>
              <p:ext uri="{D42A27DB-BD31-4B8C-83A1-F6EECF244321}">
                <p14:modId xmlns:p14="http://schemas.microsoft.com/office/powerpoint/2010/main" val="2124551942"/>
              </p:ext>
            </p:extLst>
          </p:nvPr>
        </p:nvGraphicFramePr>
        <p:xfrm>
          <a:off x="3067292" y="1302808"/>
          <a:ext cx="8969424"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a16="http://schemas.microsoft.com/office/drawing/2014/main" id="{5B0EE3E3-0735-3CC2-5DCD-476636CC4C78}"/>
              </a:ext>
            </a:extLst>
          </p:cNvPr>
          <p:cNvSpPr/>
          <p:nvPr/>
        </p:nvSpPr>
        <p:spPr>
          <a:xfrm>
            <a:off x="0" y="1192193"/>
            <a:ext cx="2835797" cy="5665808"/>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latin typeface="Avenir Black" panose="02000503020000020003" pitchFamily="2" charset="0"/>
              </a:rPr>
              <a:t>Technique de manipulation qui exploite l’erreur humaine dans le but d’obtenir des informations confidentielles, un accès ou des biens de valeur</a:t>
            </a:r>
          </a:p>
        </p:txBody>
      </p:sp>
    </p:spTree>
    <p:extLst>
      <p:ext uri="{BB962C8B-B14F-4D97-AF65-F5344CB8AC3E}">
        <p14:creationId xmlns:p14="http://schemas.microsoft.com/office/powerpoint/2010/main" val="89219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0E125A26-5BD1-283A-7D52-D8B7F71BAE1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79B24EC-8DB7-8A05-B5DC-AF0D0FC7292A}"/>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Ingénierie sociale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Techniques de manipulation psychologique</a:t>
            </a:r>
          </a:p>
        </p:txBody>
      </p:sp>
      <p:sp>
        <p:nvSpPr>
          <p:cNvPr id="3" name="Espace réservé du numéro de diapositive 2">
            <a:extLst>
              <a:ext uri="{FF2B5EF4-FFF2-40B4-BE49-F238E27FC236}">
                <a16:creationId xmlns:a16="http://schemas.microsoft.com/office/drawing/2014/main" id="{5318DADA-78A5-B9B0-4DE1-50F94579DFA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8094961D-49DD-C1BE-0DF0-C3C0F9B7A7A9}"/>
              </a:ext>
            </a:extLst>
          </p:cNvPr>
          <p:cNvSpPr/>
          <p:nvPr/>
        </p:nvSpPr>
        <p:spPr>
          <a:xfrm>
            <a:off x="396333" y="2860922"/>
            <a:ext cx="11561380" cy="36440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Réciprocité</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Preuve sociale</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Pénurie</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Engagement</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Autorité</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Amabilité</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Manipulation par distraction</a:t>
            </a:r>
          </a:p>
        </p:txBody>
      </p:sp>
      <p:sp>
        <p:nvSpPr>
          <p:cNvPr id="4" name="Rectangle 3">
            <a:extLst>
              <a:ext uri="{FF2B5EF4-FFF2-40B4-BE49-F238E27FC236}">
                <a16:creationId xmlns:a16="http://schemas.microsoft.com/office/drawing/2014/main" id="{38912D3A-70A2-8B32-EDF8-01883FF7EA60}"/>
              </a:ext>
            </a:extLst>
          </p:cNvPr>
          <p:cNvSpPr/>
          <p:nvPr/>
        </p:nvSpPr>
        <p:spPr>
          <a:xfrm>
            <a:off x="1" y="1493134"/>
            <a:ext cx="12191999" cy="972273"/>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latin typeface="Avenir Black" panose="02000503020000020003" pitchFamily="2" charset="0"/>
              </a:rPr>
              <a:t>L’auteur d’une attaque par ingénierie sociale exploite la confiance de ses victimes et ses capacités de persuasion</a:t>
            </a:r>
          </a:p>
        </p:txBody>
      </p:sp>
      <p:pic>
        <p:nvPicPr>
          <p:cNvPr id="5122" name="Picture 2" descr="Attaque informatique : Qu'est-ce que l'ingénierie sociale ?">
            <a:extLst>
              <a:ext uri="{FF2B5EF4-FFF2-40B4-BE49-F238E27FC236}">
                <a16:creationId xmlns:a16="http://schemas.microsoft.com/office/drawing/2014/main" id="{ACEADCC2-DE90-874B-9DFA-C7186755E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4954" y="2712300"/>
            <a:ext cx="6478311" cy="364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33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fade">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fade">
                                      <p:cBhvr>
                                        <p:cTn id="24" dur="500"/>
                                        <p:tgtEl>
                                          <p:spTgt spid="10">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500"/>
                                        <p:tgtEl>
                                          <p:spTgt spid="1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xEl>
                                              <p:pRg st="4" end="4"/>
                                            </p:txEl>
                                          </p:spTgt>
                                        </p:tgtEl>
                                        <p:attrNameLst>
                                          <p:attrName>style.visibility</p:attrName>
                                        </p:attrNameLst>
                                      </p:cBhvr>
                                      <p:to>
                                        <p:strVal val="visible"/>
                                      </p:to>
                                    </p:set>
                                    <p:animEffect transition="in" filter="fade">
                                      <p:cBhvr>
                                        <p:cTn id="34" dur="500"/>
                                        <p:tgtEl>
                                          <p:spTgt spid="10">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animEffect transition="in" filter="fade">
                                      <p:cBhvr>
                                        <p:cTn id="39" dur="500"/>
                                        <p:tgtEl>
                                          <p:spTgt spid="10">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xEl>
                                              <p:pRg st="6" end="6"/>
                                            </p:txEl>
                                          </p:spTgt>
                                        </p:tgtEl>
                                        <p:attrNameLst>
                                          <p:attrName>style.visibility</p:attrName>
                                        </p:attrNameLst>
                                      </p:cBhvr>
                                      <p:to>
                                        <p:strVal val="visible"/>
                                      </p:to>
                                    </p:set>
                                    <p:animEffect transition="in" filter="fade">
                                      <p:cBhvr>
                                        <p:cTn id="44"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46547787-23D6-AB0C-52DB-8F317AD9F7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86D1EA9-8FC2-475F-C85F-462CA72EF47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Ingénierie sociale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Types d’attaques d’ingénierie sociale</a:t>
            </a:r>
          </a:p>
        </p:txBody>
      </p:sp>
      <p:sp>
        <p:nvSpPr>
          <p:cNvPr id="3" name="Espace réservé du numéro de diapositive 2">
            <a:extLst>
              <a:ext uri="{FF2B5EF4-FFF2-40B4-BE49-F238E27FC236}">
                <a16:creationId xmlns:a16="http://schemas.microsoft.com/office/drawing/2014/main" id="{E2693259-F599-5D5E-0A03-504BF7EED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B74A6593-8AC8-9C19-87EF-ACE77C7A0415}"/>
              </a:ext>
            </a:extLst>
          </p:cNvPr>
          <p:cNvSpPr/>
          <p:nvPr/>
        </p:nvSpPr>
        <p:spPr>
          <a:xfrm>
            <a:off x="315310" y="1643271"/>
            <a:ext cx="7669056" cy="4071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Prétexte</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Phishing et assimilés (smishing, </a:t>
            </a:r>
            <a:r>
              <a:rPr lang="fr-FR" sz="2000" dirty="0" err="1">
                <a:solidFill>
                  <a:schemeClr val="accent1">
                    <a:lumMod val="50000"/>
                  </a:schemeClr>
                </a:solidFill>
                <a:latin typeface="Avenir Book" panose="02000503020000020003" pitchFamily="2" charset="0"/>
              </a:rPr>
              <a:t>vishing</a:t>
            </a:r>
            <a:r>
              <a:rPr lang="fr-FR" sz="2000" dirty="0">
                <a:solidFill>
                  <a:schemeClr val="accent1">
                    <a:lumMod val="50000"/>
                  </a:schemeClr>
                </a:solidFill>
                <a:latin typeface="Avenir Book" panose="02000503020000020003" pitchFamily="2" charset="0"/>
              </a:rPr>
              <a:t>, </a:t>
            </a:r>
            <a:r>
              <a:rPr lang="fr-FR" sz="2000" dirty="0" err="1">
                <a:solidFill>
                  <a:schemeClr val="accent1">
                    <a:lumMod val="50000"/>
                  </a:schemeClr>
                </a:solidFill>
                <a:latin typeface="Avenir Book" panose="02000503020000020003" pitchFamily="2" charset="0"/>
              </a:rPr>
              <a:t>spear</a:t>
            </a:r>
            <a:r>
              <a:rPr lang="fr-FR" sz="2000" dirty="0">
                <a:solidFill>
                  <a:schemeClr val="accent1">
                    <a:lumMod val="50000"/>
                  </a:schemeClr>
                </a:solidFill>
                <a:latin typeface="Avenir Book" panose="02000503020000020003" pitchFamily="2" charset="0"/>
              </a:rPr>
              <a:t>-phishing, </a:t>
            </a:r>
            <a:r>
              <a:rPr lang="fr-FR" sz="2000" dirty="0" err="1">
                <a:solidFill>
                  <a:schemeClr val="accent1">
                    <a:lumMod val="50000"/>
                  </a:schemeClr>
                </a:solidFill>
                <a:latin typeface="Avenir Book" panose="02000503020000020003" pitchFamily="2" charset="0"/>
              </a:rPr>
              <a:t>whaling</a:t>
            </a:r>
            <a:r>
              <a:rPr lang="fr-FR" sz="2000" dirty="0">
                <a:solidFill>
                  <a:schemeClr val="accent1">
                    <a:lumMod val="50000"/>
                  </a:schemeClr>
                </a:solidFill>
                <a:latin typeface="Avenir Book" panose="02000503020000020003" pitchFamily="2" charset="0"/>
              </a:rPr>
              <a:t>, </a:t>
            </a:r>
            <a:r>
              <a:rPr lang="fr-FR" sz="2000" dirty="0" err="1">
                <a:solidFill>
                  <a:schemeClr val="accent1">
                    <a:lumMod val="50000"/>
                  </a:schemeClr>
                </a:solidFill>
                <a:latin typeface="Avenir Book" panose="02000503020000020003" pitchFamily="2" charset="0"/>
              </a:rPr>
              <a:t>deepfake</a:t>
            </a:r>
            <a:r>
              <a:rPr lang="fr-FR" sz="2000" dirty="0">
                <a:solidFill>
                  <a:schemeClr val="accent1">
                    <a:lumMod val="50000"/>
                  </a:schemeClr>
                </a:solidFill>
                <a:latin typeface="Avenir Book" panose="02000503020000020003" pitchFamily="2" charset="0"/>
              </a:rPr>
              <a:t>)</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Techniques d’usurpation d’identité (fraude au président)</a:t>
            </a:r>
          </a:p>
          <a:p>
            <a:pPr marL="285750" indent="-285750">
              <a:spcBef>
                <a:spcPts val="600"/>
              </a:spcBef>
              <a:spcAft>
                <a:spcPts val="600"/>
              </a:spcAft>
              <a:buFont typeface="Arial" panose="020B0604020202020204" pitchFamily="34" charset="0"/>
              <a:buChar char="•"/>
            </a:pPr>
            <a:r>
              <a:rPr lang="fr-FR" sz="2000" dirty="0" err="1">
                <a:solidFill>
                  <a:schemeClr val="accent1">
                    <a:lumMod val="50000"/>
                  </a:schemeClr>
                </a:solidFill>
                <a:latin typeface="Avenir Book" panose="02000503020000020003" pitchFamily="2" charset="0"/>
              </a:rPr>
              <a:t>Appâtage</a:t>
            </a:r>
            <a:r>
              <a:rPr lang="fr-FR" sz="2000" dirty="0">
                <a:solidFill>
                  <a:schemeClr val="accent1">
                    <a:lumMod val="50000"/>
                  </a:schemeClr>
                </a:solidFill>
                <a:latin typeface="Avenir Book" panose="02000503020000020003" pitchFamily="2" charset="0"/>
              </a:rPr>
              <a:t> (</a:t>
            </a:r>
            <a:r>
              <a:rPr lang="fr-FR" sz="2000" dirty="0" err="1">
                <a:solidFill>
                  <a:schemeClr val="accent1">
                    <a:lumMod val="50000"/>
                  </a:schemeClr>
                </a:solidFill>
                <a:latin typeface="Avenir Book" panose="02000503020000020003" pitchFamily="2" charset="0"/>
              </a:rPr>
              <a:t>baiting</a:t>
            </a:r>
            <a:r>
              <a:rPr lang="fr-FR" sz="2000" dirty="0">
                <a:solidFill>
                  <a:schemeClr val="accent1">
                    <a:lumMod val="50000"/>
                  </a:schemeClr>
                </a:solidFill>
                <a:latin typeface="Avenir Book" panose="02000503020000020003" pitchFamily="2" charset="0"/>
              </a:rPr>
              <a:t>)</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Point d’eau (</a:t>
            </a:r>
            <a:r>
              <a:rPr lang="fr-FR" sz="2000" dirty="0" err="1">
                <a:solidFill>
                  <a:schemeClr val="accent1">
                    <a:lumMod val="50000"/>
                  </a:schemeClr>
                </a:solidFill>
                <a:latin typeface="Avenir Book" panose="02000503020000020003" pitchFamily="2" charset="0"/>
              </a:rPr>
              <a:t>waterhole</a:t>
            </a:r>
            <a:r>
              <a:rPr lang="fr-FR" sz="2000" dirty="0">
                <a:solidFill>
                  <a:schemeClr val="accent1">
                    <a:lumMod val="50000"/>
                  </a:schemeClr>
                </a:solidFill>
                <a:latin typeface="Avenir Book" panose="02000503020000020003" pitchFamily="2" charset="0"/>
              </a:rPr>
              <a:t>)</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Quid pro quo</a:t>
            </a: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Talonnage</a:t>
            </a:r>
          </a:p>
          <a:p>
            <a:pPr marL="285750" indent="-285750">
              <a:spcBef>
                <a:spcPts val="600"/>
              </a:spcBef>
              <a:spcAft>
                <a:spcPts val="600"/>
              </a:spcAft>
              <a:buFont typeface="Arial" panose="020B0604020202020204" pitchFamily="34" charset="0"/>
              <a:buChar char="•"/>
            </a:pPr>
            <a:r>
              <a:rPr lang="fr-FR" sz="2000" dirty="0" err="1">
                <a:solidFill>
                  <a:schemeClr val="accent1">
                    <a:lumMod val="50000"/>
                  </a:schemeClr>
                </a:solidFill>
                <a:latin typeface="Avenir Book" panose="02000503020000020003" pitchFamily="2" charset="0"/>
              </a:rPr>
              <a:t>Dumpster</a:t>
            </a:r>
            <a:r>
              <a:rPr lang="fr-FR" sz="2000" dirty="0">
                <a:solidFill>
                  <a:schemeClr val="accent1">
                    <a:lumMod val="50000"/>
                  </a:schemeClr>
                </a:solidFill>
                <a:latin typeface="Avenir Book" panose="02000503020000020003" pitchFamily="2" charset="0"/>
              </a:rPr>
              <a:t> </a:t>
            </a:r>
            <a:r>
              <a:rPr lang="fr-FR" sz="2000" dirty="0" err="1">
                <a:solidFill>
                  <a:schemeClr val="accent1">
                    <a:lumMod val="50000"/>
                  </a:schemeClr>
                </a:solidFill>
                <a:latin typeface="Avenir Book" panose="02000503020000020003" pitchFamily="2" charset="0"/>
              </a:rPr>
              <a:t>diving</a:t>
            </a:r>
            <a:endParaRPr lang="fr-FR" sz="20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000" dirty="0" err="1">
                <a:solidFill>
                  <a:schemeClr val="accent1">
                    <a:lumMod val="50000"/>
                  </a:schemeClr>
                </a:solidFill>
                <a:latin typeface="Avenir Book" panose="02000503020000020003" pitchFamily="2" charset="0"/>
              </a:rPr>
              <a:t>Shoulder</a:t>
            </a:r>
            <a:r>
              <a:rPr lang="fr-FR" sz="2000" dirty="0">
                <a:solidFill>
                  <a:schemeClr val="accent1">
                    <a:lumMod val="50000"/>
                  </a:schemeClr>
                </a:solidFill>
                <a:latin typeface="Avenir Book" panose="02000503020000020003" pitchFamily="2" charset="0"/>
              </a:rPr>
              <a:t> </a:t>
            </a:r>
            <a:r>
              <a:rPr lang="fr-FR" sz="2000" dirty="0" err="1">
                <a:solidFill>
                  <a:schemeClr val="accent1">
                    <a:lumMod val="50000"/>
                  </a:schemeClr>
                </a:solidFill>
                <a:latin typeface="Avenir Book" panose="02000503020000020003" pitchFamily="2" charset="0"/>
              </a:rPr>
              <a:t>surfing</a:t>
            </a:r>
            <a:endParaRPr lang="fr-FR" sz="2000" dirty="0">
              <a:solidFill>
                <a:schemeClr val="accent1">
                  <a:lumMod val="50000"/>
                </a:schemeClr>
              </a:solidFill>
              <a:latin typeface="Avenir Book" panose="02000503020000020003" pitchFamily="2" charset="0"/>
            </a:endParaRPr>
          </a:p>
        </p:txBody>
      </p:sp>
      <p:pic>
        <p:nvPicPr>
          <p:cNvPr id="6146" name="Picture 2" descr="Qu'est-ce que l'ingénierie sociale ? | Quelques exemples et conseils pour  se protéger">
            <a:extLst>
              <a:ext uri="{FF2B5EF4-FFF2-40B4-BE49-F238E27FC236}">
                <a16:creationId xmlns:a16="http://schemas.microsoft.com/office/drawing/2014/main" id="{B4FBDF3E-D585-66E7-629C-C9FE62C60F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785" r="29375"/>
          <a:stretch>
            <a:fillRect/>
          </a:stretch>
        </p:blipFill>
        <p:spPr bwMode="auto">
          <a:xfrm>
            <a:off x="7881023" y="1993823"/>
            <a:ext cx="3995667" cy="3370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32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animEffect transition="in" filter="fade">
                                      <p:cBhvr>
                                        <p:cTn id="42" dur="500"/>
                                        <p:tgtEl>
                                          <p:spTgt spid="1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Effect transition="in" filter="fade">
                                      <p:cBhvr>
                                        <p:cTn id="47"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62F04EE2-DDB0-14FC-64B7-EEC0C5492DE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E9275A-1C4C-0CC2-56BC-26BE61D0D8BE}"/>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Présentation de la séquence</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Objectifs et notions abordées</a:t>
            </a:r>
          </a:p>
        </p:txBody>
      </p:sp>
      <p:sp>
        <p:nvSpPr>
          <p:cNvPr id="3" name="Espace réservé du numéro de diapositive 2">
            <a:extLst>
              <a:ext uri="{FF2B5EF4-FFF2-40B4-BE49-F238E27FC236}">
                <a16:creationId xmlns:a16="http://schemas.microsoft.com/office/drawing/2014/main" id="{32413293-FFFF-33CC-B279-5A957700FB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348B3544-7226-2946-392B-C8B27179A490}"/>
              </a:ext>
            </a:extLst>
          </p:cNvPr>
          <p:cNvSpPr/>
          <p:nvPr/>
        </p:nvSpPr>
        <p:spPr>
          <a:xfrm>
            <a:off x="315310" y="1430631"/>
            <a:ext cx="11561380" cy="555571"/>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368000" rtlCol="0" anchor="ctr"/>
          <a:lstStyle/>
          <a:p>
            <a:r>
              <a:rPr lang="fr-FR" sz="2000" b="1" dirty="0">
                <a:latin typeface="Avenir Black" panose="02000503020000020003" pitchFamily="2" charset="0"/>
              </a:rPr>
              <a:t>Comprendre les typologies d’attaques et les vulnérabilités les plus courantes</a:t>
            </a:r>
          </a:p>
        </p:txBody>
      </p:sp>
      <p:sp>
        <p:nvSpPr>
          <p:cNvPr id="6" name="Ellipse 5">
            <a:extLst>
              <a:ext uri="{FF2B5EF4-FFF2-40B4-BE49-F238E27FC236}">
                <a16:creationId xmlns:a16="http://schemas.microsoft.com/office/drawing/2014/main" id="{43ECA4CB-F9FF-B59D-E379-163DCFFE3BE5}"/>
              </a:ext>
            </a:extLst>
          </p:cNvPr>
          <p:cNvSpPr/>
          <p:nvPr/>
        </p:nvSpPr>
        <p:spPr>
          <a:xfrm>
            <a:off x="704193" y="1307573"/>
            <a:ext cx="825774" cy="825774"/>
          </a:xfrm>
          <a:prstGeom prst="ellipse">
            <a:avLst/>
          </a:prstGeom>
          <a:solidFill>
            <a:schemeClr val="bg1"/>
          </a:solidFill>
          <a:ln w="762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descr="Mille avec un remplissage uni">
            <a:extLst>
              <a:ext uri="{FF2B5EF4-FFF2-40B4-BE49-F238E27FC236}">
                <a16:creationId xmlns:a16="http://schemas.microsoft.com/office/drawing/2014/main" id="{8265214F-96B3-B73C-E7ED-9B741F3736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294" y="1442674"/>
            <a:ext cx="555571" cy="555571"/>
          </a:xfrm>
          <a:prstGeom prst="rect">
            <a:avLst/>
          </a:prstGeom>
        </p:spPr>
      </p:pic>
      <p:sp>
        <p:nvSpPr>
          <p:cNvPr id="10" name="Rectangle 9">
            <a:extLst>
              <a:ext uri="{FF2B5EF4-FFF2-40B4-BE49-F238E27FC236}">
                <a16:creationId xmlns:a16="http://schemas.microsoft.com/office/drawing/2014/main" id="{77AABD5C-8160-ED2E-EA65-34939FD7C1E2}"/>
              </a:ext>
            </a:extLst>
          </p:cNvPr>
          <p:cNvSpPr/>
          <p:nvPr/>
        </p:nvSpPr>
        <p:spPr>
          <a:xfrm>
            <a:off x="315310" y="2256405"/>
            <a:ext cx="11561380" cy="43098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Les types de logiciels malveillants</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Les attaques réseaux</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Les attaques Web</a:t>
            </a:r>
          </a:p>
          <a:p>
            <a:pPr marL="285750" indent="-285750">
              <a:spcBef>
                <a:spcPts val="1200"/>
              </a:spcBef>
              <a:spcAft>
                <a:spcPts val="12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L’ingénierie sociale</a:t>
            </a:r>
          </a:p>
          <a:p>
            <a:pPr marL="285750" indent="-285750">
              <a:spcBef>
                <a:spcPts val="1200"/>
              </a:spcBef>
              <a:spcAft>
                <a:spcPts val="1200"/>
              </a:spcAft>
              <a:buFont typeface="Arial" panose="020B0604020202020204" pitchFamily="34" charset="0"/>
              <a:buChar char="•"/>
            </a:pPr>
            <a:endParaRPr lang="fr-FR" sz="2000" dirty="0">
              <a:solidFill>
                <a:schemeClr val="accent1">
                  <a:lumMod val="50000"/>
                </a:schemeClr>
              </a:solidFill>
              <a:latin typeface="Avenir Book" panose="02000503020000020003" pitchFamily="2" charset="0"/>
            </a:endParaRPr>
          </a:p>
        </p:txBody>
      </p:sp>
    </p:spTree>
    <p:extLst>
      <p:ext uri="{BB962C8B-B14F-4D97-AF65-F5344CB8AC3E}">
        <p14:creationId xmlns:p14="http://schemas.microsoft.com/office/powerpoint/2010/main" val="2884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fade">
                                      <p:cBhvr>
                                        <p:cTn id="29" dur="500"/>
                                        <p:tgtEl>
                                          <p:spTgt spid="1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fade">
                                      <p:cBhvr>
                                        <p:cTn id="34" dur="500"/>
                                        <p:tgtEl>
                                          <p:spTgt spid="1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animEffect transition="in" filter="fade">
                                      <p:cBhvr>
                                        <p:cTn id="39"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CCB520E5-A081-2DB5-CF26-D4F2AB2207E2}"/>
            </a:ext>
          </a:extLst>
        </p:cNvPr>
        <p:cNvGrpSpPr/>
        <p:nvPr/>
      </p:nvGrpSpPr>
      <p:grpSpPr>
        <a:xfrm>
          <a:off x="0" y="0"/>
          <a:ext cx="0" cy="0"/>
          <a:chOff x="0" y="0"/>
          <a:chExt cx="0" cy="0"/>
        </a:xfrm>
      </p:grpSpPr>
      <p:sp>
        <p:nvSpPr>
          <p:cNvPr id="2" name="矩形 8">
            <a:extLst>
              <a:ext uri="{FF2B5EF4-FFF2-40B4-BE49-F238E27FC236}">
                <a16:creationId xmlns:a16="http://schemas.microsoft.com/office/drawing/2014/main" id="{C2A52B7E-8C61-AC4F-3ED6-2D6346D34A95}"/>
              </a:ext>
            </a:extLst>
          </p:cNvPr>
          <p:cNvSpPr/>
          <p:nvPr/>
        </p:nvSpPr>
        <p:spPr>
          <a:xfrm>
            <a:off x="301421" y="3026324"/>
            <a:ext cx="11589151" cy="769441"/>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4400" b="1" i="0" u="none" strike="noStrike" kern="1200" cap="none" spc="0" normalizeH="0" baseline="0" noProof="0" dirty="0">
                <a:ln>
                  <a:noFill/>
                </a:ln>
                <a:solidFill>
                  <a:srgbClr val="FFFFFF"/>
                </a:solidFill>
                <a:effectLst/>
                <a:uLnTx/>
                <a:uFillTx/>
                <a:latin typeface="Avenir Black" pitchFamily="2"/>
                <a:ea typeface="等线" pitchFamily="2"/>
                <a:cs typeface="Arial" pitchFamily="34"/>
              </a:rPr>
              <a:t>Les logiciels malveillants</a:t>
            </a:r>
          </a:p>
        </p:txBody>
      </p:sp>
      <p:sp>
        <p:nvSpPr>
          <p:cNvPr id="4" name="Espace réservé du numéro de diapositive 1">
            <a:extLst>
              <a:ext uri="{FF2B5EF4-FFF2-40B4-BE49-F238E27FC236}">
                <a16:creationId xmlns:a16="http://schemas.microsoft.com/office/drawing/2014/main" id="{998804C3-2480-490A-E565-C57131D2B18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0BD990-23AD-E943-BEFF-6D177A6952A9}" type="slidenum">
              <a:rPr kumimoji="0" lang="en-US" sz="1200" b="0" i="0" u="none" strike="noStrike" kern="1200" cap="none" spc="0" normalizeH="0" baseline="0" noProof="0" smtClean="0">
                <a:ln>
                  <a:noFill/>
                </a:ln>
                <a:solidFill>
                  <a:srgbClr val="898989"/>
                </a:solidFill>
                <a:effectLst/>
                <a:uLnTx/>
                <a:uFillTx/>
                <a:latin typeface="等线"/>
                <a:ea typeface="等线" pitchFamily="2"/>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5</a:t>
            </a:fld>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5" name="Espace réservé du pied de page 2">
            <a:extLst>
              <a:ext uri="{FF2B5EF4-FFF2-40B4-BE49-F238E27FC236}">
                <a16:creationId xmlns:a16="http://schemas.microsoft.com/office/drawing/2014/main" id="{41455E58-17D9-1D14-C2A0-D6C03D518513}"/>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200" b="0" i="0" u="none" strike="noStrike" kern="1200" cap="none" spc="0" normalizeH="0" baseline="0" noProof="0">
                <a:ln>
                  <a:noFill/>
                </a:ln>
                <a:solidFill>
                  <a:srgbClr val="898989"/>
                </a:solidFill>
                <a:effectLst/>
                <a:uLnTx/>
                <a:uFillTx/>
                <a:latin typeface="等线"/>
                <a:ea typeface="等线" pitchFamily="2"/>
                <a:cs typeface="+mn-cs"/>
              </a:rPr>
              <a:t>ACONCIA</a:t>
            </a:r>
            <a:endParaRPr kumimoji="0" lang="en-US" sz="1200" b="0" i="0" u="none" strike="noStrike" kern="1200" cap="none" spc="0" normalizeH="0" baseline="0" noProof="0">
              <a:ln>
                <a:noFill/>
              </a:ln>
              <a:solidFill>
                <a:srgbClr val="898989"/>
              </a:solidFill>
              <a:effectLst/>
              <a:uLnTx/>
              <a:uFillTx/>
              <a:latin typeface="等线"/>
              <a:ea typeface="等线" pitchFamily="2"/>
              <a:cs typeface="+mn-cs"/>
            </a:endParaRPr>
          </a:p>
        </p:txBody>
      </p:sp>
      <p:sp>
        <p:nvSpPr>
          <p:cNvPr id="6" name="Rectangle 4">
            <a:extLst>
              <a:ext uri="{FF2B5EF4-FFF2-40B4-BE49-F238E27FC236}">
                <a16:creationId xmlns:a16="http://schemas.microsoft.com/office/drawing/2014/main" id="{7BFA9B65-3149-3349-483D-D25937AE42DF}"/>
              </a:ext>
            </a:extLst>
          </p:cNvPr>
          <p:cNvSpPr/>
          <p:nvPr/>
        </p:nvSpPr>
        <p:spPr>
          <a:xfrm>
            <a:off x="301422" y="3795765"/>
            <a:ext cx="11589151" cy="2265361"/>
          </a:xfrm>
          <a:prstGeom prst="rect">
            <a:avLst/>
          </a:prstGeom>
          <a:noFill/>
          <a:ln cap="flat">
            <a:noFill/>
            <a:prstDash val="solid"/>
          </a:ln>
        </p:spPr>
        <p:txBody>
          <a:bodyPr vert="horz" wrap="square" lIns="91440" tIns="45720" rIns="91440" bIns="45720" anchor="t" anchorCtr="0" compatLnSpc="1">
            <a:noAutofit/>
          </a:bodyPr>
          <a:lstStyle/>
          <a:p>
            <a:pPr marL="285750" marR="0" lvl="0" indent="-285750" algn="l" defTabSz="914400" rtl="0" eaLnBrk="1" fontAlgn="auto" latinLnBrk="0" hangingPunct="1">
              <a:lnSpc>
                <a:spcPct val="100000"/>
              </a:lnSpc>
              <a:spcBef>
                <a:spcPts val="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fr-FR" sz="2800" b="0" i="0" u="none" strike="noStrike" kern="1200" cap="none" spc="0" normalizeH="0" baseline="0" noProof="0" dirty="0">
              <a:ln>
                <a:noFill/>
              </a:ln>
              <a:solidFill>
                <a:srgbClr val="FFFFFF"/>
              </a:solidFill>
              <a:effectLst/>
              <a:uLnTx/>
              <a:uFillTx/>
              <a:latin typeface="Avenir Book" pitchFamily="2"/>
              <a:ea typeface="+mn-ea"/>
              <a:cs typeface="+mn-cs"/>
            </a:endParaRPr>
          </a:p>
        </p:txBody>
      </p:sp>
    </p:spTree>
    <p:extLst>
      <p:ext uri="{BB962C8B-B14F-4D97-AF65-F5344CB8AC3E}">
        <p14:creationId xmlns:p14="http://schemas.microsoft.com/office/powerpoint/2010/main" val="1087444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EE1197BA-276E-E2BA-39E3-C8BA99FD2EB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747C32-E230-A247-57B4-5EE0F6847392}"/>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Définitions et exemples</a:t>
            </a:r>
          </a:p>
        </p:txBody>
      </p:sp>
      <p:sp>
        <p:nvSpPr>
          <p:cNvPr id="3" name="Espace réservé du numéro de diapositive 2">
            <a:extLst>
              <a:ext uri="{FF2B5EF4-FFF2-40B4-BE49-F238E27FC236}">
                <a16:creationId xmlns:a16="http://schemas.microsoft.com/office/drawing/2014/main" id="{E83F38D3-EAFD-B02D-8D70-8B0F070CF4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7E4E62AB-AE04-22DC-787B-35030157DA67}"/>
              </a:ext>
            </a:extLst>
          </p:cNvPr>
          <p:cNvSpPr/>
          <p:nvPr/>
        </p:nvSpPr>
        <p:spPr>
          <a:xfrm>
            <a:off x="625642" y="1769846"/>
            <a:ext cx="4026568" cy="4197817"/>
          </a:xfrm>
          <a:prstGeom prst="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latin typeface="Avenir Black" panose="02000503020000020003" pitchFamily="2" charset="0"/>
              </a:rPr>
              <a:t>Programme ou logiciel conçu dans le but de nuire à un ordinateur, un réseau ou un utilisateur</a:t>
            </a:r>
          </a:p>
        </p:txBody>
      </p:sp>
      <p:sp>
        <p:nvSpPr>
          <p:cNvPr id="5" name="Rectangle 4">
            <a:extLst>
              <a:ext uri="{FF2B5EF4-FFF2-40B4-BE49-F238E27FC236}">
                <a16:creationId xmlns:a16="http://schemas.microsoft.com/office/drawing/2014/main" id="{0B10C8A0-68D2-5F2F-068B-4C8A1742F1C4}"/>
              </a:ext>
            </a:extLst>
          </p:cNvPr>
          <p:cNvSpPr/>
          <p:nvPr/>
        </p:nvSpPr>
        <p:spPr>
          <a:xfrm>
            <a:off x="4973052" y="1769848"/>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Virus et bombe logique</a:t>
            </a:r>
          </a:p>
        </p:txBody>
      </p:sp>
      <p:sp>
        <p:nvSpPr>
          <p:cNvPr id="7" name="Rectangle 6">
            <a:extLst>
              <a:ext uri="{FF2B5EF4-FFF2-40B4-BE49-F238E27FC236}">
                <a16:creationId xmlns:a16="http://schemas.microsoft.com/office/drawing/2014/main" id="{0BB3D2A1-4ABF-A30B-EDBF-E97FD51AFCD0}"/>
              </a:ext>
            </a:extLst>
          </p:cNvPr>
          <p:cNvSpPr/>
          <p:nvPr/>
        </p:nvSpPr>
        <p:spPr>
          <a:xfrm>
            <a:off x="4973052" y="2382122"/>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Vers</a:t>
            </a:r>
          </a:p>
        </p:txBody>
      </p:sp>
      <p:sp>
        <p:nvSpPr>
          <p:cNvPr id="8" name="Rectangle 7">
            <a:extLst>
              <a:ext uri="{FF2B5EF4-FFF2-40B4-BE49-F238E27FC236}">
                <a16:creationId xmlns:a16="http://schemas.microsoft.com/office/drawing/2014/main" id="{CFDC5C04-F779-5562-BFD7-876D2A61F583}"/>
              </a:ext>
            </a:extLst>
          </p:cNvPr>
          <p:cNvSpPr/>
          <p:nvPr/>
        </p:nvSpPr>
        <p:spPr>
          <a:xfrm>
            <a:off x="4973052" y="2994396"/>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Cheval de Troie</a:t>
            </a:r>
          </a:p>
        </p:txBody>
      </p:sp>
      <p:sp>
        <p:nvSpPr>
          <p:cNvPr id="9" name="Rectangle 8">
            <a:extLst>
              <a:ext uri="{FF2B5EF4-FFF2-40B4-BE49-F238E27FC236}">
                <a16:creationId xmlns:a16="http://schemas.microsoft.com/office/drawing/2014/main" id="{D336C327-CFFA-7607-FBC3-C1B88604C25C}"/>
              </a:ext>
            </a:extLst>
          </p:cNvPr>
          <p:cNvSpPr/>
          <p:nvPr/>
        </p:nvSpPr>
        <p:spPr>
          <a:xfrm>
            <a:off x="4973052" y="3606670"/>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Spyware / Key logger</a:t>
            </a:r>
          </a:p>
        </p:txBody>
      </p:sp>
      <p:sp>
        <p:nvSpPr>
          <p:cNvPr id="11" name="Rectangle 10">
            <a:extLst>
              <a:ext uri="{FF2B5EF4-FFF2-40B4-BE49-F238E27FC236}">
                <a16:creationId xmlns:a16="http://schemas.microsoft.com/office/drawing/2014/main" id="{6CCEA759-56B2-8559-71D6-FB6949AFBDA7}"/>
              </a:ext>
            </a:extLst>
          </p:cNvPr>
          <p:cNvSpPr/>
          <p:nvPr/>
        </p:nvSpPr>
        <p:spPr>
          <a:xfrm>
            <a:off x="4973052" y="4218944"/>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Ransomware</a:t>
            </a:r>
          </a:p>
        </p:txBody>
      </p:sp>
      <p:sp>
        <p:nvSpPr>
          <p:cNvPr id="12" name="Rectangle 11">
            <a:extLst>
              <a:ext uri="{FF2B5EF4-FFF2-40B4-BE49-F238E27FC236}">
                <a16:creationId xmlns:a16="http://schemas.microsoft.com/office/drawing/2014/main" id="{D92D6D02-A59D-209D-32F0-773E961458CB}"/>
              </a:ext>
            </a:extLst>
          </p:cNvPr>
          <p:cNvSpPr/>
          <p:nvPr/>
        </p:nvSpPr>
        <p:spPr>
          <a:xfrm>
            <a:off x="4973052" y="4831218"/>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Wiper</a:t>
            </a:r>
          </a:p>
        </p:txBody>
      </p:sp>
      <p:sp>
        <p:nvSpPr>
          <p:cNvPr id="13" name="Rectangle 12">
            <a:extLst>
              <a:ext uri="{FF2B5EF4-FFF2-40B4-BE49-F238E27FC236}">
                <a16:creationId xmlns:a16="http://schemas.microsoft.com/office/drawing/2014/main" id="{3E174FF8-00B0-2B56-9370-971BAF590C7F}"/>
              </a:ext>
            </a:extLst>
          </p:cNvPr>
          <p:cNvSpPr/>
          <p:nvPr/>
        </p:nvSpPr>
        <p:spPr>
          <a:xfrm>
            <a:off x="4973052" y="5443490"/>
            <a:ext cx="6737685" cy="524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err="1">
                <a:solidFill>
                  <a:schemeClr val="accent1">
                    <a:lumMod val="50000"/>
                  </a:schemeClr>
                </a:solidFill>
                <a:latin typeface="Avenir Book" panose="02000503020000020003" pitchFamily="2" charset="0"/>
              </a:rPr>
              <a:t>Infostealer</a:t>
            </a:r>
            <a:endParaRPr lang="fr-FR" sz="2000" dirty="0">
              <a:solidFill>
                <a:schemeClr val="accent1">
                  <a:lumMod val="50000"/>
                </a:schemeClr>
              </a:solidFill>
              <a:latin typeface="Avenir Book" panose="02000503020000020003" pitchFamily="2" charset="0"/>
            </a:endParaRPr>
          </a:p>
        </p:txBody>
      </p:sp>
    </p:spTree>
    <p:extLst>
      <p:ext uri="{BB962C8B-B14F-4D97-AF65-F5344CB8AC3E}">
        <p14:creationId xmlns:p14="http://schemas.microsoft.com/office/powerpoint/2010/main" val="195341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8" grpId="0"/>
      <p:bldP spid="9"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7D7FBEAD-8D12-D07B-BC1D-5326837B47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53FA47-ABA0-6E1F-E1D9-8CEB8A2F2CC6}"/>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Virus</a:t>
            </a:r>
          </a:p>
        </p:txBody>
      </p:sp>
      <p:sp>
        <p:nvSpPr>
          <p:cNvPr id="3" name="Espace réservé du numéro de diapositive 2">
            <a:extLst>
              <a:ext uri="{FF2B5EF4-FFF2-40B4-BE49-F238E27FC236}">
                <a16:creationId xmlns:a16="http://schemas.microsoft.com/office/drawing/2014/main" id="{77F1E816-EC17-D60E-4BDB-96F3BBA4C5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4" name="Rectangle 3">
            <a:extLst>
              <a:ext uri="{FF2B5EF4-FFF2-40B4-BE49-F238E27FC236}">
                <a16:creationId xmlns:a16="http://schemas.microsoft.com/office/drawing/2014/main" id="{F07D2671-0C5E-CC48-34C3-4CDBFFAE28D2}"/>
              </a:ext>
            </a:extLst>
          </p:cNvPr>
          <p:cNvSpPr/>
          <p:nvPr/>
        </p:nvSpPr>
        <p:spPr>
          <a:xfrm>
            <a:off x="0" y="1530876"/>
            <a:ext cx="12192000" cy="721895"/>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Avenir Black" panose="02000503020000020003" pitchFamily="2" charset="0"/>
              </a:rPr>
              <a:t>Logiciels malveillants qui ont besoin d’un hôte pour pouvoir se diffuser</a:t>
            </a:r>
          </a:p>
        </p:txBody>
      </p:sp>
      <p:pic>
        <p:nvPicPr>
          <p:cNvPr id="1026" name="Picture 2" descr="What is Macro Virus? - zenarmor.com">
            <a:extLst>
              <a:ext uri="{FF2B5EF4-FFF2-40B4-BE49-F238E27FC236}">
                <a16:creationId xmlns:a16="http://schemas.microsoft.com/office/drawing/2014/main" id="{FE36C9C5-58AD-46B0-327B-F10FACBC6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9412" y="2780288"/>
            <a:ext cx="2724084" cy="15322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est-ce qu'un virus de secteur d'amorçage ? | Définition et risques">
            <a:extLst>
              <a:ext uri="{FF2B5EF4-FFF2-40B4-BE49-F238E27FC236}">
                <a16:creationId xmlns:a16="http://schemas.microsoft.com/office/drawing/2014/main" id="{4062EF96-895F-924A-DBD3-641FFE6D7F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8587" y="2777889"/>
            <a:ext cx="2724085" cy="15346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u'est-ce qu'un virus furtif ? | Définition d'un virus furtif">
            <a:extLst>
              <a:ext uri="{FF2B5EF4-FFF2-40B4-BE49-F238E27FC236}">
                <a16:creationId xmlns:a16="http://schemas.microsoft.com/office/drawing/2014/main" id="{E96571F6-34F4-2407-2C9F-76625D5EF9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9412" y="4593236"/>
            <a:ext cx="2724084" cy="15346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irus informatique en entreprise : comment s'en protéger ? | Big média |  S'inspirer, S'informer, S'engager">
            <a:extLst>
              <a:ext uri="{FF2B5EF4-FFF2-40B4-BE49-F238E27FC236}">
                <a16:creationId xmlns:a16="http://schemas.microsoft.com/office/drawing/2014/main" id="{620C24D0-2F47-8514-0267-29608970B8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8587" y="4557104"/>
            <a:ext cx="2724084" cy="157158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3423C12-4618-6BED-221E-7EC44FDE39EC}"/>
              </a:ext>
            </a:extLst>
          </p:cNvPr>
          <p:cNvSpPr/>
          <p:nvPr/>
        </p:nvSpPr>
        <p:spPr>
          <a:xfrm>
            <a:off x="562279" y="3224395"/>
            <a:ext cx="2302042" cy="6416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sz="2000" dirty="0" err="1">
                <a:solidFill>
                  <a:schemeClr val="accent1">
                    <a:lumMod val="50000"/>
                  </a:schemeClr>
                </a:solidFill>
                <a:latin typeface="Avenir Book" panose="02000503020000020003" pitchFamily="2" charset="0"/>
              </a:rPr>
              <a:t>Macro-virus</a:t>
            </a:r>
            <a:endParaRPr lang="fr-FR" sz="2000" dirty="0">
              <a:solidFill>
                <a:schemeClr val="accent1">
                  <a:lumMod val="50000"/>
                </a:schemeClr>
              </a:solidFill>
              <a:latin typeface="Avenir Book" panose="02000503020000020003" pitchFamily="2" charset="0"/>
            </a:endParaRPr>
          </a:p>
        </p:txBody>
      </p:sp>
      <p:sp>
        <p:nvSpPr>
          <p:cNvPr id="6" name="Rectangle 5">
            <a:extLst>
              <a:ext uri="{FF2B5EF4-FFF2-40B4-BE49-F238E27FC236}">
                <a16:creationId xmlns:a16="http://schemas.microsoft.com/office/drawing/2014/main" id="{3778C54D-C202-9BDA-8805-D7F987F52FF2}"/>
              </a:ext>
            </a:extLst>
          </p:cNvPr>
          <p:cNvSpPr/>
          <p:nvPr/>
        </p:nvSpPr>
        <p:spPr>
          <a:xfrm>
            <a:off x="9241058" y="3224395"/>
            <a:ext cx="2302042" cy="6416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Boot </a:t>
            </a:r>
            <a:r>
              <a:rPr lang="fr-FR" sz="2000" dirty="0" err="1">
                <a:solidFill>
                  <a:schemeClr val="accent1">
                    <a:lumMod val="50000"/>
                  </a:schemeClr>
                </a:solidFill>
                <a:latin typeface="Avenir Book" panose="02000503020000020003" pitchFamily="2" charset="0"/>
              </a:rPr>
              <a:t>sector</a:t>
            </a:r>
            <a:r>
              <a:rPr lang="fr-FR" sz="2000" dirty="0">
                <a:solidFill>
                  <a:schemeClr val="accent1">
                    <a:lumMod val="50000"/>
                  </a:schemeClr>
                </a:solidFill>
                <a:latin typeface="Avenir Book" panose="02000503020000020003" pitchFamily="2" charset="0"/>
              </a:rPr>
              <a:t> virus</a:t>
            </a:r>
          </a:p>
        </p:txBody>
      </p:sp>
      <p:sp>
        <p:nvSpPr>
          <p:cNvPr id="7" name="Rectangle 6">
            <a:extLst>
              <a:ext uri="{FF2B5EF4-FFF2-40B4-BE49-F238E27FC236}">
                <a16:creationId xmlns:a16="http://schemas.microsoft.com/office/drawing/2014/main" id="{970C7BF4-B86F-BEBC-F143-6E5A8F4D71FC}"/>
              </a:ext>
            </a:extLst>
          </p:cNvPr>
          <p:cNvSpPr/>
          <p:nvPr/>
        </p:nvSpPr>
        <p:spPr>
          <a:xfrm>
            <a:off x="9241058" y="4989027"/>
            <a:ext cx="2302042" cy="6416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1">
                    <a:lumMod val="50000"/>
                  </a:schemeClr>
                </a:solidFill>
                <a:latin typeface="Avenir Book" panose="02000503020000020003" pitchFamily="2" charset="0"/>
              </a:rPr>
              <a:t>Virus polymorphe</a:t>
            </a:r>
          </a:p>
        </p:txBody>
      </p:sp>
      <p:sp>
        <p:nvSpPr>
          <p:cNvPr id="8" name="Rectangle 7">
            <a:extLst>
              <a:ext uri="{FF2B5EF4-FFF2-40B4-BE49-F238E27FC236}">
                <a16:creationId xmlns:a16="http://schemas.microsoft.com/office/drawing/2014/main" id="{7EA78487-C97B-A1F9-2670-F0D2270D82E7}"/>
              </a:ext>
            </a:extLst>
          </p:cNvPr>
          <p:cNvSpPr/>
          <p:nvPr/>
        </p:nvSpPr>
        <p:spPr>
          <a:xfrm>
            <a:off x="562279" y="4989027"/>
            <a:ext cx="2302042" cy="6416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sz="2000" dirty="0">
                <a:solidFill>
                  <a:schemeClr val="accent1">
                    <a:lumMod val="50000"/>
                  </a:schemeClr>
                </a:solidFill>
                <a:latin typeface="Avenir Book" panose="02000503020000020003" pitchFamily="2" charset="0"/>
              </a:rPr>
              <a:t>Virus furtif</a:t>
            </a:r>
          </a:p>
        </p:txBody>
      </p:sp>
    </p:spTree>
    <p:extLst>
      <p:ext uri="{BB962C8B-B14F-4D97-AF65-F5344CB8AC3E}">
        <p14:creationId xmlns:p14="http://schemas.microsoft.com/office/powerpoint/2010/main" val="204792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500"/>
                                        <p:tgtEl>
                                          <p:spTgt spid="10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1030"/>
                                        </p:tgtEl>
                                        <p:attrNameLst>
                                          <p:attrName>style.visibility</p:attrName>
                                        </p:attrNameLst>
                                      </p:cBhvr>
                                      <p:to>
                                        <p:strVal val="visible"/>
                                      </p:to>
                                    </p:set>
                                    <p:animEffect transition="in" filter="fade">
                                      <p:cBhvr>
                                        <p:cTn id="33" dur="500"/>
                                        <p:tgtEl>
                                          <p:spTgt spid="10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2"/>
                                        </p:tgtEl>
                                        <p:attrNameLst>
                                          <p:attrName>style.visibility</p:attrName>
                                        </p:attrNameLst>
                                      </p:cBhvr>
                                      <p:to>
                                        <p:strVal val="visible"/>
                                      </p:to>
                                    </p:set>
                                    <p:animEffect transition="in" filter="fade">
                                      <p:cBhvr>
                                        <p:cTn id="38" dur="500"/>
                                        <p:tgtEl>
                                          <p:spTgt spid="103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4E8BBB93-404E-743D-519C-82CDA1DCA2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543B3AA-0189-481F-F823-CAA98D3D1F44}"/>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Vers</a:t>
            </a:r>
          </a:p>
        </p:txBody>
      </p:sp>
      <p:sp>
        <p:nvSpPr>
          <p:cNvPr id="3" name="Espace réservé du numéro de diapositive 2">
            <a:extLst>
              <a:ext uri="{FF2B5EF4-FFF2-40B4-BE49-F238E27FC236}">
                <a16:creationId xmlns:a16="http://schemas.microsoft.com/office/drawing/2014/main" id="{1D4491F2-6A63-0F08-76BC-E7E36ECB0C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33EC7C2F-A7DC-37F3-6DF3-A7B4B77600BA}"/>
              </a:ext>
            </a:extLst>
          </p:cNvPr>
          <p:cNvSpPr/>
          <p:nvPr/>
        </p:nvSpPr>
        <p:spPr>
          <a:xfrm>
            <a:off x="315310" y="1448321"/>
            <a:ext cx="8475764" cy="48296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Malware qui se propage indépendamment de tout hôte</a:t>
            </a:r>
          </a:p>
          <a:p>
            <a:pPr>
              <a:spcBef>
                <a:spcPts val="600"/>
              </a:spcBef>
              <a:spcAft>
                <a:spcPts val="600"/>
              </a:spcAft>
            </a:pPr>
            <a:endParaRPr lang="fr-FR" sz="20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Ils causent des dommages :</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Soit par le code malicieux qu’ils transportent</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Soit par la perte de disponibilité du réseau à cause de leur mode de propagation agressif</a:t>
            </a:r>
          </a:p>
          <a:p>
            <a:pPr lvl="1">
              <a:spcBef>
                <a:spcPts val="600"/>
              </a:spcBef>
              <a:spcAft>
                <a:spcPts val="600"/>
              </a:spcAft>
            </a:pPr>
            <a:endParaRPr lang="fr-FR" sz="20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Ils se propagent en plusieurs étapes :</a:t>
            </a:r>
          </a:p>
          <a:p>
            <a:pPr marL="285750" indent="-285750">
              <a:spcBef>
                <a:spcPts val="600"/>
              </a:spcBef>
              <a:spcAft>
                <a:spcPts val="600"/>
              </a:spcAft>
              <a:buFont typeface="Arial" panose="020B0604020202020204" pitchFamily="34" charset="0"/>
              <a:buChar char="•"/>
            </a:pPr>
            <a:endParaRPr lang="fr-FR" sz="2000" dirty="0">
              <a:solidFill>
                <a:schemeClr val="accent1">
                  <a:lumMod val="50000"/>
                </a:schemeClr>
              </a:solidFill>
              <a:latin typeface="Avenir Book" panose="02000503020000020003" pitchFamily="2" charset="0"/>
            </a:endParaRPr>
          </a:p>
        </p:txBody>
      </p:sp>
      <p:sp>
        <p:nvSpPr>
          <p:cNvPr id="5" name="Signalisation droite 4">
            <a:extLst>
              <a:ext uri="{FF2B5EF4-FFF2-40B4-BE49-F238E27FC236}">
                <a16:creationId xmlns:a16="http://schemas.microsoft.com/office/drawing/2014/main" id="{E3A81012-85E7-CD84-111B-E0DFFDD76F35}"/>
              </a:ext>
            </a:extLst>
          </p:cNvPr>
          <p:cNvSpPr/>
          <p:nvPr/>
        </p:nvSpPr>
        <p:spPr>
          <a:xfrm>
            <a:off x="390280" y="5088936"/>
            <a:ext cx="2638698" cy="966651"/>
          </a:xfrm>
          <a:prstGeom prst="homePlate">
            <a:avLst>
              <a:gd name="adj" fmla="val 20270"/>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Avenir Book" panose="02000503020000020003" pitchFamily="2" charset="0"/>
              </a:rPr>
              <a:t>Exploitation d’une vulnérabilité</a:t>
            </a:r>
          </a:p>
        </p:txBody>
      </p:sp>
      <p:sp>
        <p:nvSpPr>
          <p:cNvPr id="6" name="Chevron 5">
            <a:extLst>
              <a:ext uri="{FF2B5EF4-FFF2-40B4-BE49-F238E27FC236}">
                <a16:creationId xmlns:a16="http://schemas.microsoft.com/office/drawing/2014/main" id="{664DC10C-5EA0-AD37-3B26-223A59B80D8C}"/>
              </a:ext>
            </a:extLst>
          </p:cNvPr>
          <p:cNvSpPr/>
          <p:nvPr/>
        </p:nvSpPr>
        <p:spPr>
          <a:xfrm>
            <a:off x="2989789" y="5088936"/>
            <a:ext cx="2730136" cy="966651"/>
          </a:xfrm>
          <a:prstGeom prst="chevron">
            <a:avLst>
              <a:gd name="adj" fmla="val 18919"/>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Avenir Book" panose="02000503020000020003" pitchFamily="2" charset="0"/>
              </a:rPr>
              <a:t>Réplication automatique</a:t>
            </a:r>
          </a:p>
        </p:txBody>
      </p:sp>
      <p:sp>
        <p:nvSpPr>
          <p:cNvPr id="7" name="Chevron 6">
            <a:extLst>
              <a:ext uri="{FF2B5EF4-FFF2-40B4-BE49-F238E27FC236}">
                <a16:creationId xmlns:a16="http://schemas.microsoft.com/office/drawing/2014/main" id="{4E5AC875-B46B-582B-A6F1-FE4B24F56AF5}"/>
              </a:ext>
            </a:extLst>
          </p:cNvPr>
          <p:cNvSpPr/>
          <p:nvPr/>
        </p:nvSpPr>
        <p:spPr>
          <a:xfrm>
            <a:off x="5693801" y="5088936"/>
            <a:ext cx="2730136" cy="966651"/>
          </a:xfrm>
          <a:prstGeom prst="chevron">
            <a:avLst>
              <a:gd name="adj" fmla="val 18919"/>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Avenir Book" panose="02000503020000020003" pitchFamily="2" charset="0"/>
              </a:rPr>
              <a:t>Livraison de la charge utile</a:t>
            </a:r>
          </a:p>
        </p:txBody>
      </p:sp>
      <p:pic>
        <p:nvPicPr>
          <p:cNvPr id="2050" name="Picture 2" descr="Qu'est-ce qu'un ver informatique ? Comment ils fonctionnent et se propagent">
            <a:extLst>
              <a:ext uri="{FF2B5EF4-FFF2-40B4-BE49-F238E27FC236}">
                <a16:creationId xmlns:a16="http://schemas.microsoft.com/office/drawing/2014/main" id="{80AC4230-3C5B-A38F-1664-8A9B745C8A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32" r="30585"/>
          <a:stretch>
            <a:fillRect/>
          </a:stretch>
        </p:blipFill>
        <p:spPr bwMode="auto">
          <a:xfrm>
            <a:off x="9202211" y="0"/>
            <a:ext cx="298978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3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500"/>
                                        <p:tgtEl>
                                          <p:spTgt spid="1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Effect transition="in" filter="fade">
                                      <p:cBhvr>
                                        <p:cTn id="27" dur="500"/>
                                        <p:tgtEl>
                                          <p:spTgt spid="10">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
            <a:lum/>
          </a:blip>
          <a:srcRect/>
          <a:stretch>
            <a:fillRect/>
          </a:stretch>
        </a:blipFill>
        <a:effectLst/>
      </p:bgPr>
    </p:bg>
    <p:spTree>
      <p:nvGrpSpPr>
        <p:cNvPr id="1" name="">
          <a:extLst>
            <a:ext uri="{FF2B5EF4-FFF2-40B4-BE49-F238E27FC236}">
              <a16:creationId xmlns:a16="http://schemas.microsoft.com/office/drawing/2014/main" id="{E57F8582-B1BE-1BED-336E-5FA727C74AF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D65CBE-EA09-DFE2-41B7-E80743986F81}"/>
              </a:ext>
            </a:extLst>
          </p:cNvPr>
          <p:cNvSpPr>
            <a:spLocks noGrp="1"/>
          </p:cNvSpPr>
          <p:nvPr>
            <p:ph type="title"/>
          </p:nvPr>
        </p:nvSpPr>
        <p:spPr>
          <a:xfrm>
            <a:off x="0" y="0"/>
            <a:ext cx="12192000" cy="1097619"/>
          </a:xfrm>
          <a:prstGeom prst="rect">
            <a:avLst/>
          </a:prstGeom>
          <a:noFill/>
          <a:ln>
            <a:noFill/>
          </a:ln>
        </p:spPr>
        <p:txBody>
          <a:bodyPr lIns="324000" tIns="180000">
            <a:normAutofit/>
          </a:bodyPr>
          <a:lstStyle/>
          <a:p>
            <a:r>
              <a:rPr lang="fr-FR" sz="2800" b="1" dirty="0">
                <a:solidFill>
                  <a:schemeClr val="accent1">
                    <a:lumMod val="50000"/>
                  </a:schemeClr>
                </a:solidFill>
                <a:latin typeface="Avenir Black" panose="02000503020000020003" pitchFamily="2" charset="0"/>
                <a:cs typeface="FUTURA MEDIUM" panose="020B0602020204020303" pitchFamily="34" charset="-79"/>
              </a:rPr>
              <a:t>Les logiciels malveillants</a:t>
            </a:r>
            <a:br>
              <a:rPr lang="fr-FR" sz="2800" b="1" dirty="0">
                <a:solidFill>
                  <a:schemeClr val="accent1">
                    <a:lumMod val="50000"/>
                  </a:schemeClr>
                </a:solidFill>
                <a:latin typeface="Avenir Black" panose="02000503020000020003" pitchFamily="2" charset="0"/>
                <a:cs typeface="FUTURA MEDIUM" panose="020B0602020204020303" pitchFamily="34" charset="-79"/>
              </a:rPr>
            </a:br>
            <a:r>
              <a:rPr lang="fr-FR" sz="2800" dirty="0">
                <a:solidFill>
                  <a:schemeClr val="accent1">
                    <a:lumMod val="50000"/>
                  </a:schemeClr>
                </a:solidFill>
                <a:latin typeface="Avenir Light" panose="020B0402020203020204" pitchFamily="34" charset="77"/>
                <a:cs typeface="Futura Medium" panose="020B0602020204020303" pitchFamily="34" charset="-79"/>
              </a:rPr>
              <a:t>Cheval de Troie</a:t>
            </a:r>
          </a:p>
        </p:txBody>
      </p:sp>
      <p:sp>
        <p:nvSpPr>
          <p:cNvPr id="3" name="Espace réservé du numéro de diapositive 2">
            <a:extLst>
              <a:ext uri="{FF2B5EF4-FFF2-40B4-BE49-F238E27FC236}">
                <a16:creationId xmlns:a16="http://schemas.microsoft.com/office/drawing/2014/main" id="{55D4FD61-648D-FD05-0E7F-769BA11144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48FB2-8CD9-F840-80DA-218B83D4FC97}" type="slidenum">
              <a:rPr kumimoji="1"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0" name="Rectangle 9">
            <a:extLst>
              <a:ext uri="{FF2B5EF4-FFF2-40B4-BE49-F238E27FC236}">
                <a16:creationId xmlns:a16="http://schemas.microsoft.com/office/drawing/2014/main" id="{ACC3CF84-BDAE-5E7E-6C60-76DC623BBA08}"/>
              </a:ext>
            </a:extLst>
          </p:cNvPr>
          <p:cNvSpPr/>
          <p:nvPr/>
        </p:nvSpPr>
        <p:spPr>
          <a:xfrm>
            <a:off x="315310" y="1448321"/>
            <a:ext cx="6486543" cy="48296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Malware qui a une fonction bénigne (jeu) ou maligne (vol de données)</a:t>
            </a:r>
          </a:p>
          <a:p>
            <a:pPr>
              <a:spcBef>
                <a:spcPts val="600"/>
              </a:spcBef>
              <a:spcAft>
                <a:spcPts val="600"/>
              </a:spcAft>
            </a:pPr>
            <a:endParaRPr lang="fr-FR" sz="2000" dirty="0">
              <a:solidFill>
                <a:schemeClr val="accent1">
                  <a:lumMod val="50000"/>
                </a:schemeClr>
              </a:solidFill>
              <a:latin typeface="Avenir Book" panose="02000503020000020003" pitchFamily="2" charset="0"/>
            </a:endParaRPr>
          </a:p>
          <a:p>
            <a:pPr marL="285750"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Code malveillant caché dans un programme utile à l’utilisateur</a:t>
            </a:r>
          </a:p>
          <a:p>
            <a:pPr marL="742950" lvl="1" indent="-285750">
              <a:spcBef>
                <a:spcPts val="600"/>
              </a:spcBef>
              <a:spcAft>
                <a:spcPts val="600"/>
              </a:spcAft>
              <a:buFont typeface="Arial" panose="020B0604020202020204" pitchFamily="34" charset="0"/>
              <a:buChar char="•"/>
            </a:pPr>
            <a:r>
              <a:rPr lang="fr-FR" sz="2000" dirty="0">
                <a:solidFill>
                  <a:schemeClr val="accent1">
                    <a:lumMod val="50000"/>
                  </a:schemeClr>
                </a:solidFill>
                <a:latin typeface="Avenir Book" panose="02000503020000020003" pitchFamily="2" charset="0"/>
              </a:rPr>
              <a:t>L’installation permet la prise de contrôle à distance du système infecté et l’installation d’autres programmes malveillants</a:t>
            </a:r>
          </a:p>
        </p:txBody>
      </p:sp>
      <p:pic>
        <p:nvPicPr>
          <p:cNvPr id="8194" name="Picture 2" descr="Le cheval de Troie : épisode 19/20 du podcast Les aventures d'Achille,  héros de la guerre de Troie | France Inter">
            <a:extLst>
              <a:ext uri="{FF2B5EF4-FFF2-40B4-BE49-F238E27FC236}">
                <a16:creationId xmlns:a16="http://schemas.microsoft.com/office/drawing/2014/main" id="{F5A7667F-9B96-90A7-8006-1959557B94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974" r="26579"/>
          <a:stretch>
            <a:fillRect/>
          </a:stretch>
        </p:blipFill>
        <p:spPr bwMode="auto">
          <a:xfrm>
            <a:off x="7138737" y="-50374"/>
            <a:ext cx="5053263" cy="690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4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19574</TotalTime>
  <Words>4849</Words>
  <Application>Microsoft Macintosh PowerPoint</Application>
  <PresentationFormat>Grand écran</PresentationFormat>
  <Paragraphs>445</Paragraphs>
  <Slides>34</Slides>
  <Notes>34</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34</vt:i4>
      </vt:variant>
    </vt:vector>
  </HeadingPairs>
  <TitlesOfParts>
    <vt:vector size="45" baseType="lpstr">
      <vt:lpstr>等线</vt:lpstr>
      <vt:lpstr>等线 Light</vt:lpstr>
      <vt:lpstr>Aptos</vt:lpstr>
      <vt:lpstr>Arial</vt:lpstr>
      <vt:lpstr>Avenir Black</vt:lpstr>
      <vt:lpstr>Avenir Book</vt:lpstr>
      <vt:lpstr>Avenir Light</vt:lpstr>
      <vt:lpstr>Avenir Light Oblique</vt:lpstr>
      <vt:lpstr>Calibri</vt:lpstr>
      <vt:lpstr>Office 主题​​</vt:lpstr>
      <vt:lpstr>1_Office 主题​​</vt:lpstr>
      <vt:lpstr>Présentation PowerPoint</vt:lpstr>
      <vt:lpstr>Présentation de la séquence Les invariants d’une cyberattaque</vt:lpstr>
      <vt:lpstr>Présentation de la séquence Les invariants d’une cyberattaque</vt:lpstr>
      <vt:lpstr>Présentation de la séquence Objectifs et notions abordées</vt:lpstr>
      <vt:lpstr>Présentation PowerPoint</vt:lpstr>
      <vt:lpstr>Les logiciels malveillants Définitions et exemples</vt:lpstr>
      <vt:lpstr>Les logiciels malveillants Virus</vt:lpstr>
      <vt:lpstr>Les logiciels malveillants Vers</vt:lpstr>
      <vt:lpstr>Les logiciels malveillants Cheval de Troie</vt:lpstr>
      <vt:lpstr>Les logiciels malveillants Spyware / Adware / Key logger</vt:lpstr>
      <vt:lpstr>Les logiciels malveillants Ransomware</vt:lpstr>
      <vt:lpstr>Présentation PowerPoint</vt:lpstr>
      <vt:lpstr>Les attaques réseaux Principes généraux et types d’attaques</vt:lpstr>
      <vt:lpstr>Les attaques réseaux Déni de Service (DoS) et Déni de Service Distribué (DDoS)</vt:lpstr>
      <vt:lpstr>Les attaques réseaux IP spoofing</vt:lpstr>
      <vt:lpstr>Les attaques réseaux Man-in-the-Middle (MitM) ou attaque de l’homme du milieu</vt:lpstr>
      <vt:lpstr>Les attaques réseaux DNS spoofing/poisoning</vt:lpstr>
      <vt:lpstr>Présentation PowerPoint</vt:lpstr>
      <vt:lpstr>Les attaques Web Qu’est-ce que l’OWASP (Open World Application Security Project) ?</vt:lpstr>
      <vt:lpstr>Les attaques Web OWASP Top 10 – Présentation globale</vt:lpstr>
      <vt:lpstr>Les attaques Web OWASP Top 10 – A01 : Contrôle d’accès défaillant</vt:lpstr>
      <vt:lpstr>Les attaques Web OWASP Top 10 – A02 : Mauvaise configuration de sécurité</vt:lpstr>
      <vt:lpstr>Les attaques Web OWASP Top 10 – A03 : Défaillances dans la chaîne d’approvisionnement logiciel</vt:lpstr>
      <vt:lpstr>Les attaques Web OWASP Top 10 – A04 : Défaillances cryptographiques</vt:lpstr>
      <vt:lpstr>Les attaques Web OWASP Top 10 – A05 : Injection</vt:lpstr>
      <vt:lpstr>Les attaques Web OWASP Top 10 – A06 : Conception non sécurisée</vt:lpstr>
      <vt:lpstr>Les attaques Web OWASP Top 10 – A07 : Défaillance dans l’authentification</vt:lpstr>
      <vt:lpstr>Les attaques Web OWASP Top 10 – A08 : Défaillance dans l’intégrité des logiciels ou des données</vt:lpstr>
      <vt:lpstr>Les attaques Web OWASP Top 10 – A09 : Défaillance dans la journalisation et la surveillance</vt:lpstr>
      <vt:lpstr>Les attaques Web OWASP Top 10 – A10 : Mauvaise gestion des conditions exceptionnelles</vt:lpstr>
      <vt:lpstr>Présentation PowerPoint</vt:lpstr>
      <vt:lpstr>Ingénierie sociale Définition et principes</vt:lpstr>
      <vt:lpstr>Ingénierie sociale Techniques de manipulation psychologique</vt:lpstr>
      <vt:lpstr>Ingénierie sociale Types d’attaques d’ingénierie sociale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Guillaume Carayon</dc:creator>
  <cp:lastModifiedBy>Guillaume Carayon</cp:lastModifiedBy>
  <cp:revision>17</cp:revision>
  <cp:lastPrinted>2026-02-03T17:41:08Z</cp:lastPrinted>
  <dcterms:created xsi:type="dcterms:W3CDTF">2026-01-04T00:42:09Z</dcterms:created>
  <dcterms:modified xsi:type="dcterms:W3CDTF">2026-02-03T18:38:00Z</dcterms:modified>
</cp:coreProperties>
</file>