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68"/>
  </p:notesMasterIdLst>
  <p:sldIdLst>
    <p:sldId id="257" r:id="rId3"/>
    <p:sldId id="2794" r:id="rId4"/>
    <p:sldId id="2847" r:id="rId5"/>
    <p:sldId id="1938" r:id="rId6"/>
    <p:sldId id="2180" r:id="rId7"/>
    <p:sldId id="2873" r:id="rId8"/>
    <p:sldId id="2874" r:id="rId9"/>
    <p:sldId id="2875" r:id="rId10"/>
    <p:sldId id="2876" r:id="rId11"/>
    <p:sldId id="2878" r:id="rId12"/>
    <p:sldId id="2885" r:id="rId13"/>
    <p:sldId id="2886" r:id="rId14"/>
    <p:sldId id="2887" r:id="rId15"/>
    <p:sldId id="2888" r:id="rId16"/>
    <p:sldId id="2889" r:id="rId17"/>
    <p:sldId id="2891" r:id="rId18"/>
    <p:sldId id="2892" r:id="rId19"/>
    <p:sldId id="2893" r:id="rId20"/>
    <p:sldId id="2894" r:id="rId21"/>
    <p:sldId id="2895" r:id="rId22"/>
    <p:sldId id="2896" r:id="rId23"/>
    <p:sldId id="2852" r:id="rId24"/>
    <p:sldId id="2879" r:id="rId25"/>
    <p:sldId id="2042" r:id="rId26"/>
    <p:sldId id="2043" r:id="rId27"/>
    <p:sldId id="2044" r:id="rId28"/>
    <p:sldId id="2046" r:id="rId29"/>
    <p:sldId id="2191" r:id="rId30"/>
    <p:sldId id="2880" r:id="rId31"/>
    <p:sldId id="2793" r:id="rId32"/>
    <p:sldId id="2865" r:id="rId33"/>
    <p:sldId id="2866" r:id="rId34"/>
    <p:sldId id="2858" r:id="rId35"/>
    <p:sldId id="2859" r:id="rId36"/>
    <p:sldId id="2860" r:id="rId37"/>
    <p:sldId id="2863" r:id="rId38"/>
    <p:sldId id="2864" r:id="rId39"/>
    <p:sldId id="2867" r:id="rId40"/>
    <p:sldId id="2868" r:id="rId41"/>
    <p:sldId id="2869" r:id="rId42"/>
    <p:sldId id="2870" r:id="rId43"/>
    <p:sldId id="2871" r:id="rId44"/>
    <p:sldId id="2872" r:id="rId45"/>
    <p:sldId id="2897" r:id="rId46"/>
    <p:sldId id="2851" r:id="rId47"/>
    <p:sldId id="2854" r:id="rId48"/>
    <p:sldId id="2855" r:id="rId49"/>
    <p:sldId id="2857" r:id="rId50"/>
    <p:sldId id="2856" r:id="rId51"/>
    <p:sldId id="2853" r:id="rId52"/>
    <p:sldId id="2093" r:id="rId53"/>
    <p:sldId id="2144" r:id="rId54"/>
    <p:sldId id="2130" r:id="rId55"/>
    <p:sldId id="2131" r:id="rId56"/>
    <p:sldId id="2132" r:id="rId57"/>
    <p:sldId id="2139" r:id="rId58"/>
    <p:sldId id="2133" r:id="rId59"/>
    <p:sldId id="2258" r:id="rId60"/>
    <p:sldId id="2259" r:id="rId61"/>
    <p:sldId id="2027" r:id="rId62"/>
    <p:sldId id="2147" r:id="rId63"/>
    <p:sldId id="2012" r:id="rId64"/>
    <p:sldId id="2052" r:id="rId65"/>
    <p:sldId id="2163" r:id="rId66"/>
    <p:sldId id="2095"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43"/>
    <p:restoredTop sz="81400"/>
  </p:normalViewPr>
  <p:slideViewPr>
    <p:cSldViewPr snapToGrid="0">
      <p:cViewPr varScale="1">
        <p:scale>
          <a:sx n="134" d="100"/>
          <a:sy n="134" d="100"/>
        </p:scale>
        <p:origin x="208" y="232"/>
      </p:cViewPr>
      <p:guideLst/>
    </p:cSldViewPr>
  </p:slideViewPr>
  <p:notesTextViewPr>
    <p:cViewPr>
      <p:scale>
        <a:sx n="1" d="1"/>
        <a:sy n="1" d="1"/>
      </p:scale>
      <p:origin x="0" y="0"/>
    </p:cViewPr>
  </p:notesTextViewPr>
  <p:sorterViewPr>
    <p:cViewPr>
      <p:scale>
        <a:sx n="124" d="100"/>
        <a:sy n="124"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351056-042C-C640-9FB6-E501D201489A}" type="doc">
      <dgm:prSet loTypeId="urn:microsoft.com/office/officeart/2005/8/layout/matrix3" loCatId="" qsTypeId="urn:microsoft.com/office/officeart/2005/8/quickstyle/simple1" qsCatId="simple" csTypeId="urn:microsoft.com/office/officeart/2005/8/colors/accent1_2" csCatId="accent1" phldr="1"/>
      <dgm:spPr/>
      <dgm:t>
        <a:bodyPr/>
        <a:lstStyle/>
        <a:p>
          <a:endParaRPr lang="fr-FR"/>
        </a:p>
      </dgm:t>
    </dgm:pt>
    <dgm:pt modelId="{A7EF79DB-5191-4E4B-9284-F2CB739C6B91}">
      <dgm:prSet phldrT="[Texte]"/>
      <dgm:spPr/>
      <dgm:t>
        <a:bodyPr/>
        <a:lstStyle/>
        <a:p>
          <a:r>
            <a:rPr lang="fr-FR" b="1" i="0" dirty="0">
              <a:latin typeface="Avenir Black" panose="02000503020000020003" pitchFamily="2" charset="0"/>
            </a:rPr>
            <a:t>Politique, organisationnelle et managériale</a:t>
          </a:r>
        </a:p>
      </dgm:t>
    </dgm:pt>
    <dgm:pt modelId="{9DB017E0-4BF4-EB42-B399-B984ADC63956}" type="parTrans" cxnId="{CA3B2787-F042-A643-A793-D504C7ACA72E}">
      <dgm:prSet/>
      <dgm:spPr/>
      <dgm:t>
        <a:bodyPr/>
        <a:lstStyle/>
        <a:p>
          <a:endParaRPr lang="fr-FR" b="1" i="0">
            <a:latin typeface="Avenir Black" panose="02000503020000020003" pitchFamily="2" charset="0"/>
          </a:endParaRPr>
        </a:p>
      </dgm:t>
    </dgm:pt>
    <dgm:pt modelId="{88C485E4-1DAD-DD4E-B81B-AFFDE1755BED}" type="sibTrans" cxnId="{CA3B2787-F042-A643-A793-D504C7ACA72E}">
      <dgm:prSet/>
      <dgm:spPr/>
      <dgm:t>
        <a:bodyPr/>
        <a:lstStyle/>
        <a:p>
          <a:endParaRPr lang="fr-FR" b="1" i="0">
            <a:latin typeface="Avenir Black" panose="02000503020000020003" pitchFamily="2" charset="0"/>
          </a:endParaRPr>
        </a:p>
      </dgm:t>
    </dgm:pt>
    <dgm:pt modelId="{FE992C05-3475-254C-9885-707EBDF8708F}">
      <dgm:prSet phldrT="[Texte]"/>
      <dgm:spPr/>
      <dgm:t>
        <a:bodyPr/>
        <a:lstStyle/>
        <a:p>
          <a:r>
            <a:rPr lang="fr-FR" b="1" i="0" dirty="0">
              <a:latin typeface="Avenir Black" panose="02000503020000020003" pitchFamily="2" charset="0"/>
            </a:rPr>
            <a:t>Humain</a:t>
          </a:r>
        </a:p>
      </dgm:t>
    </dgm:pt>
    <dgm:pt modelId="{D3C17001-73BD-A04E-A76C-50B3935C8D90}" type="parTrans" cxnId="{DAC52B8A-E87B-8540-BA29-33C31BAF9661}">
      <dgm:prSet/>
      <dgm:spPr/>
      <dgm:t>
        <a:bodyPr/>
        <a:lstStyle/>
        <a:p>
          <a:endParaRPr lang="fr-FR" b="1" i="0">
            <a:latin typeface="Avenir Black" panose="02000503020000020003" pitchFamily="2" charset="0"/>
          </a:endParaRPr>
        </a:p>
      </dgm:t>
    </dgm:pt>
    <dgm:pt modelId="{9501A424-B290-AE4D-84B4-BF7621EEC13E}" type="sibTrans" cxnId="{DAC52B8A-E87B-8540-BA29-33C31BAF9661}">
      <dgm:prSet/>
      <dgm:spPr/>
      <dgm:t>
        <a:bodyPr/>
        <a:lstStyle/>
        <a:p>
          <a:endParaRPr lang="fr-FR" b="1" i="0">
            <a:latin typeface="Avenir Black" panose="02000503020000020003" pitchFamily="2" charset="0"/>
          </a:endParaRPr>
        </a:p>
      </dgm:t>
    </dgm:pt>
    <dgm:pt modelId="{6DAFF4B3-C907-D14A-93B2-E8D799492C4E}">
      <dgm:prSet phldrT="[Texte]"/>
      <dgm:spPr/>
      <dgm:t>
        <a:bodyPr/>
        <a:lstStyle/>
        <a:p>
          <a:r>
            <a:rPr lang="fr-FR" b="1" i="0" dirty="0">
              <a:latin typeface="Avenir Black" panose="02000503020000020003" pitchFamily="2" charset="0"/>
            </a:rPr>
            <a:t>Juridique et règlementaire</a:t>
          </a:r>
        </a:p>
      </dgm:t>
    </dgm:pt>
    <dgm:pt modelId="{38BF99A5-0D7F-9749-ACD4-0151ECE87F0A}" type="parTrans" cxnId="{53F1490A-8E97-4244-8DF0-BB6F8EF1F1B9}">
      <dgm:prSet/>
      <dgm:spPr/>
      <dgm:t>
        <a:bodyPr/>
        <a:lstStyle/>
        <a:p>
          <a:endParaRPr lang="fr-FR" b="1" i="0">
            <a:latin typeface="Avenir Black" panose="02000503020000020003" pitchFamily="2" charset="0"/>
          </a:endParaRPr>
        </a:p>
      </dgm:t>
    </dgm:pt>
    <dgm:pt modelId="{2D8B17C9-000A-4946-8B06-5B0A301F56B9}" type="sibTrans" cxnId="{53F1490A-8E97-4244-8DF0-BB6F8EF1F1B9}">
      <dgm:prSet/>
      <dgm:spPr/>
      <dgm:t>
        <a:bodyPr/>
        <a:lstStyle/>
        <a:p>
          <a:endParaRPr lang="fr-FR" b="1" i="0">
            <a:latin typeface="Avenir Black" panose="02000503020000020003" pitchFamily="2" charset="0"/>
          </a:endParaRPr>
        </a:p>
      </dgm:t>
    </dgm:pt>
    <dgm:pt modelId="{01853C45-8C61-F34D-82BF-EEE5791216E5}">
      <dgm:prSet phldrT="[Texte]"/>
      <dgm:spPr/>
      <dgm:t>
        <a:bodyPr/>
        <a:lstStyle/>
        <a:p>
          <a:r>
            <a:rPr lang="fr-FR" b="1" i="0" dirty="0">
              <a:latin typeface="Avenir Black" panose="02000503020000020003" pitchFamily="2" charset="0"/>
            </a:rPr>
            <a:t>Technique</a:t>
          </a:r>
        </a:p>
      </dgm:t>
    </dgm:pt>
    <dgm:pt modelId="{A4927686-BE43-5447-BAB1-E4BF36D368AB}" type="parTrans" cxnId="{FDB3B0FF-8C9B-D146-9123-5E96A7E11145}">
      <dgm:prSet/>
      <dgm:spPr/>
      <dgm:t>
        <a:bodyPr/>
        <a:lstStyle/>
        <a:p>
          <a:endParaRPr lang="fr-FR" b="1" i="0">
            <a:latin typeface="Avenir Black" panose="02000503020000020003" pitchFamily="2" charset="0"/>
          </a:endParaRPr>
        </a:p>
      </dgm:t>
    </dgm:pt>
    <dgm:pt modelId="{49F3884A-3549-5E48-8447-80DC0CC1191C}" type="sibTrans" cxnId="{FDB3B0FF-8C9B-D146-9123-5E96A7E11145}">
      <dgm:prSet/>
      <dgm:spPr/>
      <dgm:t>
        <a:bodyPr/>
        <a:lstStyle/>
        <a:p>
          <a:endParaRPr lang="fr-FR" b="1" i="0">
            <a:latin typeface="Avenir Black" panose="02000503020000020003" pitchFamily="2" charset="0"/>
          </a:endParaRPr>
        </a:p>
      </dgm:t>
    </dgm:pt>
    <dgm:pt modelId="{15A798EE-85E3-9C4F-B98D-C32736E07250}" type="pres">
      <dgm:prSet presAssocID="{ED351056-042C-C640-9FB6-E501D201489A}" presName="matrix" presStyleCnt="0">
        <dgm:presLayoutVars>
          <dgm:chMax val="1"/>
          <dgm:dir/>
          <dgm:resizeHandles val="exact"/>
        </dgm:presLayoutVars>
      </dgm:prSet>
      <dgm:spPr/>
    </dgm:pt>
    <dgm:pt modelId="{8C27EA33-5816-B74B-89C6-DA22471B699F}" type="pres">
      <dgm:prSet presAssocID="{ED351056-042C-C640-9FB6-E501D201489A}" presName="diamond" presStyleLbl="bgShp" presStyleIdx="0" presStyleCnt="1"/>
      <dgm:spPr/>
    </dgm:pt>
    <dgm:pt modelId="{A57F87BC-1565-6D47-88EB-ED54A7C65B3D}" type="pres">
      <dgm:prSet presAssocID="{ED351056-042C-C640-9FB6-E501D201489A}" presName="quad1" presStyleLbl="node1" presStyleIdx="0" presStyleCnt="4">
        <dgm:presLayoutVars>
          <dgm:chMax val="0"/>
          <dgm:chPref val="0"/>
          <dgm:bulletEnabled val="1"/>
        </dgm:presLayoutVars>
      </dgm:prSet>
      <dgm:spPr/>
    </dgm:pt>
    <dgm:pt modelId="{B1BA7865-57BB-2F42-B63B-4D3F1CD085C7}" type="pres">
      <dgm:prSet presAssocID="{ED351056-042C-C640-9FB6-E501D201489A}" presName="quad2" presStyleLbl="node1" presStyleIdx="1" presStyleCnt="4">
        <dgm:presLayoutVars>
          <dgm:chMax val="0"/>
          <dgm:chPref val="0"/>
          <dgm:bulletEnabled val="1"/>
        </dgm:presLayoutVars>
      </dgm:prSet>
      <dgm:spPr/>
    </dgm:pt>
    <dgm:pt modelId="{F7E92F9C-F8DC-4146-ABE3-F69619AA61C7}" type="pres">
      <dgm:prSet presAssocID="{ED351056-042C-C640-9FB6-E501D201489A}" presName="quad3" presStyleLbl="node1" presStyleIdx="2" presStyleCnt="4">
        <dgm:presLayoutVars>
          <dgm:chMax val="0"/>
          <dgm:chPref val="0"/>
          <dgm:bulletEnabled val="1"/>
        </dgm:presLayoutVars>
      </dgm:prSet>
      <dgm:spPr/>
    </dgm:pt>
    <dgm:pt modelId="{15027E91-71F9-0C4E-BC41-AB87DDDC192E}" type="pres">
      <dgm:prSet presAssocID="{ED351056-042C-C640-9FB6-E501D201489A}" presName="quad4" presStyleLbl="node1" presStyleIdx="3" presStyleCnt="4">
        <dgm:presLayoutVars>
          <dgm:chMax val="0"/>
          <dgm:chPref val="0"/>
          <dgm:bulletEnabled val="1"/>
        </dgm:presLayoutVars>
      </dgm:prSet>
      <dgm:spPr/>
    </dgm:pt>
  </dgm:ptLst>
  <dgm:cxnLst>
    <dgm:cxn modelId="{53F1490A-8E97-4244-8DF0-BB6F8EF1F1B9}" srcId="{ED351056-042C-C640-9FB6-E501D201489A}" destId="{6DAFF4B3-C907-D14A-93B2-E8D799492C4E}" srcOrd="2" destOrd="0" parTransId="{38BF99A5-0D7F-9749-ACD4-0151ECE87F0A}" sibTransId="{2D8B17C9-000A-4946-8B06-5B0A301F56B9}"/>
    <dgm:cxn modelId="{CB7E1D4A-8FBB-7D43-BCA7-D1066E8E01D8}" type="presOf" srcId="{ED351056-042C-C640-9FB6-E501D201489A}" destId="{15A798EE-85E3-9C4F-B98D-C32736E07250}" srcOrd="0" destOrd="0" presId="urn:microsoft.com/office/officeart/2005/8/layout/matrix3"/>
    <dgm:cxn modelId="{CEC09864-5536-E344-BD2A-55CFFE5A5CB7}" type="presOf" srcId="{01853C45-8C61-F34D-82BF-EEE5791216E5}" destId="{15027E91-71F9-0C4E-BC41-AB87DDDC192E}" srcOrd="0" destOrd="0" presId="urn:microsoft.com/office/officeart/2005/8/layout/matrix3"/>
    <dgm:cxn modelId="{DCD8DC85-EAD3-C149-943F-2C046CC65802}" type="presOf" srcId="{A7EF79DB-5191-4E4B-9284-F2CB739C6B91}" destId="{A57F87BC-1565-6D47-88EB-ED54A7C65B3D}" srcOrd="0" destOrd="0" presId="urn:microsoft.com/office/officeart/2005/8/layout/matrix3"/>
    <dgm:cxn modelId="{CA3B2787-F042-A643-A793-D504C7ACA72E}" srcId="{ED351056-042C-C640-9FB6-E501D201489A}" destId="{A7EF79DB-5191-4E4B-9284-F2CB739C6B91}" srcOrd="0" destOrd="0" parTransId="{9DB017E0-4BF4-EB42-B399-B984ADC63956}" sibTransId="{88C485E4-1DAD-DD4E-B81B-AFFDE1755BED}"/>
    <dgm:cxn modelId="{DAC52B8A-E87B-8540-BA29-33C31BAF9661}" srcId="{ED351056-042C-C640-9FB6-E501D201489A}" destId="{FE992C05-3475-254C-9885-707EBDF8708F}" srcOrd="1" destOrd="0" parTransId="{D3C17001-73BD-A04E-A76C-50B3935C8D90}" sibTransId="{9501A424-B290-AE4D-84B4-BF7621EEC13E}"/>
    <dgm:cxn modelId="{DBB095AC-A2B3-5C41-8612-72218EB8585E}" type="presOf" srcId="{6DAFF4B3-C907-D14A-93B2-E8D799492C4E}" destId="{F7E92F9C-F8DC-4146-ABE3-F69619AA61C7}" srcOrd="0" destOrd="0" presId="urn:microsoft.com/office/officeart/2005/8/layout/matrix3"/>
    <dgm:cxn modelId="{CC067AB5-6ECC-1A4F-A202-3F0290201477}" type="presOf" srcId="{FE992C05-3475-254C-9885-707EBDF8708F}" destId="{B1BA7865-57BB-2F42-B63B-4D3F1CD085C7}" srcOrd="0" destOrd="0" presId="urn:microsoft.com/office/officeart/2005/8/layout/matrix3"/>
    <dgm:cxn modelId="{FDB3B0FF-8C9B-D146-9123-5E96A7E11145}" srcId="{ED351056-042C-C640-9FB6-E501D201489A}" destId="{01853C45-8C61-F34D-82BF-EEE5791216E5}" srcOrd="3" destOrd="0" parTransId="{A4927686-BE43-5447-BAB1-E4BF36D368AB}" sibTransId="{49F3884A-3549-5E48-8447-80DC0CC1191C}"/>
    <dgm:cxn modelId="{49E065E4-3B61-BD4C-B301-84CA98337DEC}" type="presParOf" srcId="{15A798EE-85E3-9C4F-B98D-C32736E07250}" destId="{8C27EA33-5816-B74B-89C6-DA22471B699F}" srcOrd="0" destOrd="0" presId="urn:microsoft.com/office/officeart/2005/8/layout/matrix3"/>
    <dgm:cxn modelId="{C52D5273-7A2E-1947-8598-1F6477CADFE1}" type="presParOf" srcId="{15A798EE-85E3-9C4F-B98D-C32736E07250}" destId="{A57F87BC-1565-6D47-88EB-ED54A7C65B3D}" srcOrd="1" destOrd="0" presId="urn:microsoft.com/office/officeart/2005/8/layout/matrix3"/>
    <dgm:cxn modelId="{ABC6976F-C7A1-EC4B-9DA1-2B1E1AAE8EF6}" type="presParOf" srcId="{15A798EE-85E3-9C4F-B98D-C32736E07250}" destId="{B1BA7865-57BB-2F42-B63B-4D3F1CD085C7}" srcOrd="2" destOrd="0" presId="urn:microsoft.com/office/officeart/2005/8/layout/matrix3"/>
    <dgm:cxn modelId="{F10D4749-D74B-4145-848D-C85A2A1A8A7E}" type="presParOf" srcId="{15A798EE-85E3-9C4F-B98D-C32736E07250}" destId="{F7E92F9C-F8DC-4146-ABE3-F69619AA61C7}" srcOrd="3" destOrd="0" presId="urn:microsoft.com/office/officeart/2005/8/layout/matrix3"/>
    <dgm:cxn modelId="{B407F387-E4E0-BA44-A449-49A739857E0C}" type="presParOf" srcId="{15A798EE-85E3-9C4F-B98D-C32736E07250}" destId="{15027E91-71F9-0C4E-BC41-AB87DDDC192E}"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7EA33-5816-B74B-89C6-DA22471B699F}">
      <dsp:nvSpPr>
        <dsp:cNvPr id="0" name=""/>
        <dsp:cNvSpPr/>
      </dsp:nvSpPr>
      <dsp:spPr>
        <a:xfrm>
          <a:off x="1354666" y="0"/>
          <a:ext cx="5418667" cy="5418667"/>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7F87BC-1565-6D47-88EB-ED54A7C65B3D}">
      <dsp:nvSpPr>
        <dsp:cNvPr id="0" name=""/>
        <dsp:cNvSpPr/>
      </dsp:nvSpPr>
      <dsp:spPr>
        <a:xfrm>
          <a:off x="1869439" y="514773"/>
          <a:ext cx="2113280" cy="21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r-FR" sz="1700" b="1" i="0" kern="1200" dirty="0">
              <a:latin typeface="Avenir Black" panose="02000503020000020003" pitchFamily="2" charset="0"/>
            </a:rPr>
            <a:t>Politique, organisationnelle et managériale</a:t>
          </a:r>
        </a:p>
      </dsp:txBody>
      <dsp:txXfrm>
        <a:off x="1972601" y="617935"/>
        <a:ext cx="1906956" cy="1906956"/>
      </dsp:txXfrm>
    </dsp:sp>
    <dsp:sp modelId="{B1BA7865-57BB-2F42-B63B-4D3F1CD085C7}">
      <dsp:nvSpPr>
        <dsp:cNvPr id="0" name=""/>
        <dsp:cNvSpPr/>
      </dsp:nvSpPr>
      <dsp:spPr>
        <a:xfrm>
          <a:off x="4145280" y="514773"/>
          <a:ext cx="2113280" cy="21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r-FR" sz="1700" b="1" i="0" kern="1200" dirty="0">
              <a:latin typeface="Avenir Black" panose="02000503020000020003" pitchFamily="2" charset="0"/>
            </a:rPr>
            <a:t>Humain</a:t>
          </a:r>
        </a:p>
      </dsp:txBody>
      <dsp:txXfrm>
        <a:off x="4248442" y="617935"/>
        <a:ext cx="1906956" cy="1906956"/>
      </dsp:txXfrm>
    </dsp:sp>
    <dsp:sp modelId="{F7E92F9C-F8DC-4146-ABE3-F69619AA61C7}">
      <dsp:nvSpPr>
        <dsp:cNvPr id="0" name=""/>
        <dsp:cNvSpPr/>
      </dsp:nvSpPr>
      <dsp:spPr>
        <a:xfrm>
          <a:off x="1869439" y="2790613"/>
          <a:ext cx="2113280" cy="21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r-FR" sz="1700" b="1" i="0" kern="1200" dirty="0">
              <a:latin typeface="Avenir Black" panose="02000503020000020003" pitchFamily="2" charset="0"/>
            </a:rPr>
            <a:t>Juridique et règlementaire</a:t>
          </a:r>
        </a:p>
      </dsp:txBody>
      <dsp:txXfrm>
        <a:off x="1972601" y="2893775"/>
        <a:ext cx="1906956" cy="1906956"/>
      </dsp:txXfrm>
    </dsp:sp>
    <dsp:sp modelId="{15027E91-71F9-0C4E-BC41-AB87DDDC192E}">
      <dsp:nvSpPr>
        <dsp:cNvPr id="0" name=""/>
        <dsp:cNvSpPr/>
      </dsp:nvSpPr>
      <dsp:spPr>
        <a:xfrm>
          <a:off x="4145280" y="2790613"/>
          <a:ext cx="2113280" cy="21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r-FR" sz="1700" b="1" i="0" kern="1200" dirty="0">
              <a:latin typeface="Avenir Black" panose="02000503020000020003" pitchFamily="2" charset="0"/>
            </a:rPr>
            <a:t>Technique</a:t>
          </a:r>
        </a:p>
      </dsp:txBody>
      <dsp:txXfrm>
        <a:off x="4248442" y="2893775"/>
        <a:ext cx="1906956" cy="190695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47CD9E-63C3-9F46-856F-7AB33D86FEE8}" type="datetimeFigureOut">
              <a:rPr lang="fr-FR" smtClean="0"/>
              <a:t>22/01/2026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C5C846-9B01-8A49-AB15-3327695D7BDA}" type="slidenum">
              <a:rPr lang="fr-FR" smtClean="0"/>
              <a:t>‹N°›</a:t>
            </a:fld>
            <a:endParaRPr lang="fr-FR"/>
          </a:p>
        </p:txBody>
      </p:sp>
    </p:spTree>
    <p:extLst>
      <p:ext uri="{BB962C8B-B14F-4D97-AF65-F5344CB8AC3E}">
        <p14:creationId xmlns:p14="http://schemas.microsoft.com/office/powerpoint/2010/main" val="348563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381C1F-97C3-3F6F-299B-945E778256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DA93664-EA7C-947B-6ED5-50F3F8C40B80}"/>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06569F4-4836-6DB4-9EE3-7E007629583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DD65EAE-EDDE-F74C-B68B-1B4C9A83E3FC}"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6BB0-4BCE-A772-A878-2F9CC5BB40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7E76A02-646E-73E4-8545-DB0B7B0A0D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7654C9-D3C1-E99B-663E-B0C25AABF7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DC51C76-4150-03DF-6533-633400A24A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999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E1B34-A9D3-F9F8-9F4F-1DD91295408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AFA236-E24C-C5C2-78D0-0EA03C9FC2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A2E688-DE02-7CBD-8BF8-7A349D9D03B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CF6D5B5-5A95-0AEE-0954-4FDA008541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542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05644-5F7E-E751-7740-AE0B2E57E10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5075EB4-F26F-E03C-A051-13C3C2E013C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5D6C250-D520-A6C6-CE17-426A6E89CB5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ED7DCB1-C1FB-B19C-E442-7B4281E342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466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396BE-E0B8-CAB6-0368-2D3B12664E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896447-F665-6C80-4C7D-60E08932088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105CB18-A128-BF49-67D2-BB779590DCC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9B937A2-EFEE-F4E6-D44D-8008606248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043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D3EB6-38C6-0939-37D4-B73D48D06A0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E22CE9C-C108-211E-D74F-AE14AB25531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A244D74-09F3-F782-849D-CDE7C7D0F28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BABBF60-7944-F664-4C7D-1F56B8E329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4045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45147-6BB7-C6B5-8AAF-F991B5A657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5579179-AA07-68C1-F813-BDBB34F9E11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E28AE3E-AB59-460B-E970-97FE59DDC17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1F2C981-987D-7C2D-C240-DF6176A5C7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0495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EF22E-A661-BCB3-2E95-6428323D94B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C9F60E-7F15-FA54-1BD6-1476BA9C4AD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5BB10BF-9744-6FA0-010E-D5B3D583A21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87A6C42-895E-8824-256B-351B449E73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1532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5ACA3-86F5-9FB8-B1A3-15042812656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6748C8E-DE1E-2741-7832-0E36D42671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6E231A3-FD34-2349-BB69-ADE35B87E3E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2C50846-5E67-F36F-80A7-79B4A0BC3D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0477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462BC-690E-34D5-31BC-14DE9161271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C6FB26-A9A5-7762-AC24-F2E2F7E0AE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8B9B34-E4B6-F1B8-7A57-2AA10459082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15D3011-218B-8959-FAE1-72DDEA60F1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3186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B22AE-EBD4-4041-2797-ACE12BD7E65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3F60CF8-4DF5-5BD4-FE48-E59D62377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AA3B714-DA34-79EB-5805-151EF255368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88B4CB-8210-9C39-C5C4-3F82CEDFFE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332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1C9DB-65DA-B0B2-7A64-55A796CE23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5F77AAF-6E9F-88D5-3A17-B15B280140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C8A0DB7-CD6B-E0CC-9947-B4FBC88C3BF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207C709-90F3-0D8A-DDE7-012AD52656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428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9C1F4-139B-6F03-8B85-03407A0DC0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B614170-5413-3FAB-1355-E1FCACE0F2B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78DE0D-EA38-F6C4-46C6-3FB7366F2AA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7567C2D-30DC-25F0-CD4F-46DB8CCA87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486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ECEE4-6D0F-868C-6046-F6EFAC8F1A9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29557C-575C-99FC-4636-364F31FFFD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DD3C039-F261-F063-EC86-F2651E3D6B5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6F57153-CD1C-6A3F-2645-C87BA04FCD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59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139DB-8776-E075-2B84-90BDDD04889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F6BC42-E9B3-F1AC-D26E-64B39C6E997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DB4853-1951-ACC0-5A8E-C5BAE82E367D}"/>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9224458-1FD8-224C-884D-CCD306090B6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22</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27329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78A2F-AC1F-FA4D-11B9-895E12BE18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1EB98B9-46CC-155F-1D62-7BFB34F7F7A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D554CB7-9E7D-293E-D0DB-AEE37E23E5C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F7958C8-5A0F-A270-3775-852D4B59F6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1455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4626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0649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138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1949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B3F3E-6680-02EB-C037-5F279C04A97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B52A5AF-07C2-D6A1-ECC6-90693FBD12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4325CEC-D0C9-5E2C-1329-E468C0B311C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2646463-9C50-AA7B-2778-08A16209FC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835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7C44A-FCA8-560A-3A79-A14FD3C2F5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51458A2-2B15-B26A-BC5E-F17C351936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1FC5D-8EB1-19DE-6668-F6B2785856ED}"/>
              </a:ext>
            </a:extLst>
          </p:cNvPr>
          <p:cNvSpPr>
            <a:spLocks noGrp="1"/>
          </p:cNvSpPr>
          <p:nvPr>
            <p:ph type="body" idx="1"/>
          </p:nvPr>
        </p:nvSpPr>
        <p:spPr/>
        <p:txBody>
          <a:bodyPr/>
          <a:lstStyle/>
          <a:p>
            <a:r>
              <a:rPr lang="fr-FR" dirty="0"/>
              <a:t>« Sur ce slide, on voit quatre notions fondamentales de la gestion des accès, qu’on regroupe souvent sous l’idée “IAM / AAA” : </a:t>
            </a:r>
            <a:r>
              <a:rPr lang="fr-FR" b="1" dirty="0"/>
              <a:t>Identity, </a:t>
            </a:r>
            <a:r>
              <a:rPr lang="fr-FR" b="1" dirty="0" err="1"/>
              <a:t>Authentication</a:t>
            </a:r>
            <a:r>
              <a:rPr lang="fr-FR" b="1" dirty="0"/>
              <a:t>, </a:t>
            </a:r>
            <a:r>
              <a:rPr lang="fr-FR" b="1" dirty="0" err="1"/>
              <a:t>Authorization</a:t>
            </a:r>
            <a:r>
              <a:rPr lang="fr-FR" b="1" dirty="0"/>
              <a:t>, </a:t>
            </a:r>
            <a:r>
              <a:rPr lang="fr-FR" b="1" dirty="0" err="1"/>
              <a:t>Accounting</a:t>
            </a:r>
            <a:r>
              <a:rPr lang="fr-FR" dirty="0"/>
              <a:t>.</a:t>
            </a:r>
            <a:br>
              <a:rPr lang="fr-FR" dirty="0"/>
            </a:br>
            <a:r>
              <a:rPr lang="fr-FR" dirty="0"/>
              <a:t>L’idée clé : pour sécuriser un système, on doit répondre à quatre questions dans l’ordre :</a:t>
            </a:r>
          </a:p>
          <a:p>
            <a:r>
              <a:rPr lang="fr-FR" b="1" dirty="0"/>
              <a:t>Qui prétends-tu être ?</a:t>
            </a:r>
            <a:r>
              <a:rPr lang="fr-FR" dirty="0"/>
              <a:t> (Identity)</a:t>
            </a:r>
          </a:p>
          <a:p>
            <a:r>
              <a:rPr lang="fr-FR" b="1" dirty="0"/>
              <a:t>Peux-tu le prouver ?</a:t>
            </a:r>
            <a:r>
              <a:rPr lang="fr-FR" dirty="0"/>
              <a:t> (</a:t>
            </a:r>
            <a:r>
              <a:rPr lang="fr-FR" dirty="0" err="1"/>
              <a:t>Authentication</a:t>
            </a:r>
            <a:r>
              <a:rPr lang="fr-FR" dirty="0"/>
              <a:t>)</a:t>
            </a:r>
          </a:p>
          <a:p>
            <a:r>
              <a:rPr lang="fr-FR" b="1" dirty="0"/>
              <a:t>À quoi as-tu droit ?</a:t>
            </a:r>
            <a:r>
              <a:rPr lang="fr-FR" dirty="0"/>
              <a:t> (</a:t>
            </a:r>
            <a:r>
              <a:rPr lang="fr-FR" dirty="0" err="1"/>
              <a:t>Authorization</a:t>
            </a:r>
            <a:r>
              <a:rPr lang="fr-FR" dirty="0"/>
              <a:t>)</a:t>
            </a:r>
          </a:p>
          <a:p>
            <a:r>
              <a:rPr lang="fr-FR" b="1" dirty="0"/>
              <a:t>Qu’as-tu fait ?</a:t>
            </a:r>
            <a:r>
              <a:rPr lang="fr-FR" dirty="0"/>
              <a:t> (</a:t>
            </a:r>
            <a:r>
              <a:rPr lang="fr-FR" dirty="0" err="1"/>
              <a:t>Accounting</a:t>
            </a:r>
            <a:r>
              <a:rPr lang="fr-FR" dirty="0"/>
              <a:t>) »</a:t>
            </a:r>
          </a:p>
          <a:p>
            <a:r>
              <a:rPr lang="fr-FR" dirty="0"/>
              <a:t>Transition : « On les déroule une par une, avec un exemple concret. »</a:t>
            </a:r>
          </a:p>
          <a:p>
            <a:br>
              <a:rPr lang="fr-FR" dirty="0"/>
            </a:br>
            <a:endParaRPr lang="fr-FR" dirty="0"/>
          </a:p>
          <a:p>
            <a:r>
              <a:rPr lang="fr-FR" b="1" dirty="0"/>
              <a:t>2) Identity – “Ce que l’on prétend être” (45–60 s)</a:t>
            </a:r>
          </a:p>
          <a:p>
            <a:r>
              <a:rPr lang="fr-FR" dirty="0"/>
              <a:t>« </a:t>
            </a:r>
            <a:r>
              <a:rPr lang="fr-FR" b="1" dirty="0"/>
              <a:t>Identity</a:t>
            </a:r>
            <a:r>
              <a:rPr lang="fr-FR" dirty="0"/>
              <a:t>, c’est l’</a:t>
            </a:r>
            <a:r>
              <a:rPr lang="fr-FR" b="1" dirty="0"/>
              <a:t>identité déclarée</a:t>
            </a:r>
            <a:r>
              <a:rPr lang="fr-FR" dirty="0"/>
              <a:t> : ce que je dis être, sans preuve à ce stade.</a:t>
            </a:r>
            <a:br>
              <a:rPr lang="fr-FR" dirty="0"/>
            </a:br>
            <a:r>
              <a:rPr lang="fr-FR" dirty="0"/>
              <a:t>C’est typiquement un identifiant : </a:t>
            </a:r>
            <a:r>
              <a:rPr lang="fr-FR" b="1" dirty="0"/>
              <a:t>adresse mail</a:t>
            </a:r>
            <a:r>
              <a:rPr lang="fr-FR" dirty="0"/>
              <a:t>, </a:t>
            </a:r>
            <a:r>
              <a:rPr lang="fr-FR" b="1" dirty="0"/>
              <a:t>nom d’utilisateur</a:t>
            </a:r>
            <a:r>
              <a:rPr lang="fr-FR" dirty="0"/>
              <a:t>, numéro de badge, identifiant RH, etc.</a:t>
            </a:r>
          </a:p>
          <a:p>
            <a:r>
              <a:rPr lang="fr-FR" dirty="0"/>
              <a:t>Point important : </a:t>
            </a:r>
            <a:r>
              <a:rPr lang="fr-FR" b="1" dirty="0"/>
              <a:t>Identity ≠ </a:t>
            </a:r>
            <a:r>
              <a:rPr lang="fr-FR" b="1" dirty="0" err="1"/>
              <a:t>Authentication</a:t>
            </a:r>
            <a:r>
              <a:rPr lang="fr-FR" dirty="0"/>
              <a:t>.</a:t>
            </a:r>
          </a:p>
          <a:p>
            <a:r>
              <a:rPr lang="fr-FR" dirty="0"/>
              <a:t>Avec l’Identity, je </a:t>
            </a:r>
            <a:r>
              <a:rPr lang="fr-FR" i="1" dirty="0"/>
              <a:t>me présente</a:t>
            </a:r>
            <a:r>
              <a:rPr lang="fr-FR" dirty="0"/>
              <a:t> : “Je suis </a:t>
            </a:r>
            <a:r>
              <a:rPr lang="fr-FR" dirty="0" err="1"/>
              <a:t>guillaume.carayon</a:t>
            </a:r>
            <a:r>
              <a:rPr lang="fr-FR" dirty="0"/>
              <a:t>@…”</a:t>
            </a:r>
          </a:p>
          <a:p>
            <a:r>
              <a:rPr lang="fr-FR" dirty="0"/>
              <a:t>Mais je n’ai encore rien prouvé.</a:t>
            </a:r>
          </a:p>
          <a:p>
            <a:r>
              <a:rPr lang="fr-FR" dirty="0"/>
              <a:t>Exemple : quand vous arrivez à l’accueil d’un bâtiment et que vous dites “Je suis Monsieur X”, vous avez donné une identité… mais l’accueil n’est pas censé vous laisser entrer juste sur parole. »</a:t>
            </a:r>
          </a:p>
          <a:p>
            <a:r>
              <a:rPr lang="fr-FR" dirty="0"/>
              <a:t>Transition : « Donc ensuite, il faut prouver que cette identité est bien la nôtre : c’est l’</a:t>
            </a:r>
            <a:r>
              <a:rPr lang="fr-FR" dirty="0" err="1"/>
              <a:t>Authentication</a:t>
            </a:r>
            <a:r>
              <a:rPr lang="fr-FR" dirty="0"/>
              <a:t>. »</a:t>
            </a:r>
          </a:p>
          <a:p>
            <a:br>
              <a:rPr lang="fr-FR" dirty="0"/>
            </a:br>
            <a:endParaRPr lang="fr-FR" dirty="0"/>
          </a:p>
          <a:p>
            <a:r>
              <a:rPr lang="fr-FR" b="1" dirty="0"/>
              <a:t>3) </a:t>
            </a:r>
            <a:r>
              <a:rPr lang="fr-FR" b="1" dirty="0" err="1"/>
              <a:t>Authentication</a:t>
            </a:r>
            <a:r>
              <a:rPr lang="fr-FR" b="1" dirty="0"/>
              <a:t> – “Mécanisme de preuve” (2–3 min)</a:t>
            </a:r>
          </a:p>
          <a:p>
            <a:r>
              <a:rPr lang="fr-FR" dirty="0"/>
              <a:t>« </a:t>
            </a:r>
            <a:r>
              <a:rPr lang="fr-FR" b="1" dirty="0" err="1"/>
              <a:t>Authentication</a:t>
            </a:r>
            <a:r>
              <a:rPr lang="fr-FR" dirty="0"/>
              <a:t>, c’est le </a:t>
            </a:r>
            <a:r>
              <a:rPr lang="fr-FR" b="1" dirty="0"/>
              <a:t>mécanisme qui prouve que la personne qui a clamé son identité est bien elle</a:t>
            </a:r>
            <a:r>
              <a:rPr lang="fr-FR" dirty="0"/>
              <a:t>.</a:t>
            </a:r>
            <a:br>
              <a:rPr lang="fr-FR" dirty="0"/>
            </a:br>
            <a:r>
              <a:rPr lang="fr-FR" dirty="0"/>
              <a:t>En pratique, on s’appuie sur des </a:t>
            </a:r>
            <a:r>
              <a:rPr lang="fr-FR" b="1" dirty="0"/>
              <a:t>facteurs d’authentification</a:t>
            </a:r>
            <a:r>
              <a:rPr lang="fr-FR" dirty="0"/>
              <a:t>. Plus on combine des facteurs différents, plus on augmente la confiance (c’est l’idée de la MFA : Multi-Factor </a:t>
            </a:r>
            <a:r>
              <a:rPr lang="fr-FR" dirty="0" err="1"/>
              <a:t>Authentication</a:t>
            </a:r>
            <a:r>
              <a:rPr lang="fr-FR" dirty="0"/>
              <a:t>). »</a:t>
            </a:r>
          </a:p>
          <a:p>
            <a:r>
              <a:rPr lang="fr-FR" b="1" dirty="0"/>
              <a:t>a) Facteurs de connaissance</a:t>
            </a:r>
          </a:p>
          <a:p>
            <a:r>
              <a:rPr lang="fr-FR" dirty="0"/>
              <a:t>« </a:t>
            </a:r>
            <a:r>
              <a:rPr lang="fr-FR" b="1" dirty="0"/>
              <a:t>Ce que je sais</a:t>
            </a:r>
            <a:r>
              <a:rPr lang="fr-FR" dirty="0"/>
              <a:t> : mot de passe, </a:t>
            </a:r>
            <a:r>
              <a:rPr lang="fr-FR" b="1" dirty="0"/>
              <a:t>code PIN</a:t>
            </a:r>
            <a:r>
              <a:rPr lang="fr-FR" dirty="0"/>
              <a:t>, question secrète (même si c’est moins recommandé).</a:t>
            </a:r>
            <a:br>
              <a:rPr lang="fr-FR" dirty="0"/>
            </a:br>
            <a:r>
              <a:rPr lang="fr-FR" dirty="0"/>
              <a:t>Limites : vol par phishing, réutilisation, fuite de base de données, brute force. »</a:t>
            </a:r>
          </a:p>
          <a:p>
            <a:r>
              <a:rPr lang="fr-FR" b="1" dirty="0"/>
              <a:t>b) Facteurs de possession</a:t>
            </a:r>
          </a:p>
          <a:p>
            <a:r>
              <a:rPr lang="fr-FR" dirty="0"/>
              <a:t>« </a:t>
            </a:r>
            <a:r>
              <a:rPr lang="fr-FR" b="1" dirty="0"/>
              <a:t>Ce que je possède</a:t>
            </a:r>
            <a:r>
              <a:rPr lang="fr-FR" dirty="0"/>
              <a:t> : smartphone (application d’authentification), </a:t>
            </a:r>
            <a:r>
              <a:rPr lang="fr-FR" dirty="0" err="1"/>
              <a:t>token</a:t>
            </a:r>
            <a:r>
              <a:rPr lang="fr-FR" dirty="0"/>
              <a:t>/clé de sécurité, carte à puce.</a:t>
            </a:r>
            <a:br>
              <a:rPr lang="fr-FR" dirty="0"/>
            </a:br>
            <a:r>
              <a:rPr lang="fr-FR" dirty="0"/>
              <a:t>Avantage : même si un mot de passe fuit, l’attaquant n’a pas forcément l’objet.</a:t>
            </a:r>
            <a:br>
              <a:rPr lang="fr-FR" dirty="0"/>
            </a:br>
            <a:r>
              <a:rPr lang="fr-FR" dirty="0"/>
              <a:t>Limites : perte/vol, SIM swap, interception de SMS (raison pour laquelle les SMS sont souvent considérés moins robustes que les clés FIDO2, par exemple). »</a:t>
            </a:r>
          </a:p>
          <a:p>
            <a:r>
              <a:rPr lang="fr-FR" b="1" dirty="0"/>
              <a:t>c) Facteurs d’inhérence</a:t>
            </a:r>
          </a:p>
          <a:p>
            <a:r>
              <a:rPr lang="fr-FR" dirty="0"/>
              <a:t>« </a:t>
            </a:r>
            <a:r>
              <a:rPr lang="fr-FR" b="1" dirty="0"/>
              <a:t>Ce que je suis</a:t>
            </a:r>
            <a:r>
              <a:rPr lang="fr-FR" dirty="0"/>
              <a:t> : biométrie (empreinte digitale, reconnaissance faciale).</a:t>
            </a:r>
            <a:br>
              <a:rPr lang="fr-FR" dirty="0"/>
            </a:br>
            <a:r>
              <a:rPr lang="fr-FR" dirty="0"/>
              <a:t>Avantages : pratique, difficile à deviner.</a:t>
            </a:r>
            <a:br>
              <a:rPr lang="fr-FR" dirty="0"/>
            </a:br>
            <a:r>
              <a:rPr lang="fr-FR" dirty="0"/>
              <a:t>Points d’attention : erreurs (faux positifs/faux négatifs), enjeux RGPD/stockage, et surtout : on ne “change” pas une empreinte comme on change un mot de passe. »</a:t>
            </a:r>
          </a:p>
          <a:p>
            <a:r>
              <a:rPr lang="fr-FR" b="1" dirty="0"/>
              <a:t>d) Facteurs de localisation</a:t>
            </a:r>
          </a:p>
          <a:p>
            <a:r>
              <a:rPr lang="fr-FR" dirty="0"/>
              <a:t>« </a:t>
            </a:r>
            <a:r>
              <a:rPr lang="fr-FR" b="1" dirty="0"/>
              <a:t>D’où je me connecte</a:t>
            </a:r>
            <a:r>
              <a:rPr lang="fr-FR" dirty="0"/>
              <a:t> : géolocalisation, pays, </a:t>
            </a:r>
            <a:r>
              <a:rPr lang="fr-FR" b="1" dirty="0"/>
              <a:t>adresse IP</a:t>
            </a:r>
            <a:r>
              <a:rPr lang="fr-FR" dirty="0"/>
              <a:t>, zone réseau (interne/externe).</a:t>
            </a:r>
            <a:br>
              <a:rPr lang="fr-FR" dirty="0"/>
            </a:br>
            <a:r>
              <a:rPr lang="fr-FR" dirty="0"/>
              <a:t>Utilisation fréquente : refuser une connexion “impossible” (ex : France puis 5 minutes après Asie), ou exiger une étape supplémentaire si l’emplacement est inhabituel. »</a:t>
            </a:r>
          </a:p>
          <a:p>
            <a:r>
              <a:rPr lang="fr-FR" b="1" dirty="0"/>
              <a:t>e) Facteurs de comportement</a:t>
            </a:r>
          </a:p>
          <a:p>
            <a:r>
              <a:rPr lang="fr-FR" dirty="0"/>
              <a:t>« </a:t>
            </a:r>
            <a:r>
              <a:rPr lang="fr-FR" b="1" dirty="0"/>
              <a:t>Comment je me comporte</a:t>
            </a:r>
            <a:r>
              <a:rPr lang="fr-FR" dirty="0"/>
              <a:t> : vitesse/fréquence de frappe, habitudes de navigation, séquence d’actions, “profil” de connexion.</a:t>
            </a:r>
            <a:br>
              <a:rPr lang="fr-FR" dirty="0"/>
            </a:br>
            <a:r>
              <a:rPr lang="fr-FR" dirty="0"/>
              <a:t>C’est souvent du </a:t>
            </a:r>
            <a:r>
              <a:rPr lang="fr-FR" b="1" dirty="0" err="1"/>
              <a:t>risk-based</a:t>
            </a:r>
            <a:r>
              <a:rPr lang="fr-FR" b="1" dirty="0"/>
              <a:t> </a:t>
            </a:r>
            <a:r>
              <a:rPr lang="fr-FR" b="1" dirty="0" err="1"/>
              <a:t>authentication</a:t>
            </a:r>
            <a:r>
              <a:rPr lang="fr-FR" dirty="0"/>
              <a:t> : si le comportement dévie, on augmente le contrôle (MFA, blocage, vérification). »</a:t>
            </a:r>
          </a:p>
          <a:p>
            <a:r>
              <a:rPr lang="fr-FR" b="1" dirty="0"/>
              <a:t>Mini-exemple fil rouge (10–15 s)</a:t>
            </a:r>
            <a:br>
              <a:rPr lang="fr-FR" dirty="0"/>
            </a:br>
            <a:r>
              <a:rPr lang="fr-FR" dirty="0"/>
              <a:t>« Je me connecte à l’ENT :</a:t>
            </a:r>
          </a:p>
          <a:p>
            <a:r>
              <a:rPr lang="fr-FR" dirty="0"/>
              <a:t>Identity : je saisis mon mail.</a:t>
            </a:r>
          </a:p>
          <a:p>
            <a:r>
              <a:rPr lang="fr-FR" dirty="0" err="1"/>
              <a:t>Authentication</a:t>
            </a:r>
            <a:r>
              <a:rPr lang="fr-FR" dirty="0"/>
              <a:t> : mot de passe + validation sur mon téléphone.</a:t>
            </a:r>
          </a:p>
          <a:p>
            <a:r>
              <a:rPr lang="fr-FR" dirty="0"/>
              <a:t>Localisation/comportement : si je me connecte depuis un pays inhabituel, on me redemande une preuve. »</a:t>
            </a:r>
          </a:p>
          <a:p>
            <a:r>
              <a:rPr lang="fr-FR" dirty="0"/>
              <a:t>Transition : « Une fois authentifié, une autre question arrive : qu’est-ce que j’ai le droit de faire ? »</a:t>
            </a:r>
          </a:p>
          <a:p>
            <a:br>
              <a:rPr lang="fr-FR" dirty="0"/>
            </a:br>
            <a:endParaRPr lang="fr-FR" dirty="0"/>
          </a:p>
          <a:p>
            <a:r>
              <a:rPr lang="fr-FR" b="1" dirty="0"/>
              <a:t>4) </a:t>
            </a:r>
            <a:r>
              <a:rPr lang="fr-FR" b="1" dirty="0" err="1"/>
              <a:t>Authorization</a:t>
            </a:r>
            <a:r>
              <a:rPr lang="fr-FR" b="1" dirty="0"/>
              <a:t> – “Droits et privilèges” (60–75 s)</a:t>
            </a:r>
          </a:p>
          <a:p>
            <a:r>
              <a:rPr lang="fr-FR" dirty="0"/>
              <a:t>« </a:t>
            </a:r>
            <a:r>
              <a:rPr lang="fr-FR" b="1" dirty="0" err="1"/>
              <a:t>Authorization</a:t>
            </a:r>
            <a:r>
              <a:rPr lang="fr-FR" dirty="0"/>
              <a:t>, c’est l’étape où le système </a:t>
            </a:r>
            <a:r>
              <a:rPr lang="fr-FR" b="1" dirty="0"/>
              <a:t>accorde des privilèges et des droits</a:t>
            </a:r>
            <a:r>
              <a:rPr lang="fr-FR" dirty="0"/>
              <a:t> pour accéder à des ressources.</a:t>
            </a:r>
            <a:br>
              <a:rPr lang="fr-FR" dirty="0"/>
            </a:br>
            <a:r>
              <a:rPr lang="fr-FR" dirty="0"/>
              <a:t>Même si vous êtes bien authentifié, vous n’avez pas forcément accès à tout.</a:t>
            </a:r>
          </a:p>
          <a:p>
            <a:r>
              <a:rPr lang="fr-FR" dirty="0"/>
              <a:t>Exemples :</a:t>
            </a:r>
          </a:p>
          <a:p>
            <a:r>
              <a:rPr lang="fr-FR" dirty="0"/>
              <a:t>Étudiant authentifié : accès aux cours, dépôt de devoirs, pas aux notes des autres.</a:t>
            </a:r>
          </a:p>
          <a:p>
            <a:r>
              <a:rPr lang="fr-FR" dirty="0"/>
              <a:t>Prof authentifié : accès à la saisie des notes.</a:t>
            </a:r>
          </a:p>
          <a:p>
            <a:r>
              <a:rPr lang="fr-FR" dirty="0"/>
              <a:t>Admin SI : accès à l’administration, mais idéalement contrôlé et tracé.</a:t>
            </a:r>
          </a:p>
          <a:p>
            <a:r>
              <a:rPr lang="fr-FR" dirty="0"/>
              <a:t>Notions à glisser oralement :</a:t>
            </a:r>
          </a:p>
          <a:p>
            <a:r>
              <a:rPr lang="fr-FR" b="1" dirty="0"/>
              <a:t>Principe du moindre privilège</a:t>
            </a:r>
            <a:r>
              <a:rPr lang="fr-FR" dirty="0"/>
              <a:t> : donner uniquement les droits nécessaires.</a:t>
            </a:r>
          </a:p>
          <a:p>
            <a:r>
              <a:rPr lang="fr-FR" b="1" dirty="0"/>
              <a:t>Rôles et groupes</a:t>
            </a:r>
            <a:r>
              <a:rPr lang="fr-FR" dirty="0"/>
              <a:t> (RBAC) : droits liés à une fonction plutôt qu’à une personne.</a:t>
            </a:r>
          </a:p>
          <a:p>
            <a:r>
              <a:rPr lang="fr-FR" b="1" dirty="0"/>
              <a:t>Séparation des tâches</a:t>
            </a:r>
            <a:r>
              <a:rPr lang="fr-FR" dirty="0"/>
              <a:t> : éviter qu’une seule personne puisse “tout faire” sans contrôle. »</a:t>
            </a:r>
          </a:p>
          <a:p>
            <a:r>
              <a:rPr lang="fr-FR" dirty="0"/>
              <a:t>Transition : « Et enfin, même si tout est bien réglé, il faut pouvoir répondre à : qu’est-ce qui s’est passé ? »</a:t>
            </a:r>
          </a:p>
          <a:p>
            <a:br>
              <a:rPr lang="fr-FR" dirty="0"/>
            </a:br>
            <a:endParaRPr lang="fr-FR" dirty="0"/>
          </a:p>
          <a:p>
            <a:r>
              <a:rPr lang="fr-FR" b="1" dirty="0"/>
              <a:t>5) </a:t>
            </a:r>
            <a:r>
              <a:rPr lang="fr-FR" b="1" dirty="0" err="1"/>
              <a:t>Accounting</a:t>
            </a:r>
            <a:r>
              <a:rPr lang="fr-FR" b="1" dirty="0"/>
              <a:t> – “Traçabilité” (45–60 s)</a:t>
            </a:r>
          </a:p>
          <a:p>
            <a:r>
              <a:rPr lang="fr-FR" dirty="0"/>
              <a:t>« </a:t>
            </a:r>
            <a:r>
              <a:rPr lang="fr-FR" b="1" dirty="0" err="1"/>
              <a:t>Accounting</a:t>
            </a:r>
            <a:r>
              <a:rPr lang="fr-FR" dirty="0"/>
              <a:t>, c’est la </a:t>
            </a:r>
            <a:r>
              <a:rPr lang="fr-FR" b="1" dirty="0"/>
              <a:t>traçabilité des activités</a:t>
            </a:r>
            <a:r>
              <a:rPr lang="fr-FR" dirty="0"/>
              <a:t> : enregistrer qui a fait quoi, quand, depuis où, sur quelles ressources.</a:t>
            </a:r>
            <a:br>
              <a:rPr lang="fr-FR" dirty="0"/>
            </a:br>
            <a:r>
              <a:rPr lang="fr-FR" dirty="0"/>
              <a:t>Objectif : </a:t>
            </a:r>
            <a:r>
              <a:rPr lang="fr-FR" b="1" dirty="0"/>
              <a:t>détecter</a:t>
            </a:r>
            <a:r>
              <a:rPr lang="fr-FR" dirty="0"/>
              <a:t> et/ou </a:t>
            </a:r>
            <a:r>
              <a:rPr lang="fr-FR" b="1" dirty="0"/>
              <a:t>investiguer</a:t>
            </a:r>
            <a:r>
              <a:rPr lang="fr-FR" dirty="0"/>
              <a:t>.</a:t>
            </a:r>
          </a:p>
          <a:p>
            <a:r>
              <a:rPr lang="fr-FR" dirty="0"/>
              <a:t>Exemples concrets :</a:t>
            </a:r>
          </a:p>
          <a:p>
            <a:r>
              <a:rPr lang="fr-FR" dirty="0"/>
              <a:t>Journaliser les connexions (succès/échecs), changements de droits, accès à des données sensibles.</a:t>
            </a:r>
          </a:p>
          <a:p>
            <a:r>
              <a:rPr lang="fr-FR" dirty="0"/>
              <a:t>En cas d’incident : reconstituer la chronologie.</a:t>
            </a:r>
          </a:p>
          <a:p>
            <a:r>
              <a:rPr lang="fr-FR" dirty="0"/>
              <a:t>En audit : prouver que les accès sont maîtrisés.</a:t>
            </a:r>
          </a:p>
          <a:p>
            <a:r>
              <a:rPr lang="fr-FR" dirty="0"/>
              <a:t>Message clé : sans </a:t>
            </a:r>
            <a:r>
              <a:rPr lang="fr-FR" dirty="0" err="1"/>
              <a:t>accounting</a:t>
            </a:r>
            <a:r>
              <a:rPr lang="fr-FR" dirty="0"/>
              <a:t>, on peut avoir des contrôles d’accès… mais on est “aveugle” quand il faut comprendre un incident. »</a:t>
            </a:r>
          </a:p>
          <a:p>
            <a:br>
              <a:rPr lang="fr-FR" dirty="0"/>
            </a:br>
            <a:endParaRPr lang="fr-FR" dirty="0"/>
          </a:p>
          <a:p>
            <a:r>
              <a:rPr lang="fr-FR" b="1" dirty="0"/>
              <a:t>6) Conclusion (15–20 s)</a:t>
            </a:r>
          </a:p>
          <a:p>
            <a:r>
              <a:rPr lang="fr-FR" dirty="0"/>
              <a:t>« Pour résumer :</a:t>
            </a:r>
          </a:p>
          <a:p>
            <a:r>
              <a:rPr lang="fr-FR" b="1" dirty="0"/>
              <a:t>Identity</a:t>
            </a:r>
            <a:r>
              <a:rPr lang="fr-FR" dirty="0"/>
              <a:t> : je me présente.</a:t>
            </a:r>
          </a:p>
          <a:p>
            <a:r>
              <a:rPr lang="fr-FR" b="1" dirty="0" err="1"/>
              <a:t>Authentication</a:t>
            </a:r>
            <a:r>
              <a:rPr lang="fr-FR" dirty="0"/>
              <a:t> : je prouve que je suis bien cette identité.</a:t>
            </a:r>
          </a:p>
          <a:p>
            <a:r>
              <a:rPr lang="fr-FR" b="1" dirty="0" err="1"/>
              <a:t>Authorization</a:t>
            </a:r>
            <a:r>
              <a:rPr lang="fr-FR" dirty="0"/>
              <a:t> : on me donne (ou non) les droits adaptés.</a:t>
            </a:r>
          </a:p>
          <a:p>
            <a:r>
              <a:rPr lang="fr-FR" b="1" dirty="0" err="1"/>
              <a:t>Accounting</a:t>
            </a:r>
            <a:r>
              <a:rPr lang="fr-FR" dirty="0"/>
              <a:t> : on trace pour détecter et enquêter.</a:t>
            </a:r>
            <a:br>
              <a:rPr lang="fr-FR" dirty="0"/>
            </a:br>
            <a:r>
              <a:rPr lang="fr-FR" dirty="0"/>
              <a:t>C’est une chaîne : si un maillon est faible, la sécurité globale se dégrade. »</a:t>
            </a:r>
          </a:p>
          <a:p>
            <a:endParaRPr lang="fr-FR" dirty="0"/>
          </a:p>
        </p:txBody>
      </p:sp>
      <p:sp>
        <p:nvSpPr>
          <p:cNvPr id="4" name="Espace réservé du numéro de diapositive 3">
            <a:extLst>
              <a:ext uri="{FF2B5EF4-FFF2-40B4-BE49-F238E27FC236}">
                <a16:creationId xmlns:a16="http://schemas.microsoft.com/office/drawing/2014/main" id="{9AC15F66-EFC9-6E40-0391-7200EDE283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386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9EEC-6E6F-92A6-2FD7-A6BFED1865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9025A3-EA5B-4850-075C-58950DDBAA2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53540B-83EC-8AE5-48C7-77844EEEF025}"/>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E2D8EA0-919E-3FF6-F4F3-CFE52E43F0A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3</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558487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AA3C1-8602-792E-6F3A-D7784B7E4C7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0811CB7-5891-129F-0E7C-5A05C9CD617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40D2BA2-29AF-A55E-6B28-E18EEBC506A4}"/>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365C57A-A5EC-0D10-A68C-2CACE54DC0C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30</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220019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5E985-7419-6A7B-17B9-928D8BA35D1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875F28E-465E-39D0-BA40-587E361A961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D76A30D-1F7C-642C-9D28-C6688C7B35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4FFBDFB-7DEB-BD08-CD47-2C8D0BC0BA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6418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A06F9-7535-119F-ACDA-5B0E16F2FF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C3D3F8-605B-9A70-0D16-49C9F5BE10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9FF2AB0-2118-16A3-AA8A-D49D946C44E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14924C9-2F67-2290-E799-6CFFB538B3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6232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6D5C3-4021-A7B1-307B-859D4DAFACB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BCD8F7-7EAA-6B84-E3F4-611972853F7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DC4A0A7-C3C4-FBAA-F730-B39606005749}"/>
              </a:ext>
            </a:extLst>
          </p:cNvPr>
          <p:cNvSpPr>
            <a:spLocks noGrp="1"/>
          </p:cNvSpPr>
          <p:nvPr>
            <p:ph type="body" idx="1"/>
          </p:nvPr>
        </p:nvSpPr>
        <p:spPr/>
        <p:txBody>
          <a:bodyPr/>
          <a:lstStyle/>
          <a:p>
            <a:endParaRPr lang="fr-FR" dirty="0"/>
          </a:p>
          <a:p>
            <a:endParaRPr lang="fr-FR" dirty="0"/>
          </a:p>
        </p:txBody>
      </p:sp>
      <p:sp>
        <p:nvSpPr>
          <p:cNvPr id="4" name="Espace réservé du numéro de diapositive 3">
            <a:extLst>
              <a:ext uri="{FF2B5EF4-FFF2-40B4-BE49-F238E27FC236}">
                <a16:creationId xmlns:a16="http://schemas.microsoft.com/office/drawing/2014/main" id="{71BA54BC-B53C-A061-0140-31FD1056F3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0588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CBD99-4013-260C-96B3-47B228B2188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AB034A-3539-DCBF-9FF5-5347AA7640F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4B3E8F7-950C-1211-3B35-9AE14EE4F8C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E2ED73-A831-55D7-AF30-1CAB9DD0EE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3935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A4C3C-4CF6-0029-37A1-DEC018B339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F6E736-D2EA-AE26-8837-D4DCB1CAC17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4BDF12E-F209-44B9-0492-E58CE1718636}"/>
              </a:ext>
            </a:extLst>
          </p:cNvPr>
          <p:cNvSpPr>
            <a:spLocks noGrp="1"/>
          </p:cNvSpPr>
          <p:nvPr>
            <p:ph type="body" idx="1"/>
          </p:nvPr>
        </p:nvSpPr>
        <p:spPr/>
        <p:txBody>
          <a:bodyPr/>
          <a:lstStyle/>
          <a:p>
            <a:r>
              <a:rPr lang="fr-FR" b="1" dirty="0"/>
              <a:t>Cheval de Troie, voleurs de données, etc.</a:t>
            </a:r>
            <a:br>
              <a:rPr lang="fr-FR" dirty="0"/>
            </a:br>
            <a:r>
              <a:rPr lang="fr-FR" dirty="0"/>
              <a:t>Logiciels malveillants utilisés pour infiltrer une machine, espionner, voler des identifiants/données, ouvrir une porte d’entrée ou préparer d’autres attaques.</a:t>
            </a:r>
          </a:p>
          <a:p>
            <a:r>
              <a:rPr lang="fr-FR" b="1" dirty="0"/>
              <a:t>Administrateurs logiciels malveillants</a:t>
            </a:r>
            <a:br>
              <a:rPr lang="fr-FR" dirty="0"/>
            </a:br>
            <a:r>
              <a:rPr lang="fr-FR" dirty="0"/>
              <a:t>Opérateurs qui gèrent l’infrastructure d’un malware (panneaux de commande, serveurs, mises à jour), pilotent les campagnes et assurent la “maintenance” opérationnelle.</a:t>
            </a:r>
          </a:p>
          <a:p>
            <a:r>
              <a:rPr lang="fr-FR" b="1" dirty="0"/>
              <a:t>Administrateurs forums ou canaux</a:t>
            </a:r>
            <a:br>
              <a:rPr lang="fr-FR" dirty="0"/>
            </a:br>
            <a:r>
              <a:rPr lang="fr-FR" dirty="0"/>
              <a:t>Modérateurs/gestionnaires de plateformes (forums, messageries) où se rencontrent des criminels : ils organisent l’accès, appliquent des règles, monétisent la visibilité et limitent les fraudes internes.</a:t>
            </a:r>
          </a:p>
          <a:p>
            <a:r>
              <a:rPr lang="fr-FR" b="1" dirty="0"/>
              <a:t>Développeurs logiciels malveillants</a:t>
            </a:r>
            <a:br>
              <a:rPr lang="fr-FR" dirty="0"/>
            </a:br>
            <a:r>
              <a:rPr lang="fr-FR" dirty="0"/>
              <a:t>Auteurs techniques qui conçoivent et améliorent les malwares (fonctionnalités, furtivité, contournements) et les vendent ou les louent (souvent en “as-a-service”).</a:t>
            </a:r>
          </a:p>
          <a:p>
            <a:r>
              <a:rPr lang="fr-FR" b="1" dirty="0"/>
              <a:t>Forums cybercriminels et canaux de discussion</a:t>
            </a:r>
            <a:br>
              <a:rPr lang="fr-FR" dirty="0"/>
            </a:br>
            <a:r>
              <a:rPr lang="fr-FR" dirty="0"/>
              <a:t>Places de marché et espaces d’échange : vente de services/accès/données, recrutement, support “client”, réputation, arbitrage des litiges.</a:t>
            </a:r>
          </a:p>
          <a:p>
            <a:r>
              <a:rPr lang="fr-FR" b="1" dirty="0"/>
              <a:t>Vendeurs d’accès initiaux</a:t>
            </a:r>
            <a:br>
              <a:rPr lang="fr-FR" dirty="0"/>
            </a:br>
            <a:r>
              <a:rPr lang="fr-FR" dirty="0"/>
              <a:t>Acteurs spécialisés dans l’obtention d’un premier accès à un SI (identifiants RDP/VPN volés, comptes cloud compromis, machines infectées) puis la revente de cet accès à d’autres groupes.</a:t>
            </a:r>
          </a:p>
          <a:p>
            <a:r>
              <a:rPr lang="fr-FR" b="1" dirty="0"/>
              <a:t>Vendeurs de données</a:t>
            </a:r>
            <a:br>
              <a:rPr lang="fr-FR" dirty="0"/>
            </a:br>
            <a:r>
              <a:rPr lang="fr-FR" dirty="0"/>
              <a:t>Revendeurs d’informations volées (bases clients, identifiants, cartes, documents) issues de fuites, d’intrusions, de phishing ou de malwares d’exfiltration.</a:t>
            </a:r>
          </a:p>
          <a:p>
            <a:r>
              <a:rPr lang="fr-FR" b="1" dirty="0"/>
              <a:t>Déni de service (DDoS)</a:t>
            </a:r>
            <a:br>
              <a:rPr lang="fr-FR" dirty="0"/>
            </a:br>
            <a:r>
              <a:rPr lang="fr-FR" dirty="0"/>
              <a:t>Attaques visant à saturer un service en trafic pour le rendre indisponible ; utilisées pour l’extorsion, la diversion ou comme “service” vendu à la demande.</a:t>
            </a:r>
          </a:p>
          <a:p>
            <a:r>
              <a:rPr lang="fr-FR" b="1" dirty="0"/>
              <a:t>Centres d’appels</a:t>
            </a:r>
            <a:br>
              <a:rPr lang="fr-FR" dirty="0"/>
            </a:br>
            <a:r>
              <a:rPr lang="fr-FR" dirty="0"/>
              <a:t>Structures dédiées à l’ingénierie sociale (arnaques téléphoniques, faux support technique, usurpation de banque) pour soutirer de l’argent ou des codes d’authentification.</a:t>
            </a:r>
          </a:p>
          <a:p>
            <a:r>
              <a:rPr lang="fr-FR" b="1" dirty="0"/>
              <a:t>Courriels malveillants (escroqueries)</a:t>
            </a:r>
            <a:br>
              <a:rPr lang="fr-FR" dirty="0"/>
            </a:br>
            <a:r>
              <a:rPr lang="fr-FR" dirty="0"/>
              <a:t>Messages de phishing/arnaque envoyés à grande échelle ou de façon ciblée pour pousser à cliquer, installer un malware, ou révéler des identifiants/OTP.</a:t>
            </a:r>
          </a:p>
          <a:p>
            <a:r>
              <a:rPr lang="fr-FR" b="1" dirty="0"/>
              <a:t>Escroqueries</a:t>
            </a:r>
            <a:br>
              <a:rPr lang="fr-FR" dirty="0"/>
            </a:br>
            <a:r>
              <a:rPr lang="fr-FR" dirty="0"/>
              <a:t>Fraudes destinées à obtenir un gain financier (faux investissements, romance </a:t>
            </a:r>
            <a:r>
              <a:rPr lang="fr-FR" dirty="0" err="1"/>
              <a:t>scam</a:t>
            </a:r>
            <a:r>
              <a:rPr lang="fr-FR" dirty="0"/>
              <a:t>, faux support, fausses factures), souvent en combinant email/téléphone/plateformes.</a:t>
            </a:r>
          </a:p>
          <a:p>
            <a:r>
              <a:rPr lang="fr-FR" b="1" dirty="0"/>
              <a:t>Administrateurs rançongiciels</a:t>
            </a:r>
            <a:br>
              <a:rPr lang="fr-FR" dirty="0"/>
            </a:br>
            <a:r>
              <a:rPr lang="fr-FR" dirty="0"/>
              <a:t>“Opérateurs” qui administrent le programme de ransomware (programme d’affiliation, portail de paiement, site de fuite), fixent les règles et gèrent la distribution.</a:t>
            </a:r>
          </a:p>
          <a:p>
            <a:r>
              <a:rPr lang="fr-FR" b="1" dirty="0"/>
              <a:t>Affiliés</a:t>
            </a:r>
            <a:br>
              <a:rPr lang="fr-FR" dirty="0"/>
            </a:br>
            <a:r>
              <a:rPr lang="fr-FR" dirty="0"/>
              <a:t>Partenaires qui mènent les intrusions et déploient le ransomware chez les victimes ; ils partagent ensuite les gains avec les administrateurs selon un pourcentage.</a:t>
            </a:r>
          </a:p>
          <a:p>
            <a:r>
              <a:rPr lang="fr-FR" b="1" dirty="0"/>
              <a:t>Rançongiciels</a:t>
            </a:r>
            <a:br>
              <a:rPr lang="fr-FR" dirty="0"/>
            </a:br>
            <a:r>
              <a:rPr lang="fr-FR" dirty="0"/>
              <a:t>Malware qui chiffre les systèmes (et souvent exfiltre des données) afin de forcer une rançon pour la clé de déchiffrement et/ou la non-divulgation.</a:t>
            </a:r>
          </a:p>
          <a:p>
            <a:r>
              <a:rPr lang="fr-FR" b="1" dirty="0"/>
              <a:t>Extorsion</a:t>
            </a:r>
            <a:br>
              <a:rPr lang="fr-FR" dirty="0"/>
            </a:br>
            <a:r>
              <a:rPr lang="fr-FR" dirty="0"/>
              <a:t>Pression exercée pour obtenir un paiement : menace de fuite de données, de DDoS, de harcèlement, ou de dommages réputationnels (souvent “double/triple extorsion”).</a:t>
            </a:r>
          </a:p>
          <a:p>
            <a:r>
              <a:rPr lang="fr-FR" b="1" dirty="0"/>
              <a:t>Vendeurs de produits illicites</a:t>
            </a:r>
            <a:br>
              <a:rPr lang="fr-FR" dirty="0"/>
            </a:br>
            <a:r>
              <a:rPr lang="fr-FR" dirty="0"/>
              <a:t>Marchands de biens/services illégaux (stupéfiants, contrefaçons, faux documents, services frauduleux), utilisant parfois les mêmes canaux que la cybercriminalité.</a:t>
            </a:r>
          </a:p>
          <a:p>
            <a:r>
              <a:rPr lang="fr-FR" b="1" dirty="0"/>
              <a:t>Acteurs du blanchiment</a:t>
            </a:r>
            <a:br>
              <a:rPr lang="fr-FR" dirty="0"/>
            </a:br>
            <a:r>
              <a:rPr lang="fr-FR" dirty="0"/>
              <a:t>Intermédiaires spécialisés dans la dissimulation de l’origine des fonds (conversion, empilement de transactions, comptes relais) pour “nettoyer” l’argent issu des crimes.</a:t>
            </a:r>
          </a:p>
          <a:p>
            <a:r>
              <a:rPr lang="fr-FR" b="1" dirty="0"/>
              <a:t>Blanchiment via </a:t>
            </a:r>
            <a:r>
              <a:rPr lang="fr-FR" b="1" dirty="0" err="1"/>
              <a:t>crypto-actifs</a:t>
            </a:r>
            <a:br>
              <a:rPr lang="fr-FR" dirty="0"/>
            </a:br>
            <a:r>
              <a:rPr lang="fr-FR" dirty="0"/>
              <a:t>Utilisation de crypto-monnaies pour déplacer et fractionner des fonds rapidement (swaps, cross-</a:t>
            </a:r>
            <a:r>
              <a:rPr lang="fr-FR" dirty="0" err="1"/>
              <a:t>chain</a:t>
            </a:r>
            <a:r>
              <a:rPr lang="fr-FR" dirty="0"/>
              <a:t>, portefeuilles multiples) afin de compliquer la traçabilité.</a:t>
            </a:r>
          </a:p>
          <a:p>
            <a:r>
              <a:rPr lang="fr-FR" b="1" dirty="0"/>
              <a:t>Mixeurs de </a:t>
            </a:r>
            <a:r>
              <a:rPr lang="fr-FR" b="1" dirty="0" err="1"/>
              <a:t>crypto-actifs</a:t>
            </a:r>
            <a:br>
              <a:rPr lang="fr-FR" dirty="0"/>
            </a:br>
            <a:r>
              <a:rPr lang="fr-FR" dirty="0"/>
              <a:t>Services qui mélangent des fonds de multiples utilisateurs pour brouiller les liens entre adresses d’origine et de destination (objectif : réduire la traçabilité sur la blockchain).</a:t>
            </a:r>
          </a:p>
          <a:p>
            <a:r>
              <a:rPr lang="fr-FR" b="1" dirty="0"/>
              <a:t>Money mule</a:t>
            </a:r>
            <a:br>
              <a:rPr lang="fr-FR" dirty="0"/>
            </a:br>
            <a:r>
              <a:rPr lang="fr-FR" dirty="0"/>
              <a:t>“Mule” financière : personne (complice, recrutée, ou manipulée) qui reçoit/transfère des fonds via son compte, retire du cash, achète des biens, ou sert de relais.</a:t>
            </a:r>
          </a:p>
          <a:p>
            <a:r>
              <a:rPr lang="fr-FR" b="1" dirty="0"/>
              <a:t>Plateformes de </a:t>
            </a:r>
            <a:r>
              <a:rPr lang="fr-FR" b="1" dirty="0" err="1"/>
              <a:t>crypto-actifs</a:t>
            </a:r>
            <a:br>
              <a:rPr lang="fr-FR" dirty="0"/>
            </a:br>
            <a:r>
              <a:rPr lang="fr-FR" dirty="0"/>
              <a:t>Exchanges/brokers où les fonds sont convertis (</a:t>
            </a:r>
            <a:r>
              <a:rPr lang="fr-FR" dirty="0" err="1"/>
              <a:t>crypto↔fiat</a:t>
            </a:r>
            <a:r>
              <a:rPr lang="fr-FR" dirty="0"/>
              <a:t>) ou déplacés ; certaines appliquent des contrôles (KYC/AML), d’autres sont exploitées pour la sortie des fonds.</a:t>
            </a:r>
          </a:p>
          <a:p>
            <a:endParaRPr lang="fr-FR" dirty="0"/>
          </a:p>
        </p:txBody>
      </p:sp>
      <p:sp>
        <p:nvSpPr>
          <p:cNvPr id="4" name="Espace réservé du numéro de diapositive 3">
            <a:extLst>
              <a:ext uri="{FF2B5EF4-FFF2-40B4-BE49-F238E27FC236}">
                <a16:creationId xmlns:a16="http://schemas.microsoft.com/office/drawing/2014/main" id="{4768483D-3089-7E2A-0B5C-6837496D36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702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9F51E-F8B8-EDEB-2EA9-5B73958EFB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0C6A1F-1BF6-A1D9-73E6-4D827563DFB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2FFE654-7862-65B0-7FE2-62C002340716}"/>
              </a:ext>
            </a:extLst>
          </p:cNvPr>
          <p:cNvSpPr>
            <a:spLocks noGrp="1"/>
          </p:cNvSpPr>
          <p:nvPr>
            <p:ph type="body" idx="1"/>
          </p:nvPr>
        </p:nvSpPr>
        <p:spPr/>
        <p:txBody>
          <a:bodyPr/>
          <a:lstStyle/>
          <a:p>
            <a:r>
              <a:rPr lang="fr-FR" dirty="0"/>
              <a:t>Gain d’argent</a:t>
            </a:r>
          </a:p>
          <a:p>
            <a:pPr marL="171450" indent="-171450">
              <a:buFontTx/>
              <a:buChar char="-"/>
            </a:pPr>
            <a:r>
              <a:rPr lang="fr-FR" dirty="0"/>
              <a:t>Direct</a:t>
            </a:r>
          </a:p>
          <a:p>
            <a:pPr marL="171450" indent="-171450">
              <a:buFontTx/>
              <a:buChar char="-"/>
            </a:pPr>
            <a:r>
              <a:rPr lang="fr-FR" dirty="0"/>
              <a:t>Indirect</a:t>
            </a:r>
          </a:p>
        </p:txBody>
      </p:sp>
      <p:sp>
        <p:nvSpPr>
          <p:cNvPr id="4" name="Espace réservé du numéro de diapositive 3">
            <a:extLst>
              <a:ext uri="{FF2B5EF4-FFF2-40B4-BE49-F238E27FC236}">
                <a16:creationId xmlns:a16="http://schemas.microsoft.com/office/drawing/2014/main" id="{C0AFF903-1F81-8234-8084-72D880336C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21536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2419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0760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693D5-6205-4C10-739B-FA4EA4971B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1CFAEBB-ED9F-0C91-4511-AE7A866CF9B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378D7C8-F8B7-947C-1AF7-F17765C38EF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C7248C6-70E5-D86F-10F1-8B79CF7DE5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445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14334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791DA-799E-2422-6C9F-E5BBE6C813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EE3D18-A411-8FB1-87E1-66858614A16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46B300-B158-B7D9-D6ED-4F74A9F1ECE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E483B6B-0B05-AE04-A48E-74AD2C9D9A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9708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B882-14C0-FDF4-3B89-31EDF4D702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4E69CD-AF44-9931-B58F-233487B1576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39C9CF-78A0-98CB-C698-F2529F29752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E9E8347-0E40-3CCE-54E2-B4E44508E3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60877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BBCE2-D6EA-DF04-E7F7-D39EFCD4669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F72EBDC-413D-607D-5CCF-B9A184D986C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E2EE4C-4C4C-D068-AEBC-2C09B2B6FAE5}"/>
              </a:ext>
            </a:extLst>
          </p:cNvPr>
          <p:cNvSpPr>
            <a:spLocks noGrp="1"/>
          </p:cNvSpPr>
          <p:nvPr>
            <p:ph type="body" idx="1"/>
          </p:nvPr>
        </p:nvSpPr>
        <p:spPr/>
        <p:txBody>
          <a:bodyPr/>
          <a:lstStyle/>
          <a:p>
            <a:r>
              <a:rPr lang="fr-FR" b="1" dirty="0"/>
              <a:t>) Black </a:t>
            </a:r>
            <a:r>
              <a:rPr lang="fr-FR" b="1" dirty="0" err="1"/>
              <a:t>hat</a:t>
            </a:r>
            <a:endParaRPr lang="fr-FR" b="1" dirty="0"/>
          </a:p>
          <a:p>
            <a:r>
              <a:rPr lang="fr-FR" dirty="0"/>
              <a:t>Le </a:t>
            </a:r>
            <a:r>
              <a:rPr lang="fr-FR" b="1" dirty="0"/>
              <a:t>black </a:t>
            </a:r>
            <a:r>
              <a:rPr lang="fr-FR" b="1" dirty="0" err="1"/>
              <a:t>hat</a:t>
            </a:r>
            <a:r>
              <a:rPr lang="fr-FR" dirty="0"/>
              <a:t>, c’est l’attaquant au sens classique : il cherche des failles </a:t>
            </a:r>
            <a:r>
              <a:rPr lang="fr-FR" b="1" dirty="0"/>
              <a:t>pour en tirer profit ou pour nuire</a:t>
            </a:r>
            <a:r>
              <a:rPr lang="fr-FR" dirty="0"/>
              <a:t>.</a:t>
            </a:r>
            <a:br>
              <a:rPr lang="fr-FR" dirty="0"/>
            </a:br>
            <a:r>
              <a:rPr lang="fr-FR" dirty="0"/>
              <a:t>Objectifs typiques : vol de données, rançongiciel, fraude, revente d’accès, espionnage, sabotage.</a:t>
            </a:r>
            <a:br>
              <a:rPr lang="fr-FR" dirty="0"/>
            </a:br>
            <a:r>
              <a:rPr lang="fr-FR" dirty="0"/>
              <a:t>Ce qui le caractérise : </a:t>
            </a:r>
            <a:r>
              <a:rPr lang="fr-FR" b="1" dirty="0"/>
              <a:t>absence d’autorisation</a:t>
            </a:r>
            <a:r>
              <a:rPr lang="fr-FR" dirty="0"/>
              <a:t>, exploitation de la vulnérabilité, et souvent recherche de discrétion.</a:t>
            </a:r>
          </a:p>
          <a:p>
            <a:r>
              <a:rPr lang="fr-FR" b="1" dirty="0"/>
              <a:t>2) White </a:t>
            </a:r>
            <a:r>
              <a:rPr lang="fr-FR" b="1" dirty="0" err="1"/>
              <a:t>hat</a:t>
            </a:r>
            <a:endParaRPr lang="fr-FR" b="1" dirty="0"/>
          </a:p>
          <a:p>
            <a:r>
              <a:rPr lang="fr-FR" dirty="0"/>
              <a:t>Le </a:t>
            </a:r>
            <a:r>
              <a:rPr lang="fr-FR" b="1" dirty="0"/>
              <a:t>white </a:t>
            </a:r>
            <a:r>
              <a:rPr lang="fr-FR" b="1" dirty="0" err="1"/>
              <a:t>hat</a:t>
            </a:r>
            <a:r>
              <a:rPr lang="fr-FR" dirty="0"/>
              <a:t>, c’est le chercheur “éthique” : il teste </a:t>
            </a:r>
            <a:r>
              <a:rPr lang="fr-FR" b="1" dirty="0"/>
              <a:t>avec autorisation</a:t>
            </a:r>
            <a:r>
              <a:rPr lang="fr-FR" dirty="0"/>
              <a:t> et dans un cadre défini.</a:t>
            </a:r>
            <a:br>
              <a:rPr lang="fr-FR" dirty="0"/>
            </a:br>
            <a:r>
              <a:rPr lang="fr-FR" dirty="0"/>
              <a:t>Exemples : pentesters, équipes Red Team, participants à des programmes de bug </a:t>
            </a:r>
            <a:r>
              <a:rPr lang="fr-FR" dirty="0" err="1"/>
              <a:t>bounty</a:t>
            </a:r>
            <a:r>
              <a:rPr lang="fr-FR" dirty="0"/>
              <a:t>.</a:t>
            </a:r>
            <a:br>
              <a:rPr lang="fr-FR" dirty="0"/>
            </a:br>
            <a:r>
              <a:rPr lang="fr-FR" dirty="0"/>
              <a:t>Le but : </a:t>
            </a:r>
            <a:r>
              <a:rPr lang="fr-FR" b="1" dirty="0"/>
              <a:t>améliorer la sécurité</a:t>
            </a:r>
            <a:r>
              <a:rPr lang="fr-FR" dirty="0"/>
              <a:t>, documenter la faille, la remonter, et laisser l’organisation corriger.</a:t>
            </a:r>
            <a:br>
              <a:rPr lang="fr-FR" dirty="0"/>
            </a:br>
            <a:r>
              <a:rPr lang="fr-FR" dirty="0"/>
              <a:t>Point clé à faire passer : le white </a:t>
            </a:r>
            <a:r>
              <a:rPr lang="fr-FR" dirty="0" err="1"/>
              <a:t>hat</a:t>
            </a:r>
            <a:r>
              <a:rPr lang="fr-FR" dirty="0"/>
              <a:t>, ce n’est pas “quelqu’un de gentil”, c’est surtout quelqu’un qui agit </a:t>
            </a:r>
            <a:r>
              <a:rPr lang="fr-FR" b="1" dirty="0"/>
              <a:t>dans un cadre légal et contractuel</a:t>
            </a:r>
            <a:r>
              <a:rPr lang="fr-FR" dirty="0"/>
              <a:t>.</a:t>
            </a:r>
          </a:p>
          <a:p>
            <a:r>
              <a:rPr lang="fr-FR" b="1" dirty="0"/>
              <a:t>3) Grey </a:t>
            </a:r>
            <a:r>
              <a:rPr lang="fr-FR" b="1" dirty="0" err="1"/>
              <a:t>hat</a:t>
            </a:r>
            <a:endParaRPr lang="fr-FR" b="1" dirty="0"/>
          </a:p>
          <a:p>
            <a:r>
              <a:rPr lang="fr-FR" dirty="0"/>
              <a:t>Le </a:t>
            </a:r>
            <a:r>
              <a:rPr lang="fr-FR" b="1" dirty="0" err="1"/>
              <a:t>grey</a:t>
            </a:r>
            <a:r>
              <a:rPr lang="fr-FR" b="1" dirty="0"/>
              <a:t> </a:t>
            </a:r>
            <a:r>
              <a:rPr lang="fr-FR" b="1" dirty="0" err="1"/>
              <a:t>hat</a:t>
            </a:r>
            <a:r>
              <a:rPr lang="fr-FR" dirty="0"/>
              <a:t>, c’est la zone grise : techniquement proche du white </a:t>
            </a:r>
            <a:r>
              <a:rPr lang="fr-FR" dirty="0" err="1"/>
              <a:t>hat</a:t>
            </a:r>
            <a:r>
              <a:rPr lang="fr-FR" dirty="0"/>
              <a:t>, mais </a:t>
            </a:r>
            <a:r>
              <a:rPr lang="fr-FR" b="1" dirty="0"/>
              <a:t>sans autorisation explicite</a:t>
            </a:r>
            <a:r>
              <a:rPr lang="fr-FR" dirty="0"/>
              <a:t> ou avec des méthodes discutables.</a:t>
            </a:r>
            <a:br>
              <a:rPr lang="fr-FR" dirty="0"/>
            </a:br>
            <a:r>
              <a:rPr lang="fr-FR" dirty="0"/>
              <a:t>Il peut découvrir une faille et la signaler “pour aider”, mais il a quand même franchi une limite (scan non sollicité, accès à des données, démonstration trop intrusive).</a:t>
            </a:r>
            <a:br>
              <a:rPr lang="fr-FR" dirty="0"/>
            </a:br>
            <a:r>
              <a:rPr lang="fr-FR" dirty="0"/>
              <a:t>Le risque : même avec une intention “positive”, on peut basculer vers une infraction, ou provoquer un incident (interruption de service, altération de données, fuite).</a:t>
            </a:r>
            <a:br>
              <a:rPr lang="fr-FR" dirty="0"/>
            </a:br>
            <a:r>
              <a:rPr lang="fr-FR" dirty="0"/>
              <a:t>Donc : </a:t>
            </a:r>
            <a:r>
              <a:rPr lang="fr-FR" b="1" dirty="0"/>
              <a:t>intention parfois ambiguë + cadre juridique incertain</a:t>
            </a:r>
            <a:r>
              <a:rPr lang="fr-FR" dirty="0"/>
              <a:t>.</a:t>
            </a:r>
          </a:p>
          <a:p>
            <a:endParaRPr lang="fr-FR" dirty="0"/>
          </a:p>
        </p:txBody>
      </p:sp>
      <p:sp>
        <p:nvSpPr>
          <p:cNvPr id="4" name="Espace réservé du numéro de diapositive 3">
            <a:extLst>
              <a:ext uri="{FF2B5EF4-FFF2-40B4-BE49-F238E27FC236}">
                <a16:creationId xmlns:a16="http://schemas.microsoft.com/office/drawing/2014/main" id="{ADE57AB9-05DD-0234-F18A-63A18422FA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153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D5520-E06F-1432-93FF-E411E6BCF2D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807411-3F7C-D23A-8656-E45174B0D3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A5B9A32-AFC5-58C3-021A-A21774384186}"/>
              </a:ext>
            </a:extLst>
          </p:cNvPr>
          <p:cNvSpPr>
            <a:spLocks noGrp="1"/>
          </p:cNvSpPr>
          <p:nvPr>
            <p:ph type="body" idx="1"/>
          </p:nvPr>
        </p:nvSpPr>
        <p:spPr/>
        <p:txBody>
          <a:bodyPr/>
          <a:lstStyle/>
          <a:p>
            <a:r>
              <a:rPr lang="fr-FR" b="1" dirty="0"/>
              <a:t>Accidentelle</a:t>
            </a:r>
            <a:br>
              <a:rPr lang="fr-FR" dirty="0"/>
            </a:br>
            <a:r>
              <a:rPr lang="fr-FR" dirty="0"/>
              <a:t>C’est la menace interne la plus fréquente : </a:t>
            </a:r>
            <a:r>
              <a:rPr lang="fr-FR" b="1" dirty="0"/>
              <a:t>l’erreur humaine</a:t>
            </a:r>
            <a:r>
              <a:rPr lang="fr-FR" dirty="0"/>
              <a:t>.</a:t>
            </a:r>
            <a:br>
              <a:rPr lang="fr-FR" dirty="0"/>
            </a:br>
            <a:r>
              <a:rPr lang="fr-FR" dirty="0"/>
              <a:t>Exemples : envoyer un fichier à la mauvaise personne, déposer des données sur un espace non autorisé, mauvaise configuration d’un partage, clic sur un lien de phishing, perte d’un PC non chiffré.</a:t>
            </a:r>
            <a:br>
              <a:rPr lang="fr-FR" dirty="0"/>
            </a:br>
            <a:r>
              <a:rPr lang="fr-FR" dirty="0"/>
              <a:t>Ici, l’intention n’est pas de nuire, mais </a:t>
            </a:r>
            <a:r>
              <a:rPr lang="fr-FR" b="1" dirty="0"/>
              <a:t>l’impact peut être majeur</a:t>
            </a:r>
            <a:r>
              <a:rPr lang="fr-FR" dirty="0"/>
              <a:t> (fuite de données, indisponibilité, compromission).</a:t>
            </a:r>
          </a:p>
          <a:p>
            <a:r>
              <a:rPr lang="fr-FR" b="1" dirty="0"/>
              <a:t>Collusion</a:t>
            </a:r>
            <a:br>
              <a:rPr lang="fr-FR" dirty="0"/>
            </a:br>
            <a:r>
              <a:rPr lang="fr-FR" dirty="0"/>
              <a:t>Là, on a </a:t>
            </a:r>
            <a:r>
              <a:rPr lang="fr-FR" b="1" dirty="0"/>
              <a:t>un </a:t>
            </a:r>
            <a:r>
              <a:rPr lang="fr-FR" b="1" dirty="0" err="1"/>
              <a:t>insider</a:t>
            </a:r>
            <a:r>
              <a:rPr lang="fr-FR" dirty="0"/>
              <a:t> qui coopère avec un acteur externe : par intérêt financier, pression, chantage, ou idéologie.</a:t>
            </a:r>
            <a:br>
              <a:rPr lang="fr-FR" dirty="0"/>
            </a:br>
            <a:r>
              <a:rPr lang="fr-FR" dirty="0"/>
              <a:t>Exemples : transmettre des identifiants, faciliter l’accès à un bâtiment, “ouvrir la porte” à un malware, aider à contourner des contrôles.</a:t>
            </a:r>
            <a:br>
              <a:rPr lang="fr-FR" dirty="0"/>
            </a:br>
            <a:r>
              <a:rPr lang="fr-FR" dirty="0"/>
              <a:t>Ce point est important parce que </a:t>
            </a:r>
            <a:r>
              <a:rPr lang="fr-FR" b="1" dirty="0"/>
              <a:t>l’</a:t>
            </a:r>
            <a:r>
              <a:rPr lang="fr-FR" b="1" dirty="0" err="1"/>
              <a:t>insider</a:t>
            </a:r>
            <a:r>
              <a:rPr lang="fr-FR" b="1" dirty="0"/>
              <a:t> réduit la difficulté de l’attaque</a:t>
            </a:r>
            <a:r>
              <a:rPr lang="fr-FR" dirty="0"/>
              <a:t> : il connaît les procédures, les outils, les failles organisationnelles.</a:t>
            </a:r>
          </a:p>
          <a:p>
            <a:r>
              <a:rPr lang="fr-FR" b="1" dirty="0"/>
              <a:t>Menaces de tierce-partie</a:t>
            </a:r>
            <a:br>
              <a:rPr lang="fr-FR" dirty="0"/>
            </a:br>
            <a:r>
              <a:rPr lang="fr-FR" dirty="0"/>
              <a:t>Ce ne sont pas forcément des salariés, mais des </a:t>
            </a:r>
            <a:r>
              <a:rPr lang="fr-FR" b="1" dirty="0"/>
              <a:t>acteurs internes au périmètre</a:t>
            </a:r>
            <a:r>
              <a:rPr lang="fr-FR" dirty="0"/>
              <a:t> : prestataires, intérimaires, sous-traitants IT, maintenance, infogérance, partenaires.</a:t>
            </a:r>
            <a:br>
              <a:rPr lang="fr-FR" dirty="0"/>
            </a:br>
            <a:r>
              <a:rPr lang="fr-FR" dirty="0"/>
              <a:t>Ils peuvent avoir des accès légitimes (VPN, comptes, locaux) et donc représenter un risque si leur sécurité est faible, si leurs comptes sont mal gérés, ou si la relation contractuelle n’encadre pas assez les obligations.</a:t>
            </a:r>
          </a:p>
          <a:p>
            <a:r>
              <a:rPr lang="fr-FR" b="1" dirty="0"/>
              <a:t>Malicieuse</a:t>
            </a:r>
            <a:br>
              <a:rPr lang="fr-FR" dirty="0"/>
            </a:br>
            <a:r>
              <a:rPr lang="fr-FR" dirty="0"/>
              <a:t>Ici, on parle d’une personne qui agit avec une intention de nuire, souvent de manière opportuniste : vengeance, frustration, conflit social, recherche de gain.</a:t>
            </a:r>
            <a:br>
              <a:rPr lang="fr-FR" dirty="0"/>
            </a:br>
            <a:r>
              <a:rPr lang="fr-FR" dirty="0"/>
              <a:t>Exemples : exfiltration de données avant un départ, sabotage discret, installation d’un outil non autorisé, effacement de traces, création de comptes “dormants”.</a:t>
            </a:r>
          </a:p>
          <a:p>
            <a:r>
              <a:rPr lang="fr-FR" b="1" dirty="0"/>
              <a:t>Délibérée</a:t>
            </a:r>
            <a:br>
              <a:rPr lang="fr-FR" dirty="0"/>
            </a:br>
            <a:r>
              <a:rPr lang="fr-FR" dirty="0"/>
              <a:t>On insiste sur le côté </a:t>
            </a:r>
            <a:r>
              <a:rPr lang="fr-FR" b="1" dirty="0"/>
              <a:t>planifié et intentionnel</a:t>
            </a:r>
            <a:r>
              <a:rPr lang="fr-FR" dirty="0"/>
              <a:t>, parfois plus structuré et persistant.</a:t>
            </a:r>
            <a:br>
              <a:rPr lang="fr-FR" dirty="0"/>
            </a:br>
            <a:r>
              <a:rPr lang="fr-FR" dirty="0"/>
              <a:t>Exemples : fraude interne organisée, sabotage planifié, manipulation de données comptables, contournement méthodique des contrôles, actions répétées dans le temps.</a:t>
            </a:r>
            <a:br>
              <a:rPr lang="fr-FR" dirty="0"/>
            </a:br>
            <a:r>
              <a:rPr lang="fr-FR" dirty="0"/>
              <a:t>La différence clé à faire passer : on n’est plus sur l’accident ou le coup de colère, mais sur une logique </a:t>
            </a:r>
            <a:r>
              <a:rPr lang="fr-FR" b="1" dirty="0"/>
              <a:t>stratégique</a:t>
            </a:r>
            <a:r>
              <a:rPr lang="fr-FR" dirty="0"/>
              <a:t>.</a:t>
            </a:r>
          </a:p>
          <a:p>
            <a:endParaRPr lang="fr-FR" dirty="0"/>
          </a:p>
        </p:txBody>
      </p:sp>
      <p:sp>
        <p:nvSpPr>
          <p:cNvPr id="4" name="Espace réservé du numéro de diapositive 3">
            <a:extLst>
              <a:ext uri="{FF2B5EF4-FFF2-40B4-BE49-F238E27FC236}">
                <a16:creationId xmlns:a16="http://schemas.microsoft.com/office/drawing/2014/main" id="{A8FC3355-2503-075B-38C4-17E85F2903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6194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37285-4A3B-B3F3-DD26-C68BDA2B401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AEAA5C-E85F-400B-FA69-74C6A74EAFB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4174BE2-DBE4-AFB5-0B22-E14241FFA7C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31C9AB7-A96F-72D7-D5E1-6CC77D35F1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6060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6BE55-1B0D-48FC-93CC-2D90E9A8C0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04A18A-0F82-D000-BAFF-F3452DDEB31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9D47BF4-F5EC-4CB7-C72D-F877E47527DB}"/>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5E879CD-2223-74E7-3669-FF3C863F7E7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45</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646934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2748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4748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F78CC-A780-E9FF-FEBD-8C712B3F486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7923E06-441A-F03B-F923-8A4C4E9CC7D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F4C1EF2-7415-61E4-55B8-B16590F65E4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7E7D2B3-BA75-99EA-7832-898EAC5342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4581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180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87807-D5EC-9529-B6B1-628264E432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098AB6-D546-6E7D-FB10-36D53ACEBC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A37290F-6FA3-D22C-0859-B93135DB9DB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C4D5E44-6765-651C-31BC-362EF0B7F7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012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C3DCB-5501-EE75-AD1E-4F06A366F3C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F02F7F7-8238-D59C-C7F8-A6FF6DECC5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705F60-38FE-D22A-1BFB-765D12FD45A6}"/>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DAA29D9-AA45-0DB8-5908-F93779E75BC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50</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2121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5953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Lors de l'application de l'approche fondée sur les actifs à l'identification des risques, il convient d'identifier les actifs. Dans le processus d'évaluation des risques, lors de l'élaboration des scénarios de risque, l'identification des événements, des conséquences, des menaces et des vulnérabilités doit être liée aux actifs. Dans le processus de traitement des risques, chaque contrôle est applicable à un sous-ensemble d'actifs.</a:t>
            </a:r>
          </a:p>
          <a:p>
            <a:r>
              <a:rPr lang="fr-FR" dirty="0"/>
              <a:t>Les actifs peuvent être divisés en deux catégories :</a:t>
            </a:r>
          </a:p>
          <a:p>
            <a:r>
              <a:rPr lang="fr-FR" dirty="0"/>
              <a:t>-- les actifs primaires/activités - informations ou processus ayant une valeur pour une organisation ;</a:t>
            </a:r>
          </a:p>
          <a:p>
            <a:r>
              <a:rPr lang="fr-FR" dirty="0"/>
              <a:t>- les actifs de support - composants du système d'information sur lesquels reposent un ou plusieurs actifs de l'entreprise.</a:t>
            </a:r>
          </a:p>
          <a:p>
            <a:endParaRPr lang="fr-FR" dirty="0"/>
          </a:p>
          <a:p>
            <a:r>
              <a:rPr lang="fr-FR" dirty="0"/>
              <a:t>Les actifs primaires/actifs sont souvent utilisés dans l'approche basée sur les événements (identification des événements et de leurs conséquences sur les actifs de l'entreprise). </a:t>
            </a:r>
          </a:p>
          <a:p>
            <a:endParaRPr lang="fr-FR" dirty="0"/>
          </a:p>
          <a:p>
            <a:r>
              <a:rPr lang="fr-FR" dirty="0"/>
              <a:t>Les actifs de support sont souvent utilisés dans l'approche basée sur les actifs (identification et analyse des vulnérabilités et des menaces sur ces actifs) et dans le processus de traitement des risques (spécification de l'actif ou des actifs auxquels chaque contrôle doit être appliqué). </a:t>
            </a:r>
          </a:p>
          <a:p>
            <a:endParaRPr lang="fr-FR" dirty="0"/>
          </a:p>
          <a:p>
            <a:r>
              <a:rPr lang="fr-FR" dirty="0"/>
              <a:t>Les actifs de l'entreprise et les actifs de support étant liés, les sources de risque identifiées pour les actifs de support peuvent avoir une incidence sur les actifs de l'entreprise. </a:t>
            </a:r>
          </a:p>
          <a:p>
            <a:endParaRPr lang="fr-FR" dirty="0"/>
          </a:p>
          <a:p>
            <a:r>
              <a:rPr lang="fr-FR" dirty="0"/>
              <a:t>C'est pourquoi il est important d'identifier les relations entre les actifs et de comprendre leur valeur pour l'organisation. Une mauvaise appréciation de la valeur des actifs peut conduire à une mauvaise évaluation des conséquences liées au risque, mais peut également affecter la compréhension de la probabilité des menaces considérées.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5296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vulnérabilités sont souvent associées à des caractéristiques négatives. Mais certaines fois des vulnérabilités peuvent être acceptés pour des résultats positifs associés à des risques que l’on prend. Exemple des laptops à la place des postes de travail fixe.</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5984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ACTIVITE : Séparer groupes selon niveau de sensibilité et faire recherche sur chacun des textes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97948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34862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53207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ACTIVITE : Séparer groupes selon niveau de sensibilité et faire recherche sur chacun des textes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0666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F718F-CC0A-5B00-DE37-341AEB3D95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B015CDA-B8C0-4147-6475-64F07E37A49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A2CC257-F8A9-5CA0-F71D-0C505C5AAC4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5C0DE86-B6C4-CA14-9058-C9E8D75984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0245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13229-EA78-5423-908D-7329E9C5A1C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FDCF533-ADB5-89E2-7275-CEA4A89B407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FC0049E-F59B-B7DE-3809-A7CD9B8E82F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9041889-D795-2DB8-3228-200D038E68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92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F74EF-6F40-FC17-074D-C7AC9E3D14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5924407-6725-963C-400F-0D838637A5F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E7FB777-5B7A-79B4-BB10-F77C3022B67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13CCD57-7283-6F6A-098B-6FBA5AFECF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317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6217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Lien : https://</a:t>
            </a:r>
            <a:r>
              <a:rPr lang="fr-FR" dirty="0" err="1"/>
              <a:t>forms.gle</a:t>
            </a:r>
            <a:r>
              <a:rPr lang="fr-FR" dirty="0"/>
              <a:t>/98VPzbfF9JMT4Ww37</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601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75038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1523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17684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5891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95AB4-10DB-32C8-2459-6CD51A84577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60F9F1-DC5F-37E0-9A8D-FC73C36138C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FD1625C-A150-4B7D-A6D5-2DDE6EBBB6C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1831B0F-FC26-F454-3944-92A0FB1E8A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957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34416-4E7C-99BB-53F2-31701040101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E7368CC-E0BC-5DE6-C93C-3F4ED02D174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6312B4-7861-8F2D-E309-F505A60BB0D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8CC195-1504-1199-55CC-D64A6DC216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7588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DFC6A-3682-E611-98A3-FB61B21F0C3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95EAB7-DADF-B1D1-C006-200D1FAA37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51C7ED1-6844-5774-70D5-E81422D66F1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EA37A8E-A53A-516B-8653-2338D9CAF4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228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D3D592-89C4-A3B2-553D-A0C9A651FBAA}"/>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zh-CN"/>
              <a:t>单击此处编辑母版标题样式</a:t>
            </a:r>
          </a:p>
        </p:txBody>
      </p:sp>
      <p:sp>
        <p:nvSpPr>
          <p:cNvPr id="3" name="副标题 2">
            <a:extLst>
              <a:ext uri="{FF2B5EF4-FFF2-40B4-BE49-F238E27FC236}">
                <a16:creationId xmlns:a16="http://schemas.microsoft.com/office/drawing/2014/main" id="{78D06B01-D28B-4EBC-14BA-AC34E334CE42}"/>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zh-CN"/>
              <a:t>单击此处编辑母版副标题样式</a:t>
            </a:r>
          </a:p>
        </p:txBody>
      </p:sp>
      <p:sp>
        <p:nvSpPr>
          <p:cNvPr id="4" name="日期占位符 3">
            <a:extLst>
              <a:ext uri="{FF2B5EF4-FFF2-40B4-BE49-F238E27FC236}">
                <a16:creationId xmlns:a16="http://schemas.microsoft.com/office/drawing/2014/main" id="{E8D9499D-4829-19A4-8861-69A10CF8D7DB}"/>
              </a:ext>
            </a:extLst>
          </p:cNvPr>
          <p:cNvSpPr txBox="1">
            <a:spLocks noGrp="1"/>
          </p:cNvSpPr>
          <p:nvPr>
            <p:ph type="dt" sz="half" idx="7"/>
          </p:nvPr>
        </p:nvSpPr>
        <p:spPr/>
        <p:txBody>
          <a:bodyPr/>
          <a:lstStyle>
            <a:lvl1pPr>
              <a:defRPr/>
            </a:lvl1pPr>
          </a:lstStyle>
          <a:p>
            <a:pPr lvl="0"/>
            <a:fld id="{1A995036-BA9E-5246-ABC6-67E7FB0BADB6}" type="datetime1">
              <a:rPr lang="fr-FR"/>
              <a:pPr lvl="0"/>
              <a:t>22/01/2026</a:t>
            </a:fld>
            <a:endParaRPr lang="en-US"/>
          </a:p>
        </p:txBody>
      </p:sp>
      <p:sp>
        <p:nvSpPr>
          <p:cNvPr id="5" name="页脚占位符 4">
            <a:extLst>
              <a:ext uri="{FF2B5EF4-FFF2-40B4-BE49-F238E27FC236}">
                <a16:creationId xmlns:a16="http://schemas.microsoft.com/office/drawing/2014/main" id="{5F18EF3A-9209-4899-98A3-6AB66F2A69F1}"/>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A89B6E14-CEF4-86BC-59AF-75D239A51DD1}"/>
              </a:ext>
            </a:extLst>
          </p:cNvPr>
          <p:cNvSpPr txBox="1">
            <a:spLocks noGrp="1"/>
          </p:cNvSpPr>
          <p:nvPr>
            <p:ph type="sldNum" sz="quarter" idx="8"/>
          </p:nvPr>
        </p:nvSpPr>
        <p:spPr/>
        <p:txBody>
          <a:bodyPr/>
          <a:lstStyle>
            <a:lvl1pPr>
              <a:defRPr/>
            </a:lvl1pPr>
          </a:lstStyle>
          <a:p>
            <a:pPr lvl="0"/>
            <a:fld id="{D0E3C6B2-E496-894E-B5A9-BF317F9E602F}" type="slidenum">
              <a:t>‹N°›</a:t>
            </a:fld>
            <a:endParaRPr lang="en-US"/>
          </a:p>
        </p:txBody>
      </p:sp>
    </p:spTree>
    <p:extLst>
      <p:ext uri="{BB962C8B-B14F-4D97-AF65-F5344CB8AC3E}">
        <p14:creationId xmlns:p14="http://schemas.microsoft.com/office/powerpoint/2010/main" val="8909666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D1B6EF-8049-47B7-C658-7C2C705F0E52}"/>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竖排文字占位符 2">
            <a:extLst>
              <a:ext uri="{FF2B5EF4-FFF2-40B4-BE49-F238E27FC236}">
                <a16:creationId xmlns:a16="http://schemas.microsoft.com/office/drawing/2014/main" id="{5370C782-33ED-D962-5EBA-ABC22244AC09}"/>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39E1C3DC-BC7E-19C4-9A91-BD24B7C2080D}"/>
              </a:ext>
            </a:extLst>
          </p:cNvPr>
          <p:cNvSpPr txBox="1">
            <a:spLocks noGrp="1"/>
          </p:cNvSpPr>
          <p:nvPr>
            <p:ph type="dt" sz="half" idx="7"/>
          </p:nvPr>
        </p:nvSpPr>
        <p:spPr/>
        <p:txBody>
          <a:bodyPr/>
          <a:lstStyle>
            <a:lvl1pPr>
              <a:defRPr/>
            </a:lvl1pPr>
          </a:lstStyle>
          <a:p>
            <a:pPr lvl="0"/>
            <a:fld id="{EC7B86C0-22EE-964F-B1DA-F48C600ACAA0}" type="datetime1">
              <a:rPr lang="fr-FR"/>
              <a:pPr lvl="0"/>
              <a:t>22/01/2026</a:t>
            </a:fld>
            <a:endParaRPr lang="en-US"/>
          </a:p>
        </p:txBody>
      </p:sp>
      <p:sp>
        <p:nvSpPr>
          <p:cNvPr id="5" name="页脚占位符 4">
            <a:extLst>
              <a:ext uri="{FF2B5EF4-FFF2-40B4-BE49-F238E27FC236}">
                <a16:creationId xmlns:a16="http://schemas.microsoft.com/office/drawing/2014/main" id="{C38794F9-1096-3342-1F9C-457C7AF12369}"/>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D27229F3-1598-058B-868D-F9E2AE88DDB8}"/>
              </a:ext>
            </a:extLst>
          </p:cNvPr>
          <p:cNvSpPr txBox="1">
            <a:spLocks noGrp="1"/>
          </p:cNvSpPr>
          <p:nvPr>
            <p:ph type="sldNum" sz="quarter" idx="8"/>
          </p:nvPr>
        </p:nvSpPr>
        <p:spPr/>
        <p:txBody>
          <a:bodyPr/>
          <a:lstStyle>
            <a:lvl1pPr>
              <a:defRPr/>
            </a:lvl1pPr>
          </a:lstStyle>
          <a:p>
            <a:pPr lvl="0"/>
            <a:fld id="{EB31F7CF-1DD3-9447-9525-5644FA00E571}" type="slidenum">
              <a:t>‹N°›</a:t>
            </a:fld>
            <a:endParaRPr lang="en-US"/>
          </a:p>
        </p:txBody>
      </p:sp>
    </p:spTree>
    <p:extLst>
      <p:ext uri="{BB962C8B-B14F-4D97-AF65-F5344CB8AC3E}">
        <p14:creationId xmlns:p14="http://schemas.microsoft.com/office/powerpoint/2010/main" val="121919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6269B53-BB51-077C-8AD8-D6678273A9E1}"/>
              </a:ext>
            </a:extLst>
          </p:cNvPr>
          <p:cNvSpPr txBox="1">
            <a:spLocks noGrp="1"/>
          </p:cNvSpPr>
          <p:nvPr>
            <p:ph type="title" orient="vert"/>
          </p:nvPr>
        </p:nvSpPr>
        <p:spPr>
          <a:xfrm>
            <a:off x="8724903" y="365129"/>
            <a:ext cx="2628900" cy="5811834"/>
          </a:xfrm>
        </p:spPr>
        <p:txBody>
          <a:bodyPr vert="eaVert"/>
          <a:lstStyle>
            <a:lvl1pPr>
              <a:defRPr/>
            </a:lvl1pPr>
          </a:lstStyle>
          <a:p>
            <a:pPr lvl="0"/>
            <a:r>
              <a:rPr lang="zh-CN"/>
              <a:t>单击此处编辑母版标题样式</a:t>
            </a:r>
          </a:p>
        </p:txBody>
      </p:sp>
      <p:sp>
        <p:nvSpPr>
          <p:cNvPr id="3" name="竖排文字占位符 2">
            <a:extLst>
              <a:ext uri="{FF2B5EF4-FFF2-40B4-BE49-F238E27FC236}">
                <a16:creationId xmlns:a16="http://schemas.microsoft.com/office/drawing/2014/main" id="{76FEC90D-EEDB-EFFD-BBFD-050BA677FDD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BA474035-9FF6-0BE5-C225-E6634CD0CD5C}"/>
              </a:ext>
            </a:extLst>
          </p:cNvPr>
          <p:cNvSpPr txBox="1">
            <a:spLocks noGrp="1"/>
          </p:cNvSpPr>
          <p:nvPr>
            <p:ph type="dt" sz="half" idx="7"/>
          </p:nvPr>
        </p:nvSpPr>
        <p:spPr/>
        <p:txBody>
          <a:bodyPr/>
          <a:lstStyle>
            <a:lvl1pPr>
              <a:defRPr/>
            </a:lvl1pPr>
          </a:lstStyle>
          <a:p>
            <a:pPr lvl="0"/>
            <a:fld id="{439DD885-C5EC-2245-AA8E-EF618FF9FF44}" type="datetime1">
              <a:rPr lang="fr-FR"/>
              <a:pPr lvl="0"/>
              <a:t>22/01/2026</a:t>
            </a:fld>
            <a:endParaRPr lang="en-US"/>
          </a:p>
        </p:txBody>
      </p:sp>
      <p:sp>
        <p:nvSpPr>
          <p:cNvPr id="5" name="页脚占位符 4">
            <a:extLst>
              <a:ext uri="{FF2B5EF4-FFF2-40B4-BE49-F238E27FC236}">
                <a16:creationId xmlns:a16="http://schemas.microsoft.com/office/drawing/2014/main" id="{7F950B77-B04C-6682-5A71-BC87BEB2EBEE}"/>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70756C5E-7E6A-C6A4-F577-D5D3EC755452}"/>
              </a:ext>
            </a:extLst>
          </p:cNvPr>
          <p:cNvSpPr txBox="1">
            <a:spLocks noGrp="1"/>
          </p:cNvSpPr>
          <p:nvPr>
            <p:ph type="sldNum" sz="quarter" idx="8"/>
          </p:nvPr>
        </p:nvSpPr>
        <p:spPr/>
        <p:txBody>
          <a:bodyPr/>
          <a:lstStyle>
            <a:lvl1pPr>
              <a:defRPr/>
            </a:lvl1pPr>
          </a:lstStyle>
          <a:p>
            <a:pPr lvl="0"/>
            <a:fld id="{6D7DF08B-4A03-1941-AA71-BCF5321AB0D6}" type="slidenum">
              <a:t>‹N°›</a:t>
            </a:fld>
            <a:endParaRPr lang="en-US"/>
          </a:p>
        </p:txBody>
      </p:sp>
    </p:spTree>
    <p:extLst>
      <p:ext uri="{BB962C8B-B14F-4D97-AF65-F5344CB8AC3E}">
        <p14:creationId xmlns:p14="http://schemas.microsoft.com/office/powerpoint/2010/main" val="3960561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99EE68-6802-8D44-8E93-C9EFA57E910B}"/>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5349D333-F1C3-B14C-8B46-3323EAEA6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466C5726-3EF8-F341-85B0-BF69C2CD2A1F}"/>
              </a:ext>
            </a:extLst>
          </p:cNvPr>
          <p:cNvSpPr>
            <a:spLocks noGrp="1"/>
          </p:cNvSpPr>
          <p:nvPr>
            <p:ph type="dt" sz="half" idx="10"/>
          </p:nvPr>
        </p:nvSpPr>
        <p:spPr/>
        <p:txBody>
          <a:bodyPr/>
          <a:lstStyle/>
          <a:p>
            <a:fld id="{C350D055-D627-A44A-98F4-644E19E22DCF}" type="datetime1">
              <a:rPr kumimoji="1" lang="fr-FR" altLang="zh-CN" smtClean="0"/>
              <a:t>22/01/2026</a:t>
            </a:fld>
            <a:endParaRPr kumimoji="1" lang="zh-CN" altLang="en-US"/>
          </a:p>
        </p:txBody>
      </p:sp>
      <p:sp>
        <p:nvSpPr>
          <p:cNvPr id="5" name="页脚占位符 4">
            <a:extLst>
              <a:ext uri="{FF2B5EF4-FFF2-40B4-BE49-F238E27FC236}">
                <a16:creationId xmlns:a16="http://schemas.microsoft.com/office/drawing/2014/main" id="{F753E88F-9C90-3A48-8561-D01480B50740}"/>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FE1DC77B-D871-394E-911C-8746784C68B2}"/>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424909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13477E-5A7D-C74F-980B-B542A788BB19}"/>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E91CFB3-75AF-3047-A7B8-8E4F6A279942}"/>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1F61B274-D405-274D-9D6F-8B4E2AD89F65}"/>
              </a:ext>
            </a:extLst>
          </p:cNvPr>
          <p:cNvSpPr>
            <a:spLocks noGrp="1"/>
          </p:cNvSpPr>
          <p:nvPr>
            <p:ph type="dt" sz="half" idx="10"/>
          </p:nvPr>
        </p:nvSpPr>
        <p:spPr/>
        <p:txBody>
          <a:bodyPr/>
          <a:lstStyle/>
          <a:p>
            <a:fld id="{492918E3-0C09-274C-A97F-53128BAA1B62}" type="datetime1">
              <a:rPr kumimoji="1" lang="fr-FR" altLang="zh-CN" smtClean="0"/>
              <a:t>22/01/2026</a:t>
            </a:fld>
            <a:endParaRPr kumimoji="1" lang="zh-CN" altLang="en-US"/>
          </a:p>
        </p:txBody>
      </p:sp>
      <p:sp>
        <p:nvSpPr>
          <p:cNvPr id="5" name="页脚占位符 4">
            <a:extLst>
              <a:ext uri="{FF2B5EF4-FFF2-40B4-BE49-F238E27FC236}">
                <a16:creationId xmlns:a16="http://schemas.microsoft.com/office/drawing/2014/main" id="{FC973686-0559-3646-A4C9-F2B15F69800D}"/>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0EFAE3FA-2A02-154E-B686-4B34EE1DD2C4}"/>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612751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773CBC-1528-1746-86A4-8E3016FBC813}"/>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4AB7DA7F-BAB5-E74A-9D84-0A118A2DD7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5B1CBA56-6503-7349-886B-2680D395159F}"/>
              </a:ext>
            </a:extLst>
          </p:cNvPr>
          <p:cNvSpPr>
            <a:spLocks noGrp="1"/>
          </p:cNvSpPr>
          <p:nvPr>
            <p:ph type="dt" sz="half" idx="10"/>
          </p:nvPr>
        </p:nvSpPr>
        <p:spPr/>
        <p:txBody>
          <a:bodyPr/>
          <a:lstStyle/>
          <a:p>
            <a:fld id="{7621F071-3F4E-3C49-B6B6-9445AB31AB82}" type="datetime1">
              <a:rPr kumimoji="1" lang="fr-FR" altLang="zh-CN" smtClean="0"/>
              <a:t>22/01/2026</a:t>
            </a:fld>
            <a:endParaRPr kumimoji="1" lang="zh-CN" altLang="en-US"/>
          </a:p>
        </p:txBody>
      </p:sp>
      <p:sp>
        <p:nvSpPr>
          <p:cNvPr id="5" name="页脚占位符 4">
            <a:extLst>
              <a:ext uri="{FF2B5EF4-FFF2-40B4-BE49-F238E27FC236}">
                <a16:creationId xmlns:a16="http://schemas.microsoft.com/office/drawing/2014/main" id="{C9E11BB1-EA57-C24B-9BD4-266DA3C9D8CE}"/>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075C512A-AF28-8D4B-A361-C8780C0039A0}"/>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1825431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D56F01-80C8-6F49-90AB-F6F2D73212A3}"/>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1A6CD2E3-AD44-5E46-97BD-A1F79D0DD905}"/>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85019D76-ED69-B241-97AE-5F884ABED222}"/>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88D0E4DD-22B9-1A4E-902D-34978D530081}"/>
              </a:ext>
            </a:extLst>
          </p:cNvPr>
          <p:cNvSpPr>
            <a:spLocks noGrp="1"/>
          </p:cNvSpPr>
          <p:nvPr>
            <p:ph type="dt" sz="half" idx="10"/>
          </p:nvPr>
        </p:nvSpPr>
        <p:spPr/>
        <p:txBody>
          <a:bodyPr/>
          <a:lstStyle/>
          <a:p>
            <a:fld id="{0F802AFC-EBD1-FC43-819C-C56F0F52B1A0}" type="datetime1">
              <a:rPr kumimoji="1" lang="fr-FR" altLang="zh-CN" smtClean="0"/>
              <a:t>22/01/2026</a:t>
            </a:fld>
            <a:endParaRPr kumimoji="1" lang="zh-CN" altLang="en-US"/>
          </a:p>
        </p:txBody>
      </p:sp>
      <p:sp>
        <p:nvSpPr>
          <p:cNvPr id="6" name="页脚占位符 5">
            <a:extLst>
              <a:ext uri="{FF2B5EF4-FFF2-40B4-BE49-F238E27FC236}">
                <a16:creationId xmlns:a16="http://schemas.microsoft.com/office/drawing/2014/main" id="{F33A1321-BE36-9649-AF36-519915298366}"/>
              </a:ext>
            </a:extLst>
          </p:cNvPr>
          <p:cNvSpPr>
            <a:spLocks noGrp="1"/>
          </p:cNvSpPr>
          <p:nvPr>
            <p:ph type="ftr" sz="quarter" idx="11"/>
          </p:nvPr>
        </p:nvSpPr>
        <p:spPr/>
        <p:txBody>
          <a:bodyPr/>
          <a:lstStyle/>
          <a:p>
            <a:r>
              <a:rPr kumimoji="1" lang="fr-FR" altLang="zh-CN"/>
              <a:t>ACONCIA</a:t>
            </a:r>
            <a:endParaRPr kumimoji="1" lang="zh-CN" altLang="en-US"/>
          </a:p>
        </p:txBody>
      </p:sp>
      <p:sp>
        <p:nvSpPr>
          <p:cNvPr id="7" name="灯片编号占位符 6">
            <a:extLst>
              <a:ext uri="{FF2B5EF4-FFF2-40B4-BE49-F238E27FC236}">
                <a16:creationId xmlns:a16="http://schemas.microsoft.com/office/drawing/2014/main" id="{3D0D9E08-DDC0-B24F-8350-D6A0F1A46930}"/>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442440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26FBED-8966-0C48-B519-F6F3621C0DE7}"/>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0D925C26-448D-7F43-A7B4-3A72834323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78FAE872-C63C-0B40-9C2B-41D034143085}"/>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734680B9-6829-AF48-BB01-1DEBAD742F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E94F0F66-627C-E64B-87F0-4611168C6DEB}"/>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8CA1884F-5390-954F-8D0B-AF5779B94DF6}"/>
              </a:ext>
            </a:extLst>
          </p:cNvPr>
          <p:cNvSpPr>
            <a:spLocks noGrp="1"/>
          </p:cNvSpPr>
          <p:nvPr>
            <p:ph type="dt" sz="half" idx="10"/>
          </p:nvPr>
        </p:nvSpPr>
        <p:spPr/>
        <p:txBody>
          <a:bodyPr/>
          <a:lstStyle/>
          <a:p>
            <a:fld id="{540DC447-D811-7E4F-B733-A24EF4EA4F61}" type="datetime1">
              <a:rPr kumimoji="1" lang="fr-FR" altLang="zh-CN" smtClean="0"/>
              <a:t>22/01/2026</a:t>
            </a:fld>
            <a:endParaRPr kumimoji="1" lang="zh-CN" altLang="en-US"/>
          </a:p>
        </p:txBody>
      </p:sp>
      <p:sp>
        <p:nvSpPr>
          <p:cNvPr id="8" name="页脚占位符 7">
            <a:extLst>
              <a:ext uri="{FF2B5EF4-FFF2-40B4-BE49-F238E27FC236}">
                <a16:creationId xmlns:a16="http://schemas.microsoft.com/office/drawing/2014/main" id="{52DC7989-4EBF-754F-A40D-DBE72485B00F}"/>
              </a:ext>
            </a:extLst>
          </p:cNvPr>
          <p:cNvSpPr>
            <a:spLocks noGrp="1"/>
          </p:cNvSpPr>
          <p:nvPr>
            <p:ph type="ftr" sz="quarter" idx="11"/>
          </p:nvPr>
        </p:nvSpPr>
        <p:spPr/>
        <p:txBody>
          <a:bodyPr/>
          <a:lstStyle/>
          <a:p>
            <a:r>
              <a:rPr kumimoji="1" lang="fr-FR" altLang="zh-CN"/>
              <a:t>ACONCIA</a:t>
            </a:r>
            <a:endParaRPr kumimoji="1" lang="zh-CN" altLang="en-US"/>
          </a:p>
        </p:txBody>
      </p:sp>
      <p:sp>
        <p:nvSpPr>
          <p:cNvPr id="9" name="灯片编号占位符 8">
            <a:extLst>
              <a:ext uri="{FF2B5EF4-FFF2-40B4-BE49-F238E27FC236}">
                <a16:creationId xmlns:a16="http://schemas.microsoft.com/office/drawing/2014/main" id="{FFF48D5F-1201-F147-8019-4AF867F8BD07}"/>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345676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A8A438-D2EC-2B4F-8923-727EB1D2CA5A}"/>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D0484D10-5E3A-F645-ACF4-081A05CF029F}"/>
              </a:ext>
            </a:extLst>
          </p:cNvPr>
          <p:cNvSpPr>
            <a:spLocks noGrp="1"/>
          </p:cNvSpPr>
          <p:nvPr>
            <p:ph type="dt" sz="half" idx="10"/>
          </p:nvPr>
        </p:nvSpPr>
        <p:spPr/>
        <p:txBody>
          <a:bodyPr/>
          <a:lstStyle/>
          <a:p>
            <a:fld id="{5982AF7E-833B-8A42-A21D-2DDA307007B6}" type="datetime1">
              <a:rPr kumimoji="1" lang="fr-FR" altLang="zh-CN" smtClean="0"/>
              <a:t>22/01/2026</a:t>
            </a:fld>
            <a:endParaRPr kumimoji="1" lang="zh-CN" altLang="en-US"/>
          </a:p>
        </p:txBody>
      </p:sp>
      <p:sp>
        <p:nvSpPr>
          <p:cNvPr id="4" name="页脚占位符 3">
            <a:extLst>
              <a:ext uri="{FF2B5EF4-FFF2-40B4-BE49-F238E27FC236}">
                <a16:creationId xmlns:a16="http://schemas.microsoft.com/office/drawing/2014/main" id="{0B566E35-214E-6448-B63E-A61A42F764F5}"/>
              </a:ext>
            </a:extLst>
          </p:cNvPr>
          <p:cNvSpPr>
            <a:spLocks noGrp="1"/>
          </p:cNvSpPr>
          <p:nvPr>
            <p:ph type="ftr" sz="quarter" idx="11"/>
          </p:nvPr>
        </p:nvSpPr>
        <p:spPr/>
        <p:txBody>
          <a:bodyPr/>
          <a:lstStyle/>
          <a:p>
            <a:r>
              <a:rPr kumimoji="1" lang="fr-FR" altLang="zh-CN"/>
              <a:t>ACONCIA</a:t>
            </a:r>
            <a:endParaRPr kumimoji="1" lang="zh-CN" altLang="en-US"/>
          </a:p>
        </p:txBody>
      </p:sp>
      <p:sp>
        <p:nvSpPr>
          <p:cNvPr id="5" name="灯片编号占位符 4">
            <a:extLst>
              <a:ext uri="{FF2B5EF4-FFF2-40B4-BE49-F238E27FC236}">
                <a16:creationId xmlns:a16="http://schemas.microsoft.com/office/drawing/2014/main" id="{E32BEBAA-E4A6-3F4E-8F42-18928A5EDBD7}"/>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873129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89AAD36-5AFD-3E45-964A-A2CDD3846A98}"/>
              </a:ext>
            </a:extLst>
          </p:cNvPr>
          <p:cNvSpPr>
            <a:spLocks noGrp="1"/>
          </p:cNvSpPr>
          <p:nvPr>
            <p:ph type="dt" sz="half" idx="10"/>
          </p:nvPr>
        </p:nvSpPr>
        <p:spPr/>
        <p:txBody>
          <a:bodyPr/>
          <a:lstStyle/>
          <a:p>
            <a:fld id="{91DC093D-42AE-5A47-972B-7182CE134687}" type="datetime1">
              <a:rPr kumimoji="1" lang="fr-FR" altLang="zh-CN" smtClean="0"/>
              <a:t>22/01/2026</a:t>
            </a:fld>
            <a:endParaRPr kumimoji="1" lang="zh-CN" altLang="en-US"/>
          </a:p>
        </p:txBody>
      </p:sp>
      <p:sp>
        <p:nvSpPr>
          <p:cNvPr id="3" name="页脚占位符 2">
            <a:extLst>
              <a:ext uri="{FF2B5EF4-FFF2-40B4-BE49-F238E27FC236}">
                <a16:creationId xmlns:a16="http://schemas.microsoft.com/office/drawing/2014/main" id="{CB292C0E-E89B-9849-BF73-43CFED8D1E39}"/>
              </a:ext>
            </a:extLst>
          </p:cNvPr>
          <p:cNvSpPr>
            <a:spLocks noGrp="1"/>
          </p:cNvSpPr>
          <p:nvPr>
            <p:ph type="ftr" sz="quarter" idx="11"/>
          </p:nvPr>
        </p:nvSpPr>
        <p:spPr/>
        <p:txBody>
          <a:bodyPr/>
          <a:lstStyle/>
          <a:p>
            <a:r>
              <a:rPr kumimoji="1" lang="fr-FR" altLang="zh-CN"/>
              <a:t>ACONCIA</a:t>
            </a:r>
            <a:endParaRPr kumimoji="1" lang="zh-CN" altLang="en-US"/>
          </a:p>
        </p:txBody>
      </p:sp>
      <p:sp>
        <p:nvSpPr>
          <p:cNvPr id="4" name="灯片编号占位符 3">
            <a:extLst>
              <a:ext uri="{FF2B5EF4-FFF2-40B4-BE49-F238E27FC236}">
                <a16:creationId xmlns:a16="http://schemas.microsoft.com/office/drawing/2014/main" id="{D763678B-5C3C-2B40-8913-5034BBE7F6C6}"/>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1577047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6E4A6F-459D-D342-8B95-F37684D2F3DF}"/>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982BA766-2149-6545-B18D-47C3C4300B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F88266A1-8F50-6144-8792-BAC620E5B4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F247E75F-6CBB-264D-8B95-1C48BC249F18}"/>
              </a:ext>
            </a:extLst>
          </p:cNvPr>
          <p:cNvSpPr>
            <a:spLocks noGrp="1"/>
          </p:cNvSpPr>
          <p:nvPr>
            <p:ph type="dt" sz="half" idx="10"/>
          </p:nvPr>
        </p:nvSpPr>
        <p:spPr/>
        <p:txBody>
          <a:bodyPr/>
          <a:lstStyle/>
          <a:p>
            <a:fld id="{C2FC2112-F1F0-264E-B879-20537AA6F486}" type="datetime1">
              <a:rPr kumimoji="1" lang="fr-FR" altLang="zh-CN" smtClean="0"/>
              <a:t>22/01/2026</a:t>
            </a:fld>
            <a:endParaRPr kumimoji="1" lang="zh-CN" altLang="en-US"/>
          </a:p>
        </p:txBody>
      </p:sp>
      <p:sp>
        <p:nvSpPr>
          <p:cNvPr id="6" name="页脚占位符 5">
            <a:extLst>
              <a:ext uri="{FF2B5EF4-FFF2-40B4-BE49-F238E27FC236}">
                <a16:creationId xmlns:a16="http://schemas.microsoft.com/office/drawing/2014/main" id="{93455084-8D94-8643-A159-09203984AFE3}"/>
              </a:ext>
            </a:extLst>
          </p:cNvPr>
          <p:cNvSpPr>
            <a:spLocks noGrp="1"/>
          </p:cNvSpPr>
          <p:nvPr>
            <p:ph type="ftr" sz="quarter" idx="11"/>
          </p:nvPr>
        </p:nvSpPr>
        <p:spPr/>
        <p:txBody>
          <a:bodyPr/>
          <a:lstStyle/>
          <a:p>
            <a:r>
              <a:rPr kumimoji="1" lang="fr-FR" altLang="zh-CN"/>
              <a:t>ACONCIA</a:t>
            </a:r>
            <a:endParaRPr kumimoji="1" lang="zh-CN" altLang="en-US"/>
          </a:p>
        </p:txBody>
      </p:sp>
      <p:sp>
        <p:nvSpPr>
          <p:cNvPr id="7" name="灯片编号占位符 6">
            <a:extLst>
              <a:ext uri="{FF2B5EF4-FFF2-40B4-BE49-F238E27FC236}">
                <a16:creationId xmlns:a16="http://schemas.microsoft.com/office/drawing/2014/main" id="{BCECB3C5-0C4E-544B-A707-A8C953A1010F}"/>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1271477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4797CE-7DC8-F754-606E-C756BB19DB70}"/>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内容占位符 2">
            <a:extLst>
              <a:ext uri="{FF2B5EF4-FFF2-40B4-BE49-F238E27FC236}">
                <a16:creationId xmlns:a16="http://schemas.microsoft.com/office/drawing/2014/main" id="{E84B33B7-B5D4-9CBE-10D2-DC1AF74C24AE}"/>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45536230-A5BA-C76A-CC8D-A028D6FD650D}"/>
              </a:ext>
            </a:extLst>
          </p:cNvPr>
          <p:cNvSpPr txBox="1">
            <a:spLocks noGrp="1"/>
          </p:cNvSpPr>
          <p:nvPr>
            <p:ph type="dt" sz="half" idx="7"/>
          </p:nvPr>
        </p:nvSpPr>
        <p:spPr/>
        <p:txBody>
          <a:bodyPr/>
          <a:lstStyle>
            <a:lvl1pPr>
              <a:defRPr/>
            </a:lvl1pPr>
          </a:lstStyle>
          <a:p>
            <a:pPr lvl="0"/>
            <a:fld id="{2F9DEC9E-EF35-B540-9EBD-C048C5C340E4}" type="datetime1">
              <a:rPr lang="fr-FR"/>
              <a:pPr lvl="0"/>
              <a:t>22/01/2026</a:t>
            </a:fld>
            <a:endParaRPr lang="en-US"/>
          </a:p>
        </p:txBody>
      </p:sp>
      <p:sp>
        <p:nvSpPr>
          <p:cNvPr id="5" name="页脚占位符 4">
            <a:extLst>
              <a:ext uri="{FF2B5EF4-FFF2-40B4-BE49-F238E27FC236}">
                <a16:creationId xmlns:a16="http://schemas.microsoft.com/office/drawing/2014/main" id="{0A8EFA08-0AFD-B070-F14E-D36598A1FD14}"/>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8ED93F03-E4A2-251B-FF0C-5C8F0AE6E067}"/>
              </a:ext>
            </a:extLst>
          </p:cNvPr>
          <p:cNvSpPr txBox="1">
            <a:spLocks noGrp="1"/>
          </p:cNvSpPr>
          <p:nvPr>
            <p:ph type="sldNum" sz="quarter" idx="8"/>
          </p:nvPr>
        </p:nvSpPr>
        <p:spPr/>
        <p:txBody>
          <a:bodyPr/>
          <a:lstStyle>
            <a:lvl1pPr>
              <a:defRPr/>
            </a:lvl1pPr>
          </a:lstStyle>
          <a:p>
            <a:pPr lvl="0"/>
            <a:fld id="{C1EB41ED-8500-3D4A-AC00-4BD0409CF83C}" type="slidenum">
              <a:t>‹N°›</a:t>
            </a:fld>
            <a:endParaRPr lang="en-US"/>
          </a:p>
        </p:txBody>
      </p:sp>
    </p:spTree>
    <p:extLst>
      <p:ext uri="{BB962C8B-B14F-4D97-AF65-F5344CB8AC3E}">
        <p14:creationId xmlns:p14="http://schemas.microsoft.com/office/powerpoint/2010/main" val="355204035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53428C-A36A-4B4A-A97A-96CC6E1167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6BDC227A-4E71-4843-A2E9-16ACABCC3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1FB6D0BE-ADAD-9149-8809-9C6F18B740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86AFCDD4-A0B2-8242-B028-5F83EEB0DB2C}"/>
              </a:ext>
            </a:extLst>
          </p:cNvPr>
          <p:cNvSpPr>
            <a:spLocks noGrp="1"/>
          </p:cNvSpPr>
          <p:nvPr>
            <p:ph type="dt" sz="half" idx="10"/>
          </p:nvPr>
        </p:nvSpPr>
        <p:spPr/>
        <p:txBody>
          <a:bodyPr/>
          <a:lstStyle/>
          <a:p>
            <a:fld id="{24416DFF-11D1-334E-A76D-57A0FD88E89E}" type="datetime1">
              <a:rPr kumimoji="1" lang="fr-FR" altLang="zh-CN" smtClean="0"/>
              <a:t>22/01/2026</a:t>
            </a:fld>
            <a:endParaRPr kumimoji="1" lang="zh-CN" altLang="en-US"/>
          </a:p>
        </p:txBody>
      </p:sp>
      <p:sp>
        <p:nvSpPr>
          <p:cNvPr id="6" name="页脚占位符 5">
            <a:extLst>
              <a:ext uri="{FF2B5EF4-FFF2-40B4-BE49-F238E27FC236}">
                <a16:creationId xmlns:a16="http://schemas.microsoft.com/office/drawing/2014/main" id="{DFDB3AC7-C503-D142-8ED9-C5E0EF8CE2F2}"/>
              </a:ext>
            </a:extLst>
          </p:cNvPr>
          <p:cNvSpPr>
            <a:spLocks noGrp="1"/>
          </p:cNvSpPr>
          <p:nvPr>
            <p:ph type="ftr" sz="quarter" idx="11"/>
          </p:nvPr>
        </p:nvSpPr>
        <p:spPr/>
        <p:txBody>
          <a:bodyPr/>
          <a:lstStyle/>
          <a:p>
            <a:r>
              <a:rPr kumimoji="1" lang="fr-FR" altLang="zh-CN"/>
              <a:t>ACONCIA</a:t>
            </a:r>
            <a:endParaRPr kumimoji="1" lang="zh-CN" altLang="en-US"/>
          </a:p>
        </p:txBody>
      </p:sp>
      <p:sp>
        <p:nvSpPr>
          <p:cNvPr id="7" name="灯片编号占位符 6">
            <a:extLst>
              <a:ext uri="{FF2B5EF4-FFF2-40B4-BE49-F238E27FC236}">
                <a16:creationId xmlns:a16="http://schemas.microsoft.com/office/drawing/2014/main" id="{84889925-848D-7543-BA02-F93AE9E274E3}"/>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519171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B0E1B9-2A49-174A-ADB1-334DE4CE5693}"/>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CE435067-B014-1640-9B2E-E14C289A2216}"/>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477340D8-CE01-B045-BE65-83AD1915F1BF}"/>
              </a:ext>
            </a:extLst>
          </p:cNvPr>
          <p:cNvSpPr>
            <a:spLocks noGrp="1"/>
          </p:cNvSpPr>
          <p:nvPr>
            <p:ph type="dt" sz="half" idx="10"/>
          </p:nvPr>
        </p:nvSpPr>
        <p:spPr/>
        <p:txBody>
          <a:bodyPr/>
          <a:lstStyle/>
          <a:p>
            <a:fld id="{CE824181-B262-3F4C-8182-B095AEFEB5B7}" type="datetime1">
              <a:rPr kumimoji="1" lang="fr-FR" altLang="zh-CN" smtClean="0"/>
              <a:t>22/01/2026</a:t>
            </a:fld>
            <a:endParaRPr kumimoji="1" lang="zh-CN" altLang="en-US"/>
          </a:p>
        </p:txBody>
      </p:sp>
      <p:sp>
        <p:nvSpPr>
          <p:cNvPr id="5" name="页脚占位符 4">
            <a:extLst>
              <a:ext uri="{FF2B5EF4-FFF2-40B4-BE49-F238E27FC236}">
                <a16:creationId xmlns:a16="http://schemas.microsoft.com/office/drawing/2014/main" id="{1041371C-92D1-AB4A-A451-476C0FC274AF}"/>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636F3608-78DE-AC41-A764-214F5BD0D7B9}"/>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818013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952DE24-1184-2D47-B92D-B485FF26FCA9}"/>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FA73FABB-3B22-5C4A-9E2C-35C3F9BA0EEC}"/>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2219652-1A01-4A4E-B333-D15C6E1B4724}"/>
              </a:ext>
            </a:extLst>
          </p:cNvPr>
          <p:cNvSpPr>
            <a:spLocks noGrp="1"/>
          </p:cNvSpPr>
          <p:nvPr>
            <p:ph type="dt" sz="half" idx="10"/>
          </p:nvPr>
        </p:nvSpPr>
        <p:spPr/>
        <p:txBody>
          <a:bodyPr/>
          <a:lstStyle/>
          <a:p>
            <a:fld id="{BB059FEC-E57B-8D41-9E25-497F39D1B00E}" type="datetime1">
              <a:rPr kumimoji="1" lang="fr-FR" altLang="zh-CN" smtClean="0"/>
              <a:t>22/01/2026</a:t>
            </a:fld>
            <a:endParaRPr kumimoji="1" lang="zh-CN" altLang="en-US"/>
          </a:p>
        </p:txBody>
      </p:sp>
      <p:sp>
        <p:nvSpPr>
          <p:cNvPr id="5" name="页脚占位符 4">
            <a:extLst>
              <a:ext uri="{FF2B5EF4-FFF2-40B4-BE49-F238E27FC236}">
                <a16:creationId xmlns:a16="http://schemas.microsoft.com/office/drawing/2014/main" id="{6E90F928-F0ED-B34F-856E-0D5514DC4857}"/>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C774A8DE-60BF-234C-AFEE-75566E1B66EE}"/>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44164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6B22FE-567B-F7A5-9AEE-67B847933D75}"/>
              </a:ext>
            </a:extLst>
          </p:cNvPr>
          <p:cNvSpPr txBox="1">
            <a:spLocks noGrp="1"/>
          </p:cNvSpPr>
          <p:nvPr>
            <p:ph type="title"/>
          </p:nvPr>
        </p:nvSpPr>
        <p:spPr>
          <a:xfrm>
            <a:off x="831847" y="1709735"/>
            <a:ext cx="10515600" cy="2852735"/>
          </a:xfrm>
        </p:spPr>
        <p:txBody>
          <a:bodyPr anchor="b"/>
          <a:lstStyle>
            <a:lvl1pPr>
              <a:defRPr sz="6000"/>
            </a:lvl1pPr>
          </a:lstStyle>
          <a:p>
            <a:pPr lvl="0"/>
            <a:r>
              <a:rPr lang="zh-CN"/>
              <a:t>单击此处编辑母版标题样式</a:t>
            </a:r>
          </a:p>
        </p:txBody>
      </p:sp>
      <p:sp>
        <p:nvSpPr>
          <p:cNvPr id="3" name="文本占位符 2">
            <a:extLst>
              <a:ext uri="{FF2B5EF4-FFF2-40B4-BE49-F238E27FC236}">
                <a16:creationId xmlns:a16="http://schemas.microsoft.com/office/drawing/2014/main" id="{C267FF2D-A6AB-6CB3-8897-B68B93DA60FB}"/>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zh-CN"/>
              <a:t>单击此处编辑母版文本样式</a:t>
            </a:r>
          </a:p>
        </p:txBody>
      </p:sp>
      <p:sp>
        <p:nvSpPr>
          <p:cNvPr id="4" name="日期占位符 3">
            <a:extLst>
              <a:ext uri="{FF2B5EF4-FFF2-40B4-BE49-F238E27FC236}">
                <a16:creationId xmlns:a16="http://schemas.microsoft.com/office/drawing/2014/main" id="{7F52E4D3-D00B-9F59-4109-7B8E1D400925}"/>
              </a:ext>
            </a:extLst>
          </p:cNvPr>
          <p:cNvSpPr txBox="1">
            <a:spLocks noGrp="1"/>
          </p:cNvSpPr>
          <p:nvPr>
            <p:ph type="dt" sz="half" idx="7"/>
          </p:nvPr>
        </p:nvSpPr>
        <p:spPr/>
        <p:txBody>
          <a:bodyPr/>
          <a:lstStyle>
            <a:lvl1pPr>
              <a:defRPr/>
            </a:lvl1pPr>
          </a:lstStyle>
          <a:p>
            <a:pPr lvl="0"/>
            <a:fld id="{7B77623C-0DA2-E440-BC7B-C70D240D2F91}" type="datetime1">
              <a:rPr lang="fr-FR"/>
              <a:pPr lvl="0"/>
              <a:t>22/01/2026</a:t>
            </a:fld>
            <a:endParaRPr lang="en-US"/>
          </a:p>
        </p:txBody>
      </p:sp>
      <p:sp>
        <p:nvSpPr>
          <p:cNvPr id="5" name="页脚占位符 4">
            <a:extLst>
              <a:ext uri="{FF2B5EF4-FFF2-40B4-BE49-F238E27FC236}">
                <a16:creationId xmlns:a16="http://schemas.microsoft.com/office/drawing/2014/main" id="{A1E42639-76DC-AE2F-4C60-1DB67CAD97FE}"/>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9FE3CC41-5FEB-AEE9-150B-0D9554E3E1F1}"/>
              </a:ext>
            </a:extLst>
          </p:cNvPr>
          <p:cNvSpPr txBox="1">
            <a:spLocks noGrp="1"/>
          </p:cNvSpPr>
          <p:nvPr>
            <p:ph type="sldNum" sz="quarter" idx="8"/>
          </p:nvPr>
        </p:nvSpPr>
        <p:spPr/>
        <p:txBody>
          <a:bodyPr/>
          <a:lstStyle>
            <a:lvl1pPr>
              <a:defRPr/>
            </a:lvl1pPr>
          </a:lstStyle>
          <a:p>
            <a:pPr lvl="0"/>
            <a:fld id="{EC691AAA-E10B-0C4E-B8CE-44BC13E17278}" type="slidenum">
              <a:t>‹N°›</a:t>
            </a:fld>
            <a:endParaRPr lang="en-US"/>
          </a:p>
        </p:txBody>
      </p:sp>
    </p:spTree>
    <p:extLst>
      <p:ext uri="{BB962C8B-B14F-4D97-AF65-F5344CB8AC3E}">
        <p14:creationId xmlns:p14="http://schemas.microsoft.com/office/powerpoint/2010/main" val="928800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4FC7F1-AB2C-9425-7946-0E144188B29E}"/>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内容占位符 2">
            <a:extLst>
              <a:ext uri="{FF2B5EF4-FFF2-40B4-BE49-F238E27FC236}">
                <a16:creationId xmlns:a16="http://schemas.microsoft.com/office/drawing/2014/main" id="{473618AD-B28E-2330-415D-97531E7CD842}"/>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内容占位符 3">
            <a:extLst>
              <a:ext uri="{FF2B5EF4-FFF2-40B4-BE49-F238E27FC236}">
                <a16:creationId xmlns:a16="http://schemas.microsoft.com/office/drawing/2014/main" id="{61F2A9D1-E3C1-2E78-0BBA-8467A4172B1C}"/>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日期占位符 4">
            <a:extLst>
              <a:ext uri="{FF2B5EF4-FFF2-40B4-BE49-F238E27FC236}">
                <a16:creationId xmlns:a16="http://schemas.microsoft.com/office/drawing/2014/main" id="{479B0B40-2EA7-760E-F7FC-F2BF3E8090A9}"/>
              </a:ext>
            </a:extLst>
          </p:cNvPr>
          <p:cNvSpPr txBox="1">
            <a:spLocks noGrp="1"/>
          </p:cNvSpPr>
          <p:nvPr>
            <p:ph type="dt" sz="half" idx="7"/>
          </p:nvPr>
        </p:nvSpPr>
        <p:spPr/>
        <p:txBody>
          <a:bodyPr/>
          <a:lstStyle>
            <a:lvl1pPr>
              <a:defRPr/>
            </a:lvl1pPr>
          </a:lstStyle>
          <a:p>
            <a:pPr lvl="0"/>
            <a:fld id="{8A5643D7-E652-A64D-8C10-DED50B6FB024}" type="datetime1">
              <a:rPr lang="fr-FR"/>
              <a:pPr lvl="0"/>
              <a:t>22/01/2026</a:t>
            </a:fld>
            <a:endParaRPr lang="en-US"/>
          </a:p>
        </p:txBody>
      </p:sp>
      <p:sp>
        <p:nvSpPr>
          <p:cNvPr id="6" name="页脚占位符 5">
            <a:extLst>
              <a:ext uri="{FF2B5EF4-FFF2-40B4-BE49-F238E27FC236}">
                <a16:creationId xmlns:a16="http://schemas.microsoft.com/office/drawing/2014/main" id="{773254CF-E524-0D1A-478F-7E7306494CD2}"/>
              </a:ext>
            </a:extLst>
          </p:cNvPr>
          <p:cNvSpPr txBox="1">
            <a:spLocks noGrp="1"/>
          </p:cNvSpPr>
          <p:nvPr>
            <p:ph type="ftr" sz="quarter" idx="9"/>
          </p:nvPr>
        </p:nvSpPr>
        <p:spPr/>
        <p:txBody>
          <a:bodyPr/>
          <a:lstStyle>
            <a:lvl1pPr>
              <a:defRPr/>
            </a:lvl1pPr>
          </a:lstStyle>
          <a:p>
            <a:pPr lvl="0"/>
            <a:r>
              <a:rPr lang="fr-FR"/>
              <a:t>ACONCIA</a:t>
            </a:r>
            <a:endParaRPr lang="en-US"/>
          </a:p>
        </p:txBody>
      </p:sp>
      <p:sp>
        <p:nvSpPr>
          <p:cNvPr id="7" name="灯片编号占位符 6">
            <a:extLst>
              <a:ext uri="{FF2B5EF4-FFF2-40B4-BE49-F238E27FC236}">
                <a16:creationId xmlns:a16="http://schemas.microsoft.com/office/drawing/2014/main" id="{879A03B4-EF87-DF3C-E2E5-399C01BA36F2}"/>
              </a:ext>
            </a:extLst>
          </p:cNvPr>
          <p:cNvSpPr txBox="1">
            <a:spLocks noGrp="1"/>
          </p:cNvSpPr>
          <p:nvPr>
            <p:ph type="sldNum" sz="quarter" idx="8"/>
          </p:nvPr>
        </p:nvSpPr>
        <p:spPr/>
        <p:txBody>
          <a:bodyPr/>
          <a:lstStyle>
            <a:lvl1pPr>
              <a:defRPr/>
            </a:lvl1pPr>
          </a:lstStyle>
          <a:p>
            <a:pPr lvl="0"/>
            <a:fld id="{8F3879B0-7369-9C4F-85C1-EA3C7A8414DB}" type="slidenum">
              <a:t>‹N°›</a:t>
            </a:fld>
            <a:endParaRPr lang="en-US"/>
          </a:p>
        </p:txBody>
      </p:sp>
    </p:spTree>
    <p:extLst>
      <p:ext uri="{BB962C8B-B14F-4D97-AF65-F5344CB8AC3E}">
        <p14:creationId xmlns:p14="http://schemas.microsoft.com/office/powerpoint/2010/main" val="2639055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DB77A9-8619-44EA-AD56-E53D6D136149}"/>
              </a:ext>
            </a:extLst>
          </p:cNvPr>
          <p:cNvSpPr txBox="1">
            <a:spLocks noGrp="1"/>
          </p:cNvSpPr>
          <p:nvPr>
            <p:ph type="title"/>
          </p:nvPr>
        </p:nvSpPr>
        <p:spPr>
          <a:xfrm>
            <a:off x="839784" y="365129"/>
            <a:ext cx="10515600" cy="1325559"/>
          </a:xfrm>
        </p:spPr>
        <p:txBody>
          <a:bodyPr/>
          <a:lstStyle>
            <a:lvl1pPr>
              <a:defRPr/>
            </a:lvl1pPr>
          </a:lstStyle>
          <a:p>
            <a:pPr lvl="0"/>
            <a:r>
              <a:rPr lang="zh-CN"/>
              <a:t>单击此处编辑母版标题样式</a:t>
            </a:r>
          </a:p>
        </p:txBody>
      </p:sp>
      <p:sp>
        <p:nvSpPr>
          <p:cNvPr id="3" name="文本占位符 2">
            <a:extLst>
              <a:ext uri="{FF2B5EF4-FFF2-40B4-BE49-F238E27FC236}">
                <a16:creationId xmlns:a16="http://schemas.microsoft.com/office/drawing/2014/main" id="{361D90F0-04DC-0043-8E56-0734AD8FD0F9}"/>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zh-CN"/>
              <a:t>单击此处编辑母版文本样式</a:t>
            </a:r>
          </a:p>
        </p:txBody>
      </p:sp>
      <p:sp>
        <p:nvSpPr>
          <p:cNvPr id="4" name="内容占位符 3">
            <a:extLst>
              <a:ext uri="{FF2B5EF4-FFF2-40B4-BE49-F238E27FC236}">
                <a16:creationId xmlns:a16="http://schemas.microsoft.com/office/drawing/2014/main" id="{68B34CEE-1CB6-4E29-3FE4-E8E9A820142C}"/>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文本占位符 4">
            <a:extLst>
              <a:ext uri="{FF2B5EF4-FFF2-40B4-BE49-F238E27FC236}">
                <a16:creationId xmlns:a16="http://schemas.microsoft.com/office/drawing/2014/main" id="{954B8DF6-703D-90E8-E7E6-6FC7991551C4}"/>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zh-CN"/>
              <a:t>单击此处编辑母版文本样式</a:t>
            </a:r>
          </a:p>
        </p:txBody>
      </p:sp>
      <p:sp>
        <p:nvSpPr>
          <p:cNvPr id="6" name="内容占位符 5">
            <a:extLst>
              <a:ext uri="{FF2B5EF4-FFF2-40B4-BE49-F238E27FC236}">
                <a16:creationId xmlns:a16="http://schemas.microsoft.com/office/drawing/2014/main" id="{3B4E4B42-1937-3EAA-CD9C-E3DFB1F00F8B}"/>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7" name="日期占位符 6">
            <a:extLst>
              <a:ext uri="{FF2B5EF4-FFF2-40B4-BE49-F238E27FC236}">
                <a16:creationId xmlns:a16="http://schemas.microsoft.com/office/drawing/2014/main" id="{881D02E0-8F01-03DB-DD44-41D249382C99}"/>
              </a:ext>
            </a:extLst>
          </p:cNvPr>
          <p:cNvSpPr txBox="1">
            <a:spLocks noGrp="1"/>
          </p:cNvSpPr>
          <p:nvPr>
            <p:ph type="dt" sz="half" idx="7"/>
          </p:nvPr>
        </p:nvSpPr>
        <p:spPr/>
        <p:txBody>
          <a:bodyPr/>
          <a:lstStyle>
            <a:lvl1pPr>
              <a:defRPr/>
            </a:lvl1pPr>
          </a:lstStyle>
          <a:p>
            <a:pPr lvl="0"/>
            <a:fld id="{46717966-CEBB-F549-B7C5-80B66361C445}" type="datetime1">
              <a:rPr lang="fr-FR"/>
              <a:pPr lvl="0"/>
              <a:t>22/01/2026</a:t>
            </a:fld>
            <a:endParaRPr lang="en-US"/>
          </a:p>
        </p:txBody>
      </p:sp>
      <p:sp>
        <p:nvSpPr>
          <p:cNvPr id="8" name="页脚占位符 7">
            <a:extLst>
              <a:ext uri="{FF2B5EF4-FFF2-40B4-BE49-F238E27FC236}">
                <a16:creationId xmlns:a16="http://schemas.microsoft.com/office/drawing/2014/main" id="{B899ADC0-3F56-23D6-3DC2-28BD745C6CB4}"/>
              </a:ext>
            </a:extLst>
          </p:cNvPr>
          <p:cNvSpPr txBox="1">
            <a:spLocks noGrp="1"/>
          </p:cNvSpPr>
          <p:nvPr>
            <p:ph type="ftr" sz="quarter" idx="9"/>
          </p:nvPr>
        </p:nvSpPr>
        <p:spPr/>
        <p:txBody>
          <a:bodyPr/>
          <a:lstStyle>
            <a:lvl1pPr>
              <a:defRPr/>
            </a:lvl1pPr>
          </a:lstStyle>
          <a:p>
            <a:pPr lvl="0"/>
            <a:r>
              <a:rPr lang="fr-FR"/>
              <a:t>ACONCIA</a:t>
            </a:r>
            <a:endParaRPr lang="en-US"/>
          </a:p>
        </p:txBody>
      </p:sp>
      <p:sp>
        <p:nvSpPr>
          <p:cNvPr id="9" name="灯片编号占位符 8">
            <a:extLst>
              <a:ext uri="{FF2B5EF4-FFF2-40B4-BE49-F238E27FC236}">
                <a16:creationId xmlns:a16="http://schemas.microsoft.com/office/drawing/2014/main" id="{2DBC0E21-9E2C-88DE-AE3E-18A61059F126}"/>
              </a:ext>
            </a:extLst>
          </p:cNvPr>
          <p:cNvSpPr txBox="1">
            <a:spLocks noGrp="1"/>
          </p:cNvSpPr>
          <p:nvPr>
            <p:ph type="sldNum" sz="quarter" idx="8"/>
          </p:nvPr>
        </p:nvSpPr>
        <p:spPr/>
        <p:txBody>
          <a:bodyPr/>
          <a:lstStyle>
            <a:lvl1pPr>
              <a:defRPr/>
            </a:lvl1pPr>
          </a:lstStyle>
          <a:p>
            <a:pPr lvl="0"/>
            <a:fld id="{DB8438F5-D9F3-844D-B765-371FE0EAA900}" type="slidenum">
              <a:t>‹N°›</a:t>
            </a:fld>
            <a:endParaRPr lang="en-US"/>
          </a:p>
        </p:txBody>
      </p:sp>
    </p:spTree>
    <p:extLst>
      <p:ext uri="{BB962C8B-B14F-4D97-AF65-F5344CB8AC3E}">
        <p14:creationId xmlns:p14="http://schemas.microsoft.com/office/powerpoint/2010/main" val="3297906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1B7B2B-9C0E-3A8E-F880-68D71079C56F}"/>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日期占位符 2">
            <a:extLst>
              <a:ext uri="{FF2B5EF4-FFF2-40B4-BE49-F238E27FC236}">
                <a16:creationId xmlns:a16="http://schemas.microsoft.com/office/drawing/2014/main" id="{C8C9B13A-3AAC-20F2-430E-583259FA54D8}"/>
              </a:ext>
            </a:extLst>
          </p:cNvPr>
          <p:cNvSpPr txBox="1">
            <a:spLocks noGrp="1"/>
          </p:cNvSpPr>
          <p:nvPr>
            <p:ph type="dt" sz="half" idx="7"/>
          </p:nvPr>
        </p:nvSpPr>
        <p:spPr/>
        <p:txBody>
          <a:bodyPr/>
          <a:lstStyle>
            <a:lvl1pPr>
              <a:defRPr/>
            </a:lvl1pPr>
          </a:lstStyle>
          <a:p>
            <a:pPr lvl="0"/>
            <a:fld id="{E3C8166C-71BF-474B-9700-21B4C35A7BCD}" type="datetime1">
              <a:rPr lang="fr-FR"/>
              <a:pPr lvl="0"/>
              <a:t>22/01/2026</a:t>
            </a:fld>
            <a:endParaRPr lang="en-US"/>
          </a:p>
        </p:txBody>
      </p:sp>
      <p:sp>
        <p:nvSpPr>
          <p:cNvPr id="4" name="页脚占位符 3">
            <a:extLst>
              <a:ext uri="{FF2B5EF4-FFF2-40B4-BE49-F238E27FC236}">
                <a16:creationId xmlns:a16="http://schemas.microsoft.com/office/drawing/2014/main" id="{ED5C5825-7F06-77DA-4A04-D55D9AE471B4}"/>
              </a:ext>
            </a:extLst>
          </p:cNvPr>
          <p:cNvSpPr txBox="1">
            <a:spLocks noGrp="1"/>
          </p:cNvSpPr>
          <p:nvPr>
            <p:ph type="ftr" sz="quarter" idx="9"/>
          </p:nvPr>
        </p:nvSpPr>
        <p:spPr/>
        <p:txBody>
          <a:bodyPr/>
          <a:lstStyle>
            <a:lvl1pPr>
              <a:defRPr/>
            </a:lvl1pPr>
          </a:lstStyle>
          <a:p>
            <a:pPr lvl="0"/>
            <a:r>
              <a:rPr lang="fr-FR"/>
              <a:t>ACONCIA</a:t>
            </a:r>
            <a:endParaRPr lang="en-US"/>
          </a:p>
        </p:txBody>
      </p:sp>
      <p:sp>
        <p:nvSpPr>
          <p:cNvPr id="5" name="灯片编号占位符 4">
            <a:extLst>
              <a:ext uri="{FF2B5EF4-FFF2-40B4-BE49-F238E27FC236}">
                <a16:creationId xmlns:a16="http://schemas.microsoft.com/office/drawing/2014/main" id="{9E2A1E39-958F-106D-34BF-911CD593EA4F}"/>
              </a:ext>
            </a:extLst>
          </p:cNvPr>
          <p:cNvSpPr txBox="1">
            <a:spLocks noGrp="1"/>
          </p:cNvSpPr>
          <p:nvPr>
            <p:ph type="sldNum" sz="quarter" idx="8"/>
          </p:nvPr>
        </p:nvSpPr>
        <p:spPr/>
        <p:txBody>
          <a:bodyPr/>
          <a:lstStyle>
            <a:lvl1pPr>
              <a:defRPr/>
            </a:lvl1pPr>
          </a:lstStyle>
          <a:p>
            <a:pPr lvl="0"/>
            <a:fld id="{4C70A746-0911-CE4F-AB3D-6C5737E9E87B}" type="slidenum">
              <a:t>‹N°›</a:t>
            </a:fld>
            <a:endParaRPr lang="en-US"/>
          </a:p>
        </p:txBody>
      </p:sp>
    </p:spTree>
    <p:extLst>
      <p:ext uri="{BB962C8B-B14F-4D97-AF65-F5344CB8AC3E}">
        <p14:creationId xmlns:p14="http://schemas.microsoft.com/office/powerpoint/2010/main" val="2940631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1FF3223-77F5-73A6-ABF8-F1EF8B5B9904}"/>
              </a:ext>
            </a:extLst>
          </p:cNvPr>
          <p:cNvSpPr txBox="1">
            <a:spLocks noGrp="1"/>
          </p:cNvSpPr>
          <p:nvPr>
            <p:ph type="dt" sz="half" idx="7"/>
          </p:nvPr>
        </p:nvSpPr>
        <p:spPr/>
        <p:txBody>
          <a:bodyPr/>
          <a:lstStyle>
            <a:lvl1pPr>
              <a:defRPr/>
            </a:lvl1pPr>
          </a:lstStyle>
          <a:p>
            <a:pPr lvl="0"/>
            <a:fld id="{8107D632-BE10-5846-A20E-F61A81120BBB}" type="datetime1">
              <a:rPr lang="fr-FR"/>
              <a:pPr lvl="0"/>
              <a:t>22/01/2026</a:t>
            </a:fld>
            <a:endParaRPr lang="en-US"/>
          </a:p>
        </p:txBody>
      </p:sp>
      <p:sp>
        <p:nvSpPr>
          <p:cNvPr id="3" name="页脚占位符 2">
            <a:extLst>
              <a:ext uri="{FF2B5EF4-FFF2-40B4-BE49-F238E27FC236}">
                <a16:creationId xmlns:a16="http://schemas.microsoft.com/office/drawing/2014/main" id="{6B0A03A0-76EA-2B6F-F73F-8E7987AAD3F8}"/>
              </a:ext>
            </a:extLst>
          </p:cNvPr>
          <p:cNvSpPr txBox="1">
            <a:spLocks noGrp="1"/>
          </p:cNvSpPr>
          <p:nvPr>
            <p:ph type="ftr" sz="quarter" idx="9"/>
          </p:nvPr>
        </p:nvSpPr>
        <p:spPr/>
        <p:txBody>
          <a:bodyPr/>
          <a:lstStyle>
            <a:lvl1pPr>
              <a:defRPr/>
            </a:lvl1pPr>
          </a:lstStyle>
          <a:p>
            <a:pPr lvl="0"/>
            <a:r>
              <a:rPr lang="fr-FR"/>
              <a:t>ACONCIA</a:t>
            </a:r>
            <a:endParaRPr lang="en-US"/>
          </a:p>
        </p:txBody>
      </p:sp>
      <p:sp>
        <p:nvSpPr>
          <p:cNvPr id="4" name="灯片编号占位符 3">
            <a:extLst>
              <a:ext uri="{FF2B5EF4-FFF2-40B4-BE49-F238E27FC236}">
                <a16:creationId xmlns:a16="http://schemas.microsoft.com/office/drawing/2014/main" id="{D246D88F-346F-4063-30B1-2386EA6CF284}"/>
              </a:ext>
            </a:extLst>
          </p:cNvPr>
          <p:cNvSpPr txBox="1">
            <a:spLocks noGrp="1"/>
          </p:cNvSpPr>
          <p:nvPr>
            <p:ph type="sldNum" sz="quarter" idx="8"/>
          </p:nvPr>
        </p:nvSpPr>
        <p:spPr/>
        <p:txBody>
          <a:bodyPr/>
          <a:lstStyle>
            <a:lvl1pPr>
              <a:defRPr/>
            </a:lvl1pPr>
          </a:lstStyle>
          <a:p>
            <a:pPr lvl="0"/>
            <a:fld id="{80E186F6-462D-3947-8C25-53921D28EEE1}" type="slidenum">
              <a:t>‹N°›</a:t>
            </a:fld>
            <a:endParaRPr lang="en-US"/>
          </a:p>
        </p:txBody>
      </p:sp>
    </p:spTree>
    <p:extLst>
      <p:ext uri="{BB962C8B-B14F-4D97-AF65-F5344CB8AC3E}">
        <p14:creationId xmlns:p14="http://schemas.microsoft.com/office/powerpoint/2010/main" val="4135615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4AB7F7-0DE2-5AB1-5D57-5B5318EA90B5}"/>
              </a:ext>
            </a:extLst>
          </p:cNvPr>
          <p:cNvSpPr txBox="1">
            <a:spLocks noGrp="1"/>
          </p:cNvSpPr>
          <p:nvPr>
            <p:ph type="title"/>
          </p:nvPr>
        </p:nvSpPr>
        <p:spPr>
          <a:xfrm>
            <a:off x="839784" y="457200"/>
            <a:ext cx="3932240" cy="1600200"/>
          </a:xfrm>
        </p:spPr>
        <p:txBody>
          <a:bodyPr anchor="b"/>
          <a:lstStyle>
            <a:lvl1pPr>
              <a:defRPr sz="3200"/>
            </a:lvl1pPr>
          </a:lstStyle>
          <a:p>
            <a:pPr lvl="0"/>
            <a:r>
              <a:rPr lang="zh-CN"/>
              <a:t>单击此处编辑母版标题样式</a:t>
            </a:r>
          </a:p>
        </p:txBody>
      </p:sp>
      <p:sp>
        <p:nvSpPr>
          <p:cNvPr id="3" name="内容占位符 2">
            <a:extLst>
              <a:ext uri="{FF2B5EF4-FFF2-40B4-BE49-F238E27FC236}">
                <a16:creationId xmlns:a16="http://schemas.microsoft.com/office/drawing/2014/main" id="{A93F12E0-6252-62B2-0F67-CBA019408377}"/>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文本占位符 3">
            <a:extLst>
              <a:ext uri="{FF2B5EF4-FFF2-40B4-BE49-F238E27FC236}">
                <a16:creationId xmlns:a16="http://schemas.microsoft.com/office/drawing/2014/main" id="{EBB605B2-1875-3F41-EF72-8E6AAEDB0C65}"/>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zh-CN"/>
              <a:t>单击此处编辑母版文本样式</a:t>
            </a:r>
          </a:p>
        </p:txBody>
      </p:sp>
      <p:sp>
        <p:nvSpPr>
          <p:cNvPr id="5" name="日期占位符 4">
            <a:extLst>
              <a:ext uri="{FF2B5EF4-FFF2-40B4-BE49-F238E27FC236}">
                <a16:creationId xmlns:a16="http://schemas.microsoft.com/office/drawing/2014/main" id="{7042266D-74AC-3E6C-5471-6683EBE836BD}"/>
              </a:ext>
            </a:extLst>
          </p:cNvPr>
          <p:cNvSpPr txBox="1">
            <a:spLocks noGrp="1"/>
          </p:cNvSpPr>
          <p:nvPr>
            <p:ph type="dt" sz="half" idx="7"/>
          </p:nvPr>
        </p:nvSpPr>
        <p:spPr/>
        <p:txBody>
          <a:bodyPr/>
          <a:lstStyle>
            <a:lvl1pPr>
              <a:defRPr/>
            </a:lvl1pPr>
          </a:lstStyle>
          <a:p>
            <a:pPr lvl="0"/>
            <a:fld id="{73780251-0131-F34B-9016-E2E3ACCB74C5}" type="datetime1">
              <a:rPr lang="fr-FR"/>
              <a:pPr lvl="0"/>
              <a:t>22/01/2026</a:t>
            </a:fld>
            <a:endParaRPr lang="en-US"/>
          </a:p>
        </p:txBody>
      </p:sp>
      <p:sp>
        <p:nvSpPr>
          <p:cNvPr id="6" name="页脚占位符 5">
            <a:extLst>
              <a:ext uri="{FF2B5EF4-FFF2-40B4-BE49-F238E27FC236}">
                <a16:creationId xmlns:a16="http://schemas.microsoft.com/office/drawing/2014/main" id="{CAC4E71A-1A23-6A76-C849-7B1D0C3F7BE7}"/>
              </a:ext>
            </a:extLst>
          </p:cNvPr>
          <p:cNvSpPr txBox="1">
            <a:spLocks noGrp="1"/>
          </p:cNvSpPr>
          <p:nvPr>
            <p:ph type="ftr" sz="quarter" idx="9"/>
          </p:nvPr>
        </p:nvSpPr>
        <p:spPr/>
        <p:txBody>
          <a:bodyPr/>
          <a:lstStyle>
            <a:lvl1pPr>
              <a:defRPr/>
            </a:lvl1pPr>
          </a:lstStyle>
          <a:p>
            <a:pPr lvl="0"/>
            <a:r>
              <a:rPr lang="fr-FR"/>
              <a:t>ACONCIA</a:t>
            </a:r>
            <a:endParaRPr lang="en-US"/>
          </a:p>
        </p:txBody>
      </p:sp>
      <p:sp>
        <p:nvSpPr>
          <p:cNvPr id="7" name="灯片编号占位符 6">
            <a:extLst>
              <a:ext uri="{FF2B5EF4-FFF2-40B4-BE49-F238E27FC236}">
                <a16:creationId xmlns:a16="http://schemas.microsoft.com/office/drawing/2014/main" id="{7446C6A4-738F-9E46-8A36-8D642B147A4E}"/>
              </a:ext>
            </a:extLst>
          </p:cNvPr>
          <p:cNvSpPr txBox="1">
            <a:spLocks noGrp="1"/>
          </p:cNvSpPr>
          <p:nvPr>
            <p:ph type="sldNum" sz="quarter" idx="8"/>
          </p:nvPr>
        </p:nvSpPr>
        <p:spPr/>
        <p:txBody>
          <a:bodyPr/>
          <a:lstStyle>
            <a:lvl1pPr>
              <a:defRPr/>
            </a:lvl1pPr>
          </a:lstStyle>
          <a:p>
            <a:pPr lvl="0"/>
            <a:fld id="{FC775C2B-D1EB-2E4C-BF97-702AD5040E9C}" type="slidenum">
              <a:t>‹N°›</a:t>
            </a:fld>
            <a:endParaRPr lang="en-US"/>
          </a:p>
        </p:txBody>
      </p:sp>
    </p:spTree>
    <p:extLst>
      <p:ext uri="{BB962C8B-B14F-4D97-AF65-F5344CB8AC3E}">
        <p14:creationId xmlns:p14="http://schemas.microsoft.com/office/powerpoint/2010/main" val="2988384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0C78B9-BC71-DE2C-7059-1D1FAE1FC28E}"/>
              </a:ext>
            </a:extLst>
          </p:cNvPr>
          <p:cNvSpPr txBox="1">
            <a:spLocks noGrp="1"/>
          </p:cNvSpPr>
          <p:nvPr>
            <p:ph type="title"/>
          </p:nvPr>
        </p:nvSpPr>
        <p:spPr>
          <a:xfrm>
            <a:off x="839784" y="457200"/>
            <a:ext cx="3932240" cy="1600200"/>
          </a:xfrm>
        </p:spPr>
        <p:txBody>
          <a:bodyPr anchor="b"/>
          <a:lstStyle>
            <a:lvl1pPr>
              <a:defRPr sz="3200"/>
            </a:lvl1pPr>
          </a:lstStyle>
          <a:p>
            <a:pPr lvl="0"/>
            <a:r>
              <a:rPr lang="zh-CN"/>
              <a:t>单击此处编辑母版标题样式</a:t>
            </a:r>
          </a:p>
        </p:txBody>
      </p:sp>
      <p:sp>
        <p:nvSpPr>
          <p:cNvPr id="3" name="图片占位符 2">
            <a:extLst>
              <a:ext uri="{FF2B5EF4-FFF2-40B4-BE49-F238E27FC236}">
                <a16:creationId xmlns:a16="http://schemas.microsoft.com/office/drawing/2014/main" id="{A58343E0-48BA-CE6A-F6E3-47B7FAF3CA40}"/>
              </a:ext>
            </a:extLst>
          </p:cNvPr>
          <p:cNvSpPr txBox="1">
            <a:spLocks noGrp="1"/>
          </p:cNvSpPr>
          <p:nvPr>
            <p:ph type="pic" idx="1"/>
          </p:nvPr>
        </p:nvSpPr>
        <p:spPr>
          <a:xfrm>
            <a:off x="5183184" y="987423"/>
            <a:ext cx="6172200" cy="4873623"/>
          </a:xfrm>
        </p:spPr>
        <p:txBody>
          <a:bodyPr/>
          <a:lstStyle>
            <a:lvl1pPr marL="0" indent="0">
              <a:buNone/>
              <a:defRPr lang="en-US" sz="3200"/>
            </a:lvl1pPr>
          </a:lstStyle>
          <a:p>
            <a:pPr lvl="0"/>
            <a:endParaRPr lang="en-US"/>
          </a:p>
        </p:txBody>
      </p:sp>
      <p:sp>
        <p:nvSpPr>
          <p:cNvPr id="4" name="文本占位符 3">
            <a:extLst>
              <a:ext uri="{FF2B5EF4-FFF2-40B4-BE49-F238E27FC236}">
                <a16:creationId xmlns:a16="http://schemas.microsoft.com/office/drawing/2014/main" id="{ACE044C6-9FC9-AD0C-B5B0-52D019E5B8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zh-CN"/>
              <a:t>单击此处编辑母版文本样式</a:t>
            </a:r>
          </a:p>
        </p:txBody>
      </p:sp>
      <p:sp>
        <p:nvSpPr>
          <p:cNvPr id="5" name="日期占位符 4">
            <a:extLst>
              <a:ext uri="{FF2B5EF4-FFF2-40B4-BE49-F238E27FC236}">
                <a16:creationId xmlns:a16="http://schemas.microsoft.com/office/drawing/2014/main" id="{5B96274F-49EA-83FE-9411-6507B7BB981C}"/>
              </a:ext>
            </a:extLst>
          </p:cNvPr>
          <p:cNvSpPr txBox="1">
            <a:spLocks noGrp="1"/>
          </p:cNvSpPr>
          <p:nvPr>
            <p:ph type="dt" sz="half" idx="7"/>
          </p:nvPr>
        </p:nvSpPr>
        <p:spPr/>
        <p:txBody>
          <a:bodyPr/>
          <a:lstStyle>
            <a:lvl1pPr>
              <a:defRPr/>
            </a:lvl1pPr>
          </a:lstStyle>
          <a:p>
            <a:pPr lvl="0"/>
            <a:fld id="{2F0D2EE2-A84B-2445-AB70-85E2F6909BCA}" type="datetime1">
              <a:rPr lang="fr-FR"/>
              <a:pPr lvl="0"/>
              <a:t>22/01/2026</a:t>
            </a:fld>
            <a:endParaRPr lang="en-US"/>
          </a:p>
        </p:txBody>
      </p:sp>
      <p:sp>
        <p:nvSpPr>
          <p:cNvPr id="6" name="页脚占位符 5">
            <a:extLst>
              <a:ext uri="{FF2B5EF4-FFF2-40B4-BE49-F238E27FC236}">
                <a16:creationId xmlns:a16="http://schemas.microsoft.com/office/drawing/2014/main" id="{B6320008-185C-E81C-9D1B-DD7039AF0B0B}"/>
              </a:ext>
            </a:extLst>
          </p:cNvPr>
          <p:cNvSpPr txBox="1">
            <a:spLocks noGrp="1"/>
          </p:cNvSpPr>
          <p:nvPr>
            <p:ph type="ftr" sz="quarter" idx="9"/>
          </p:nvPr>
        </p:nvSpPr>
        <p:spPr/>
        <p:txBody>
          <a:bodyPr/>
          <a:lstStyle>
            <a:lvl1pPr>
              <a:defRPr/>
            </a:lvl1pPr>
          </a:lstStyle>
          <a:p>
            <a:pPr lvl="0"/>
            <a:r>
              <a:rPr lang="fr-FR"/>
              <a:t>ACONCIA</a:t>
            </a:r>
            <a:endParaRPr lang="en-US"/>
          </a:p>
        </p:txBody>
      </p:sp>
      <p:sp>
        <p:nvSpPr>
          <p:cNvPr id="7" name="灯片编号占位符 6">
            <a:extLst>
              <a:ext uri="{FF2B5EF4-FFF2-40B4-BE49-F238E27FC236}">
                <a16:creationId xmlns:a16="http://schemas.microsoft.com/office/drawing/2014/main" id="{8527008B-FA59-F361-F1FD-469445DFBCE6}"/>
              </a:ext>
            </a:extLst>
          </p:cNvPr>
          <p:cNvSpPr txBox="1">
            <a:spLocks noGrp="1"/>
          </p:cNvSpPr>
          <p:nvPr>
            <p:ph type="sldNum" sz="quarter" idx="8"/>
          </p:nvPr>
        </p:nvSpPr>
        <p:spPr/>
        <p:txBody>
          <a:bodyPr/>
          <a:lstStyle>
            <a:lvl1pPr>
              <a:defRPr/>
            </a:lvl1pPr>
          </a:lstStyle>
          <a:p>
            <a:pPr lvl="0"/>
            <a:fld id="{CAEB3116-C2BE-524E-A525-ECB47DCD0773}" type="slidenum">
              <a:t>‹N°›</a:t>
            </a:fld>
            <a:endParaRPr lang="en-US"/>
          </a:p>
        </p:txBody>
      </p:sp>
    </p:spTree>
    <p:extLst>
      <p:ext uri="{BB962C8B-B14F-4D97-AF65-F5344CB8AC3E}">
        <p14:creationId xmlns:p14="http://schemas.microsoft.com/office/powerpoint/2010/main" val="2585088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3A00470-94E9-CFE4-4DEF-098FDA467805}"/>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zh-CN"/>
              <a:t>单击此处编辑母版标题样式</a:t>
            </a:r>
          </a:p>
        </p:txBody>
      </p:sp>
      <p:sp>
        <p:nvSpPr>
          <p:cNvPr id="3" name="文本占位符 2">
            <a:extLst>
              <a:ext uri="{FF2B5EF4-FFF2-40B4-BE49-F238E27FC236}">
                <a16:creationId xmlns:a16="http://schemas.microsoft.com/office/drawing/2014/main" id="{B10BFE47-3074-B109-6656-5CF550279D9B}"/>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BE6E60D7-8573-20D9-CB3C-4616F91257F9}"/>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等线"/>
                <a:ea typeface="等线" pitchFamily="2"/>
              </a:defRPr>
            </a:lvl1pPr>
          </a:lstStyle>
          <a:p>
            <a:pPr lvl="0"/>
            <a:fld id="{BCB64233-1AB1-7749-8E82-A4D4CC24BAD2}" type="datetime1">
              <a:rPr lang="fr-FR"/>
              <a:pPr lvl="0"/>
              <a:t>22/01/2026</a:t>
            </a:fld>
            <a:endParaRPr lang="en-US"/>
          </a:p>
        </p:txBody>
      </p:sp>
      <p:sp>
        <p:nvSpPr>
          <p:cNvPr id="5" name="页脚占位符 4">
            <a:extLst>
              <a:ext uri="{FF2B5EF4-FFF2-40B4-BE49-F238E27FC236}">
                <a16:creationId xmlns:a16="http://schemas.microsoft.com/office/drawing/2014/main" id="{981E7C9A-E266-FBFD-92C4-BDE628635372}"/>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等线"/>
                <a:ea typeface="等线" pitchFamily="2"/>
              </a:defRPr>
            </a:lvl1pPr>
          </a:lstStyle>
          <a:p>
            <a:pPr lvl="0"/>
            <a:r>
              <a:rPr lang="fr-FR"/>
              <a:t>ACONCIA</a:t>
            </a:r>
            <a:endParaRPr lang="en-US"/>
          </a:p>
        </p:txBody>
      </p:sp>
      <p:sp>
        <p:nvSpPr>
          <p:cNvPr id="6" name="灯片编号占位符 5">
            <a:extLst>
              <a:ext uri="{FF2B5EF4-FFF2-40B4-BE49-F238E27FC236}">
                <a16:creationId xmlns:a16="http://schemas.microsoft.com/office/drawing/2014/main" id="{8B520344-FD43-3ABE-876B-8BEF3B2D7F99}"/>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等线"/>
                <a:ea typeface="等线" pitchFamily="2"/>
              </a:defRPr>
            </a:lvl1pPr>
          </a:lstStyle>
          <a:p>
            <a:pPr lvl="0"/>
            <a:fld id="{4F9F1931-519B-C641-B61A-C06BFF23AE59}" type="slidenum">
              <a:t>‹N°›</a:t>
            </a:fld>
            <a:endParaRPr lang="en-US"/>
          </a:p>
        </p:txBody>
      </p:sp>
    </p:spTree>
    <p:extLst>
      <p:ext uri="{BB962C8B-B14F-4D97-AF65-F5344CB8AC3E}">
        <p14:creationId xmlns:p14="http://schemas.microsoft.com/office/powerpoint/2010/main" val="2752951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1">
        <a:lnSpc>
          <a:spcPct val="90000"/>
        </a:lnSpc>
        <a:spcBef>
          <a:spcPts val="0"/>
        </a:spcBef>
        <a:spcAft>
          <a:spcPts val="0"/>
        </a:spcAft>
        <a:buNone/>
        <a:tabLst/>
        <a:defRPr lang="zh-CN" sz="4400" b="0" i="0" u="none" strike="noStrike" kern="1200" cap="none" spc="0" baseline="0">
          <a:solidFill>
            <a:srgbClr val="000000"/>
          </a:solidFill>
          <a:uFillTx/>
          <a:latin typeface="等线 Light"/>
          <a:ea typeface="等线 Light" pitchFamily="2"/>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zh-CN" sz="2800" b="0" i="0" u="none" strike="noStrike" kern="1200" cap="none" spc="0" baseline="0">
          <a:solidFill>
            <a:srgbClr val="000000"/>
          </a:solidFill>
          <a:uFillTx/>
          <a:latin typeface="等线"/>
          <a:ea typeface="等线"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zh-CN" sz="2400" b="0" i="0" u="none" strike="noStrike" kern="1200" cap="none" spc="0" baseline="0">
          <a:solidFill>
            <a:srgbClr val="000000"/>
          </a:solidFill>
          <a:uFillTx/>
          <a:latin typeface="等线"/>
          <a:ea typeface="等线" pitchFamily="2"/>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zh-CN" sz="2000" b="0" i="0" u="none" strike="noStrike" kern="1200" cap="none" spc="0" baseline="0">
          <a:solidFill>
            <a:srgbClr val="000000"/>
          </a:solidFill>
          <a:uFillTx/>
          <a:latin typeface="等线"/>
          <a:ea typeface="等线" pitchFamily="2"/>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zh-CN" sz="1800" b="0" i="0" u="none" strike="noStrike" kern="1200" cap="none" spc="0" baseline="0">
          <a:solidFill>
            <a:srgbClr val="000000"/>
          </a:solidFill>
          <a:uFillTx/>
          <a:latin typeface="等线"/>
          <a:ea typeface="等线" pitchFamily="2"/>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zh-CN" sz="1800" b="0" i="0" u="none" strike="noStrike" kern="1200" cap="none" spc="0" baseline="0">
          <a:solidFill>
            <a:srgbClr val="000000"/>
          </a:solidFill>
          <a:uFillTx/>
          <a:latin typeface="等线"/>
          <a:ea typeface="等线"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14C04BA-5932-9A42-AA66-F19D537848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F5CEB71F-AFCB-AB48-A780-48532A4B2B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787614E2-589F-4B45-A77F-E0C2E03ED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F7A55-74D9-AB4C-908F-B84F4B5B0616}" type="datetime1">
              <a:rPr kumimoji="1" lang="fr-FR" altLang="zh-CN" smtClean="0"/>
              <a:t>22/01/2026</a:t>
            </a:fld>
            <a:endParaRPr kumimoji="1" lang="zh-CN" altLang="en-US"/>
          </a:p>
        </p:txBody>
      </p:sp>
      <p:sp>
        <p:nvSpPr>
          <p:cNvPr id="5" name="页脚占位符 4">
            <a:extLst>
              <a:ext uri="{FF2B5EF4-FFF2-40B4-BE49-F238E27FC236}">
                <a16:creationId xmlns:a16="http://schemas.microsoft.com/office/drawing/2014/main" id="{115131A7-9150-D149-9DCC-025C7786D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65AAB8F7-1BCE-5048-A104-F5124B7932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9134809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2.sv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6.sv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6.sv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6.sv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jpeg"/><Relationship Id="rId7" Type="http://schemas.openxmlformats.org/officeDocument/2006/relationships/image" Target="../media/image42.sv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4.sv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58.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jpeg"/><Relationship Id="rId7" Type="http://schemas.openxmlformats.org/officeDocument/2006/relationships/image" Target="../media/image64.sv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 Id="rId9" Type="http://schemas.openxmlformats.org/officeDocument/2006/relationships/image" Target="../media/image66.svg"/></Relationships>
</file>

<file path=ppt/slides/_rels/slide43.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svg"/><Relationship Id="rId3" Type="http://schemas.openxmlformats.org/officeDocument/2006/relationships/image" Target="../media/image1.jpeg"/><Relationship Id="rId7" Type="http://schemas.openxmlformats.org/officeDocument/2006/relationships/image" Target="../media/image70.svg"/><Relationship Id="rId12" Type="http://schemas.openxmlformats.org/officeDocument/2006/relationships/image" Target="../media/image75.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69.png"/><Relationship Id="rId11" Type="http://schemas.openxmlformats.org/officeDocument/2006/relationships/image" Target="../media/image74.svg"/><Relationship Id="rId5" Type="http://schemas.openxmlformats.org/officeDocument/2006/relationships/image" Target="../media/image68.sv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svg"/></Relationships>
</file>

<file path=ppt/slides/_rels/slide4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jpeg"/><Relationship Id="rId7" Type="http://schemas.openxmlformats.org/officeDocument/2006/relationships/image" Target="../media/image80.png"/><Relationship Id="rId12" Type="http://schemas.openxmlformats.org/officeDocument/2006/relationships/image" Target="../media/image85.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jpeg"/><Relationship Id="rId7" Type="http://schemas.openxmlformats.org/officeDocument/2006/relationships/image" Target="../media/image89.png"/><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image" Target="../media/image88.png"/><Relationship Id="rId11" Type="http://schemas.openxmlformats.org/officeDocument/2006/relationships/image" Target="../media/image93.gif"/><Relationship Id="rId5" Type="http://schemas.openxmlformats.org/officeDocument/2006/relationships/image" Target="../media/image87.jpe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jpeg"/></Relationships>
</file>

<file path=ppt/slides/_rels/slide4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1.jpeg"/><Relationship Id="rId7" Type="http://schemas.openxmlformats.org/officeDocument/2006/relationships/image" Target="../media/image97.png"/><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9.pn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image" Target="../media/image100.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18" Type="http://schemas.openxmlformats.org/officeDocument/2006/relationships/image" Target="../media/image20.png"/><Relationship Id="rId3" Type="http://schemas.openxmlformats.org/officeDocument/2006/relationships/image" Target="../media/image1.jpeg"/><Relationship Id="rId21" Type="http://schemas.openxmlformats.org/officeDocument/2006/relationships/image" Target="../media/image23.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5" Type="http://schemas.openxmlformats.org/officeDocument/2006/relationships/image" Target="../media/image27.svg"/><Relationship Id="rId2" Type="http://schemas.openxmlformats.org/officeDocument/2006/relationships/notesSlide" Target="../notesSlides/notesSlide5.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8.png"/><Relationship Id="rId11" Type="http://schemas.openxmlformats.org/officeDocument/2006/relationships/image" Target="../media/image13.svg"/><Relationship Id="rId24" Type="http://schemas.openxmlformats.org/officeDocument/2006/relationships/image" Target="../media/image26.png"/><Relationship Id="rId5" Type="http://schemas.openxmlformats.org/officeDocument/2006/relationships/image" Target="../media/image7.svg"/><Relationship Id="rId15" Type="http://schemas.openxmlformats.org/officeDocument/2006/relationships/image" Target="../media/image17.svg"/><Relationship Id="rId23" Type="http://schemas.openxmlformats.org/officeDocument/2006/relationships/image" Target="../media/image25.svg"/><Relationship Id="rId10" Type="http://schemas.openxmlformats.org/officeDocument/2006/relationships/image" Target="../media/image12.png"/><Relationship Id="rId19" Type="http://schemas.openxmlformats.org/officeDocument/2006/relationships/image" Target="../media/image21.sv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4.png"/><Relationship Id="rId2" Type="http://schemas.openxmlformats.org/officeDocument/2006/relationships/notesSlide" Target="../notesSlides/notesSlide51.xml"/><Relationship Id="rId1" Type="http://schemas.openxmlformats.org/officeDocument/2006/relationships/slideLayout" Target="../slideLayouts/slideLayout13.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jpeg"/><Relationship Id="rId7" Type="http://schemas.openxmlformats.org/officeDocument/2006/relationships/image" Target="../media/image108.png"/><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image" Target="../media/image113.pn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4.png"/><Relationship Id="rId2" Type="http://schemas.openxmlformats.org/officeDocument/2006/relationships/notesSlide" Target="../notesSlides/notesSlide55.xml"/><Relationship Id="rId1" Type="http://schemas.openxmlformats.org/officeDocument/2006/relationships/slideLayout" Target="../slideLayouts/slideLayout13.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image" Target="../media/image114.pn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8.xml"/><Relationship Id="rId1" Type="http://schemas.openxmlformats.org/officeDocument/2006/relationships/slideLayout" Target="../slideLayouts/slideLayout13.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59.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jpeg"/><Relationship Id="rId7" Type="http://schemas.openxmlformats.org/officeDocument/2006/relationships/image" Target="../media/image121.png"/><Relationship Id="rId2" Type="http://schemas.openxmlformats.org/officeDocument/2006/relationships/notesSlide" Target="../notesSlides/notesSlide59.xml"/><Relationship Id="rId1" Type="http://schemas.openxmlformats.org/officeDocument/2006/relationships/slideLayout" Target="../slideLayouts/slideLayout13.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26.svg"/><Relationship Id="rId2" Type="http://schemas.openxmlformats.org/officeDocument/2006/relationships/notesSlide" Target="../notesSlides/notesSlide62.xml"/><Relationship Id="rId1" Type="http://schemas.openxmlformats.org/officeDocument/2006/relationships/slideLayout" Target="../slideLayouts/slideLayout13.xml"/><Relationship Id="rId6" Type="http://schemas.openxmlformats.org/officeDocument/2006/relationships/image" Target="../media/image125.png"/><Relationship Id="rId5" Type="http://schemas.openxmlformats.org/officeDocument/2006/relationships/image" Target="../media/image124.svg"/><Relationship Id="rId4" Type="http://schemas.openxmlformats.org/officeDocument/2006/relationships/image" Target="../media/image123.png"/></Relationships>
</file>

<file path=ppt/slides/_rels/slide6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127.png"/></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5.xml"/><Relationship Id="rId1" Type="http://schemas.openxmlformats.org/officeDocument/2006/relationships/slideLayout" Target="../slideLayouts/slideLayout13.xml"/><Relationship Id="rId4" Type="http://schemas.openxmlformats.org/officeDocument/2006/relationships/image" Target="../media/image128.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18" Type="http://schemas.openxmlformats.org/officeDocument/2006/relationships/image" Target="../media/image20.png"/><Relationship Id="rId3" Type="http://schemas.openxmlformats.org/officeDocument/2006/relationships/image" Target="../media/image1.jpeg"/><Relationship Id="rId21" Type="http://schemas.openxmlformats.org/officeDocument/2006/relationships/image" Target="../media/image23.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5" Type="http://schemas.openxmlformats.org/officeDocument/2006/relationships/image" Target="../media/image27.svg"/><Relationship Id="rId2" Type="http://schemas.openxmlformats.org/officeDocument/2006/relationships/notesSlide" Target="../notesSlides/notesSlide8.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8.png"/><Relationship Id="rId11" Type="http://schemas.openxmlformats.org/officeDocument/2006/relationships/image" Target="../media/image13.svg"/><Relationship Id="rId24" Type="http://schemas.openxmlformats.org/officeDocument/2006/relationships/image" Target="../media/image26.png"/><Relationship Id="rId5" Type="http://schemas.openxmlformats.org/officeDocument/2006/relationships/image" Target="../media/image7.svg"/><Relationship Id="rId15" Type="http://schemas.openxmlformats.org/officeDocument/2006/relationships/image" Target="../media/image17.svg"/><Relationship Id="rId23" Type="http://schemas.openxmlformats.org/officeDocument/2006/relationships/image" Target="../media/image25.svg"/><Relationship Id="rId10" Type="http://schemas.openxmlformats.org/officeDocument/2006/relationships/image" Target="../media/image12.png"/><Relationship Id="rId19" Type="http://schemas.openxmlformats.org/officeDocument/2006/relationships/image" Target="../media/image21.sv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 Id="rId22"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18" Type="http://schemas.openxmlformats.org/officeDocument/2006/relationships/image" Target="../media/image20.png"/><Relationship Id="rId3" Type="http://schemas.openxmlformats.org/officeDocument/2006/relationships/image" Target="../media/image1.jpeg"/><Relationship Id="rId21" Type="http://schemas.openxmlformats.org/officeDocument/2006/relationships/image" Target="../media/image23.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5" Type="http://schemas.openxmlformats.org/officeDocument/2006/relationships/image" Target="../media/image27.svg"/><Relationship Id="rId2" Type="http://schemas.openxmlformats.org/officeDocument/2006/relationships/notesSlide" Target="../notesSlides/notesSlide9.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8.png"/><Relationship Id="rId11" Type="http://schemas.openxmlformats.org/officeDocument/2006/relationships/image" Target="../media/image13.svg"/><Relationship Id="rId24" Type="http://schemas.openxmlformats.org/officeDocument/2006/relationships/image" Target="../media/image26.png"/><Relationship Id="rId5" Type="http://schemas.openxmlformats.org/officeDocument/2006/relationships/image" Target="../media/image7.svg"/><Relationship Id="rId15" Type="http://schemas.openxmlformats.org/officeDocument/2006/relationships/image" Target="../media/image17.svg"/><Relationship Id="rId23" Type="http://schemas.openxmlformats.org/officeDocument/2006/relationships/image" Target="../media/image25.svg"/><Relationship Id="rId10" Type="http://schemas.openxmlformats.org/officeDocument/2006/relationships/image" Target="../media/image12.png"/><Relationship Id="rId19" Type="http://schemas.openxmlformats.org/officeDocument/2006/relationships/image" Target="../media/image21.sv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 Id="rId22"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6BC19A-8975-0D54-4E80-48A4D4EBFB4C}"/>
              </a:ext>
            </a:extLst>
          </p:cNvPr>
          <p:cNvSpPr/>
          <p:nvPr/>
        </p:nvSpPr>
        <p:spPr>
          <a:xfrm>
            <a:off x="0" y="1942587"/>
            <a:ext cx="12191996" cy="2461848"/>
          </a:xfrm>
          <a:prstGeom prst="rect">
            <a:avLst/>
          </a:prstGeom>
          <a:solidFill>
            <a:srgbClr val="F2F2F2">
              <a:alpha val="77336"/>
            </a:srgbClr>
          </a:solidFill>
          <a:ln cap="flat">
            <a:noFill/>
            <a:prstDash val="solid"/>
          </a:ln>
        </p:spPr>
        <p:txBody>
          <a:bodyPr vert="horz" wrap="square" lIns="359999" tIns="45720" rIns="359999" bIns="45720" anchor="ctr" anchorCtr="0" compatLnSpc="1">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sz="1800" b="0" i="0" u="none" strike="noStrike" kern="0" cap="none" spc="0" baseline="0">
                <a:solidFill>
                  <a:srgbClr val="000000"/>
                </a:solidFill>
                <a:uFillTx/>
              </a:defRPr>
            </a:pPr>
            <a:r>
              <a:rPr kumimoji="0" lang="en-US" sz="2400" i="0" u="none" strike="noStrike" kern="1200" cap="none" spc="0" normalizeH="0" baseline="0" noProof="0" dirty="0">
                <a:ln>
                  <a:noFill/>
                </a:ln>
                <a:solidFill>
                  <a:srgbClr val="203864"/>
                </a:solidFill>
                <a:effectLst/>
                <a:uLnTx/>
                <a:uFillTx/>
                <a:latin typeface="Avenir Book" panose="02000503020000020003" pitchFamily="2" charset="0"/>
                <a:ea typeface="等线"/>
              </a:rPr>
              <a:t>Module 1 – </a:t>
            </a:r>
            <a:r>
              <a:rPr kumimoji="0" lang="en-US" sz="2400" i="0" u="none" strike="noStrike" kern="1200" cap="none" spc="0" normalizeH="0" baseline="0" noProof="0" dirty="0" err="1">
                <a:ln>
                  <a:noFill/>
                </a:ln>
                <a:solidFill>
                  <a:srgbClr val="203864"/>
                </a:solidFill>
                <a:effectLst/>
                <a:uLnTx/>
                <a:uFillTx/>
                <a:latin typeface="Avenir Book" panose="02000503020000020003" pitchFamily="2" charset="0"/>
                <a:ea typeface="等线"/>
              </a:rPr>
              <a:t>Fondamentaux</a:t>
            </a:r>
            <a:r>
              <a:rPr kumimoji="0" lang="en-US" sz="2400" i="0" u="none" strike="noStrike" kern="1200" cap="none" spc="0" normalizeH="0" baseline="0" noProof="0" dirty="0">
                <a:ln>
                  <a:noFill/>
                </a:ln>
                <a:solidFill>
                  <a:srgbClr val="203864"/>
                </a:solidFill>
                <a:effectLst/>
                <a:uLnTx/>
                <a:uFillTx/>
                <a:latin typeface="Avenir Book" panose="02000503020000020003" pitchFamily="2" charset="0"/>
                <a:ea typeface="等线"/>
              </a:rPr>
              <a:t> techniques et </a:t>
            </a:r>
            <a:r>
              <a:rPr kumimoji="0" lang="en-US" sz="2400" i="0" u="none" strike="noStrike" kern="1200" cap="none" spc="0" normalizeH="0" baseline="0" noProof="0" dirty="0" err="1">
                <a:ln>
                  <a:noFill/>
                </a:ln>
                <a:solidFill>
                  <a:srgbClr val="203864"/>
                </a:solidFill>
                <a:effectLst/>
                <a:uLnTx/>
                <a:uFillTx/>
                <a:latin typeface="Avenir Book" panose="02000503020000020003" pitchFamily="2" charset="0"/>
                <a:ea typeface="等线"/>
              </a:rPr>
              <a:t>règlementaires</a:t>
            </a:r>
            <a:endParaRPr kumimoji="0" lang="en-US" sz="2400" i="0" u="none" strike="noStrike" kern="1200" cap="none" spc="0" normalizeH="0" baseline="0" noProof="0" dirty="0">
              <a:ln>
                <a:noFill/>
              </a:ln>
              <a:solidFill>
                <a:srgbClr val="203864"/>
              </a:solidFill>
              <a:effectLst/>
              <a:uLnTx/>
              <a:uFillTx/>
              <a:latin typeface="Avenir Book" panose="02000503020000020003" pitchFamily="2" charset="0"/>
              <a:ea typeface="等线"/>
            </a:endParaRPr>
          </a:p>
          <a:p>
            <a:pPr marL="0" marR="0" lvl="0" indent="0" algn="l" defTabSz="914400" rtl="0" eaLnBrk="1" fontAlgn="auto" latinLnBrk="0" hangingPunct="1">
              <a:lnSpc>
                <a:spcPct val="100000"/>
              </a:lnSpc>
              <a:buClrTx/>
              <a:buSzTx/>
              <a:buFontTx/>
              <a:buNone/>
              <a:tabLst/>
              <a:defRPr sz="1800" b="0" i="0" u="none" strike="noStrike" kern="0" cap="none" spc="0" baseline="0">
                <a:solidFill>
                  <a:srgbClr val="000000"/>
                </a:solidFill>
                <a:uFillTx/>
              </a:defRPr>
            </a:pPr>
            <a:r>
              <a:rPr kumimoji="0" lang="en-US" sz="3600" b="1" i="0" u="none" strike="noStrike" kern="1200" cap="none" spc="0" normalizeH="0" baseline="0" noProof="0" dirty="0" err="1">
                <a:ln>
                  <a:noFill/>
                </a:ln>
                <a:solidFill>
                  <a:srgbClr val="203864"/>
                </a:solidFill>
                <a:effectLst/>
                <a:uLnTx/>
                <a:uFillTx/>
                <a:latin typeface="Avenir Black"/>
                <a:ea typeface="等线"/>
                <a:cs typeface="+mn-cs"/>
              </a:rPr>
              <a:t>Fondamentaux</a:t>
            </a:r>
            <a:r>
              <a:rPr kumimoji="0" lang="en-US" sz="3600" b="1" i="0" u="none" strike="noStrike" kern="1200" cap="none" spc="0" normalizeH="0" baseline="0" noProof="0" dirty="0">
                <a:ln>
                  <a:noFill/>
                </a:ln>
                <a:solidFill>
                  <a:srgbClr val="203864"/>
                </a:solidFill>
                <a:effectLst/>
                <a:uLnTx/>
                <a:uFillTx/>
                <a:latin typeface="Avenir Black"/>
                <a:ea typeface="等线"/>
                <a:cs typeface="+mn-cs"/>
              </a:rPr>
              <a:t> de la </a:t>
            </a:r>
            <a:r>
              <a:rPr kumimoji="0" lang="en-US" sz="3600" b="1" i="0" u="none" strike="noStrike" kern="1200" cap="none" spc="0" normalizeH="0" baseline="0" noProof="0" dirty="0" err="1">
                <a:ln>
                  <a:noFill/>
                </a:ln>
                <a:solidFill>
                  <a:srgbClr val="203864"/>
                </a:solidFill>
                <a:effectLst/>
                <a:uLnTx/>
                <a:uFillTx/>
                <a:latin typeface="Avenir Black"/>
                <a:ea typeface="等线"/>
                <a:cs typeface="+mn-cs"/>
              </a:rPr>
              <a:t>sécurité</a:t>
            </a:r>
            <a:r>
              <a:rPr kumimoji="0" lang="en-US" sz="3600" b="1" i="0" u="none" strike="noStrike" kern="1200" cap="none" spc="0" normalizeH="0" baseline="0" noProof="0" dirty="0">
                <a:ln>
                  <a:noFill/>
                </a:ln>
                <a:solidFill>
                  <a:srgbClr val="203864"/>
                </a:solidFill>
                <a:effectLst/>
                <a:uLnTx/>
                <a:uFillTx/>
                <a:latin typeface="Avenir Black"/>
                <a:ea typeface="等线"/>
                <a:cs typeface="+mn-cs"/>
              </a:rPr>
              <a:t> des SI et réseaux</a:t>
            </a:r>
          </a:p>
          <a:p>
            <a:pPr marL="0" marR="0" lvl="0" indent="0" defTabSz="914400" rtl="0" eaLnBrk="1" fontAlgn="auto" latinLnBrk="0" hangingPunct="1">
              <a:lnSpc>
                <a:spcPct val="100000"/>
              </a:lnSpc>
              <a:buClrTx/>
              <a:buSzTx/>
              <a:buFontTx/>
              <a:buNone/>
              <a:tabLst/>
              <a:defRPr sz="1800" b="0" i="0" u="none" strike="noStrike" kern="0" cap="none" spc="0" baseline="0">
                <a:solidFill>
                  <a:srgbClr val="000000"/>
                </a:solidFill>
                <a:uFillTx/>
              </a:defRPr>
            </a:pPr>
            <a:r>
              <a:rPr lang="en-US" sz="2800" b="1" dirty="0" err="1">
                <a:solidFill>
                  <a:schemeClr val="tx2">
                    <a:lumMod val="90000"/>
                    <a:lumOff val="10000"/>
                  </a:schemeClr>
                </a:solidFill>
                <a:latin typeface="Avenir Black" pitchFamily="2"/>
                <a:ea typeface="等线" pitchFamily="2"/>
              </a:rPr>
              <a:t>Séquence</a:t>
            </a:r>
            <a:r>
              <a:rPr lang="en-US" sz="2800" b="1" dirty="0">
                <a:solidFill>
                  <a:schemeClr val="tx2">
                    <a:lumMod val="90000"/>
                    <a:lumOff val="10000"/>
                  </a:schemeClr>
                </a:solidFill>
                <a:latin typeface="Avenir Black" pitchFamily="2"/>
                <a:ea typeface="等线" pitchFamily="2"/>
              </a:rPr>
              <a:t> 1 : Introduction à la SSI</a:t>
            </a:r>
            <a:endParaRPr lang="en-US" sz="2800" b="1" dirty="0">
              <a:solidFill>
                <a:schemeClr val="tx2">
                  <a:lumMod val="90000"/>
                  <a:lumOff val="10000"/>
                </a:schemeClr>
              </a:solidFill>
              <a:latin typeface="Avenir Black"/>
              <a:ea typeface="等线"/>
            </a:endParaRPr>
          </a:p>
        </p:txBody>
      </p:sp>
      <p:sp>
        <p:nvSpPr>
          <p:cNvPr id="3" name="Rectangle 2">
            <a:extLst>
              <a:ext uri="{FF2B5EF4-FFF2-40B4-BE49-F238E27FC236}">
                <a16:creationId xmlns:a16="http://schemas.microsoft.com/office/drawing/2014/main" id="{B6A25A12-9B1D-4152-90D7-4FDB24EDAC55}"/>
              </a:ext>
            </a:extLst>
          </p:cNvPr>
          <p:cNvSpPr/>
          <p:nvPr/>
        </p:nvSpPr>
        <p:spPr>
          <a:xfrm>
            <a:off x="11183816" y="0"/>
            <a:ext cx="1008180" cy="738551"/>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a:ln>
                  <a:noFill/>
                </a:ln>
                <a:solidFill>
                  <a:srgbClr val="FFFFFF"/>
                </a:solidFill>
                <a:effectLst/>
                <a:uLnTx/>
                <a:uFillTx/>
                <a:latin typeface="Avenir Black" pitchFamily="2"/>
                <a:ea typeface="+mn-ea"/>
                <a:cs typeface="+mn-cs"/>
              </a:rPr>
              <a:t>V.1.0</a:t>
            </a:r>
          </a:p>
        </p:txBody>
      </p:sp>
      <p:sp>
        <p:nvSpPr>
          <p:cNvPr id="4" name="Rectangle 5">
            <a:extLst>
              <a:ext uri="{FF2B5EF4-FFF2-40B4-BE49-F238E27FC236}">
                <a16:creationId xmlns:a16="http://schemas.microsoft.com/office/drawing/2014/main" id="{F238DEB2-4CD7-B4FB-FC78-7C68CAE9B364}"/>
              </a:ext>
            </a:extLst>
          </p:cNvPr>
          <p:cNvSpPr/>
          <p:nvPr/>
        </p:nvSpPr>
        <p:spPr>
          <a:xfrm>
            <a:off x="103598" y="86763"/>
            <a:ext cx="11004914" cy="531076"/>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i="1" dirty="0">
                <a:solidFill>
                  <a:srgbClr val="FFFFFF"/>
                </a:solidFill>
                <a:latin typeface="Avenir Book" panose="02000503020000020003" pitchFamily="2" charset="0"/>
              </a:rPr>
              <a:t>Parcours PASI – Piloter et animer la sécurité informatique</a:t>
            </a:r>
            <a:endParaRPr kumimoji="0" lang="fr-FR" sz="1800" i="1" u="none" strike="noStrike" kern="1200" cap="none" spc="0" normalizeH="0" baseline="0" noProof="0" dirty="0">
              <a:ln>
                <a:noFill/>
              </a:ln>
              <a:solidFill>
                <a:srgbClr val="FFFFFF"/>
              </a:solidFill>
              <a:effectLst/>
              <a:uLnTx/>
              <a:uFillTx/>
              <a:latin typeface="Avenir Book" panose="02000503020000020003" pitchFamily="2" charset="0"/>
            </a:endParaRPr>
          </a:p>
        </p:txBody>
      </p:sp>
      <p:sp>
        <p:nvSpPr>
          <p:cNvPr id="5" name="Rectangle 10">
            <a:extLst>
              <a:ext uri="{FF2B5EF4-FFF2-40B4-BE49-F238E27FC236}">
                <a16:creationId xmlns:a16="http://schemas.microsoft.com/office/drawing/2014/main" id="{49ADE430-4737-806A-D1B6-17B40DCE8DB2}"/>
              </a:ext>
            </a:extLst>
          </p:cNvPr>
          <p:cNvSpPr/>
          <p:nvPr/>
        </p:nvSpPr>
        <p:spPr>
          <a:xfrm>
            <a:off x="0" y="4177134"/>
            <a:ext cx="12191996" cy="1412263"/>
          </a:xfrm>
          <a:prstGeom prst="rect">
            <a:avLst/>
          </a:prstGeom>
          <a:solidFill>
            <a:srgbClr val="FFFFFF"/>
          </a:solidFill>
          <a:ln cap="flat">
            <a:noFill/>
            <a:prstDash val="solid"/>
          </a:ln>
        </p:spPr>
        <p:txBody>
          <a:bodyPr vert="horz" wrap="non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1" u="none" strike="noStrike" kern="1200" cap="none" spc="0" normalizeH="0" baseline="0" noProof="0">
              <a:ln>
                <a:noFill/>
              </a:ln>
              <a:solidFill>
                <a:srgbClr val="203864"/>
              </a:solidFill>
              <a:effectLst/>
              <a:uLnTx/>
              <a:uFillTx/>
              <a:latin typeface="Avenir Light Oblique" pitchFamily="34"/>
              <a:ea typeface="+mn-ea"/>
              <a:cs typeface="+mn-cs"/>
            </a:endParaRPr>
          </a:p>
        </p:txBody>
      </p:sp>
      <p:sp>
        <p:nvSpPr>
          <p:cNvPr id="8" name="Rectangle 4">
            <a:extLst>
              <a:ext uri="{FF2B5EF4-FFF2-40B4-BE49-F238E27FC236}">
                <a16:creationId xmlns:a16="http://schemas.microsoft.com/office/drawing/2014/main" id="{2C3F9497-3821-3AA9-71DC-3D177DC2219F}"/>
              </a:ext>
            </a:extLst>
          </p:cNvPr>
          <p:cNvSpPr/>
          <p:nvPr/>
        </p:nvSpPr>
        <p:spPr>
          <a:xfrm>
            <a:off x="10686556" y="5708023"/>
            <a:ext cx="1319918" cy="938256"/>
          </a:xfrm>
          <a:prstGeom prst="rect">
            <a:avLst/>
          </a:prstGeom>
          <a:solidFill>
            <a:srgbClr val="01002A"/>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800" b="0" i="0" u="none" strike="noStrike" kern="1200" cap="none" spc="0" normalizeH="0" baseline="0" noProof="0">
              <a:ln>
                <a:noFill/>
              </a:ln>
              <a:solidFill>
                <a:srgbClr val="FFFFFF"/>
              </a:solidFill>
              <a:effectLst/>
              <a:uLnTx/>
              <a:uFillTx/>
              <a:latin typeface="等线"/>
              <a:ea typeface="+mn-ea"/>
              <a:cs typeface="+mn-cs"/>
            </a:endParaRPr>
          </a:p>
        </p:txBody>
      </p:sp>
      <p:pic>
        <p:nvPicPr>
          <p:cNvPr id="11" name="Image 10">
            <a:extLst>
              <a:ext uri="{FF2B5EF4-FFF2-40B4-BE49-F238E27FC236}">
                <a16:creationId xmlns:a16="http://schemas.microsoft.com/office/drawing/2014/main" id="{9622E9C1-C18F-60AF-8B26-32F87633B203}"/>
              </a:ext>
            </a:extLst>
          </p:cNvPr>
          <p:cNvPicPr>
            <a:picLocks noChangeAspect="1"/>
          </p:cNvPicPr>
          <p:nvPr/>
        </p:nvPicPr>
        <p:blipFill>
          <a:blip r:embed="rId4"/>
          <a:stretch>
            <a:fillRect/>
          </a:stretch>
        </p:blipFill>
        <p:spPr>
          <a:xfrm>
            <a:off x="10580566" y="4461276"/>
            <a:ext cx="1206500" cy="698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5CBBCE8A-5DA1-460B-E348-55BDDF62236C}"/>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82ED276-E034-65A2-CCFA-0DEF9C4BB7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94B2DFE-5F7A-7E8A-4FA4-667CA388E094}"/>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7" name="Rectangle 6">
            <a:extLst>
              <a:ext uri="{FF2B5EF4-FFF2-40B4-BE49-F238E27FC236}">
                <a16:creationId xmlns:a16="http://schemas.microsoft.com/office/drawing/2014/main" id="{F7547096-ADA0-36E0-5204-C1F010CB3372}"/>
              </a:ext>
            </a:extLst>
          </p:cNvPr>
          <p:cNvSpPr/>
          <p:nvPr/>
        </p:nvSpPr>
        <p:spPr>
          <a:xfrm>
            <a:off x="735106" y="2110971"/>
            <a:ext cx="11456894" cy="1097619"/>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180000" tIns="288000" rIns="7200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5B9BD5">
                    <a:lumMod val="50000"/>
                  </a:srgbClr>
                </a:solidFill>
                <a:effectLst/>
                <a:uLnTx/>
                <a:uFillTx/>
                <a:latin typeface="Avenir Book" panose="02000503020000020003" pitchFamily="2" charset="0"/>
                <a:ea typeface="+mn-ea"/>
                <a:cs typeface="+mn-cs"/>
              </a:rPr>
              <a:t>Ensemble des règles, procédures techniques et outils utilisés pour préserver la confidentialité, l’intégrité et la disponibilité des données traitées par les systèmes informatiques.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p:txBody>
      </p:sp>
      <p:sp>
        <p:nvSpPr>
          <p:cNvPr id="8" name="Rectangle 7">
            <a:extLst>
              <a:ext uri="{FF2B5EF4-FFF2-40B4-BE49-F238E27FC236}">
                <a16:creationId xmlns:a16="http://schemas.microsoft.com/office/drawing/2014/main" id="{4986818D-9972-7258-6490-C4168F1753D1}"/>
              </a:ext>
            </a:extLst>
          </p:cNvPr>
          <p:cNvSpPr/>
          <p:nvPr/>
        </p:nvSpPr>
        <p:spPr>
          <a:xfrm>
            <a:off x="0" y="1956883"/>
            <a:ext cx="3472544" cy="348050"/>
          </a:xfrm>
          <a:prstGeom prst="rect">
            <a:avLst/>
          </a:prstGeom>
          <a:solidFill>
            <a:schemeClr val="accent1">
              <a:lumMod val="5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Sécurité informatique</a:t>
            </a:r>
          </a:p>
        </p:txBody>
      </p:sp>
      <p:sp>
        <p:nvSpPr>
          <p:cNvPr id="11" name="Rectangle 10">
            <a:extLst>
              <a:ext uri="{FF2B5EF4-FFF2-40B4-BE49-F238E27FC236}">
                <a16:creationId xmlns:a16="http://schemas.microsoft.com/office/drawing/2014/main" id="{6C733451-7278-7717-88DB-BE2E0D1C7A99}"/>
              </a:ext>
            </a:extLst>
          </p:cNvPr>
          <p:cNvSpPr/>
          <p:nvPr/>
        </p:nvSpPr>
        <p:spPr>
          <a:xfrm>
            <a:off x="735106" y="3712227"/>
            <a:ext cx="11456894" cy="1532653"/>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180000" tIns="288000" rIns="72000" bIns="0" rtlCol="0" anchor="t"/>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800" b="0" i="0" u="none" strike="noStrike" kern="1200" cap="none" spc="0" normalizeH="0" baseline="0" noProof="0" dirty="0">
                <a:ln>
                  <a:noFill/>
                </a:ln>
                <a:solidFill>
                  <a:srgbClr val="5B9BD5">
                    <a:lumMod val="50000"/>
                  </a:srgbClr>
                </a:solidFill>
                <a:effectLst/>
                <a:uLnTx/>
                <a:uFillTx/>
                <a:latin typeface="Avenir Book" panose="02000503020000020003" pitchFamily="2" charset="0"/>
                <a:ea typeface="+mn-ea"/>
                <a:cs typeface="+mn-cs"/>
              </a:rPr>
              <a:t>La sécurité de l’information a pour objectif de protéger la confidentialité, l’intégrité et la disponibilité des informations de n’importe quel type et de n’importe quelle origine. La sécurité de l’information est menacée par des actes volontaires mais aussi des actes involontaires, des dysfonctionnements techniques ou encore des menaces environnementales…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p:txBody>
      </p:sp>
      <p:sp>
        <p:nvSpPr>
          <p:cNvPr id="12" name="Rectangle 11">
            <a:extLst>
              <a:ext uri="{FF2B5EF4-FFF2-40B4-BE49-F238E27FC236}">
                <a16:creationId xmlns:a16="http://schemas.microsoft.com/office/drawing/2014/main" id="{FB96921E-4015-A2E8-B187-43B08AACDAD0}"/>
              </a:ext>
            </a:extLst>
          </p:cNvPr>
          <p:cNvSpPr/>
          <p:nvPr/>
        </p:nvSpPr>
        <p:spPr>
          <a:xfrm>
            <a:off x="5118" y="3558139"/>
            <a:ext cx="8732246" cy="348050"/>
          </a:xfrm>
          <a:prstGeom prst="rect">
            <a:avLst/>
          </a:prstGeom>
          <a:solidFill>
            <a:schemeClr val="accent1">
              <a:lumMod val="5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Sécurité de l’information </a:t>
            </a:r>
            <a:r>
              <a:rPr kumimoji="0" lang="fr-FR" sz="2000" b="0" i="1" u="none" strike="noStrike" kern="1200" cap="none" spc="0" normalizeH="0" baseline="0" noProof="0" dirty="0">
                <a:ln>
                  <a:noFill/>
                </a:ln>
                <a:solidFill>
                  <a:prstClr val="white"/>
                </a:solidFill>
                <a:effectLst/>
                <a:uLnTx/>
                <a:uFillTx/>
                <a:latin typeface="Avenir Book Oblique" panose="02000503020000020003" pitchFamily="2" charset="0"/>
                <a:ea typeface="+mn-ea"/>
                <a:cs typeface="+mn-cs"/>
              </a:rPr>
              <a:t>(sécurité du système d’information)</a:t>
            </a:r>
          </a:p>
        </p:txBody>
      </p:sp>
      <p:sp>
        <p:nvSpPr>
          <p:cNvPr id="9" name="Titre 1">
            <a:extLst>
              <a:ext uri="{FF2B5EF4-FFF2-40B4-BE49-F238E27FC236}">
                <a16:creationId xmlns:a16="http://schemas.microsoft.com/office/drawing/2014/main" id="{28DD636F-D84F-6DDA-A593-63E8E5DEAE1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notion de système d’information</a:t>
            </a:r>
          </a:p>
        </p:txBody>
      </p:sp>
    </p:spTree>
    <p:extLst>
      <p:ext uri="{BB962C8B-B14F-4D97-AF65-F5344CB8AC3E}">
        <p14:creationId xmlns:p14="http://schemas.microsoft.com/office/powerpoint/2010/main" val="3255939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right)">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FB38202F-546F-4B6C-795B-81412E0E202A}"/>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9070CD8-EBC2-F41C-081B-AD218A6EAC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FD294CF9-B721-9B86-ACCD-F16444A2B505}"/>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B05A82CC-3127-0639-60A4-0E1F617DDA0B}"/>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Quelques exemples de SI et des risques associés</a:t>
            </a:r>
          </a:p>
        </p:txBody>
      </p:sp>
      <p:sp>
        <p:nvSpPr>
          <p:cNvPr id="2" name="Rectangle 1">
            <a:extLst>
              <a:ext uri="{FF2B5EF4-FFF2-40B4-BE49-F238E27FC236}">
                <a16:creationId xmlns:a16="http://schemas.microsoft.com/office/drawing/2014/main" id="{CF5CBA21-75E0-D7FC-A64F-23CA3B153B76}"/>
              </a:ext>
            </a:extLst>
          </p:cNvPr>
          <p:cNvSpPr/>
          <p:nvPr/>
        </p:nvSpPr>
        <p:spPr>
          <a:xfrm>
            <a:off x="0" y="1312369"/>
            <a:ext cx="12192000" cy="537946"/>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Avenir Black" panose="02000503020000020003" pitchFamily="2" charset="0"/>
              </a:rPr>
              <a:t>Les SI bureautiques et collaboratifs</a:t>
            </a:r>
          </a:p>
        </p:txBody>
      </p:sp>
      <p:sp>
        <p:nvSpPr>
          <p:cNvPr id="4" name="Rectangle 3">
            <a:extLst>
              <a:ext uri="{FF2B5EF4-FFF2-40B4-BE49-F238E27FC236}">
                <a16:creationId xmlns:a16="http://schemas.microsoft.com/office/drawing/2014/main" id="{806EF8B4-4975-C515-7B81-89B878153C5B}"/>
              </a:ext>
            </a:extLst>
          </p:cNvPr>
          <p:cNvSpPr/>
          <p:nvPr/>
        </p:nvSpPr>
        <p:spPr>
          <a:xfrm>
            <a:off x="276113"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Menaces</a:t>
            </a:r>
          </a:p>
        </p:txBody>
      </p:sp>
      <p:sp>
        <p:nvSpPr>
          <p:cNvPr id="5" name="Rectangle 4">
            <a:extLst>
              <a:ext uri="{FF2B5EF4-FFF2-40B4-BE49-F238E27FC236}">
                <a16:creationId xmlns:a16="http://schemas.microsoft.com/office/drawing/2014/main" id="{3360FCFE-1B50-2606-BC4A-249B43154186}"/>
              </a:ext>
            </a:extLst>
          </p:cNvPr>
          <p:cNvSpPr/>
          <p:nvPr/>
        </p:nvSpPr>
        <p:spPr>
          <a:xfrm>
            <a:off x="4276165"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Vulnérabilités</a:t>
            </a:r>
          </a:p>
        </p:txBody>
      </p:sp>
      <p:sp>
        <p:nvSpPr>
          <p:cNvPr id="10" name="Rectangle 9">
            <a:extLst>
              <a:ext uri="{FF2B5EF4-FFF2-40B4-BE49-F238E27FC236}">
                <a16:creationId xmlns:a16="http://schemas.microsoft.com/office/drawing/2014/main" id="{6FA0F2E3-3252-01DA-F7C6-96B14E2BB972}"/>
              </a:ext>
            </a:extLst>
          </p:cNvPr>
          <p:cNvSpPr/>
          <p:nvPr/>
        </p:nvSpPr>
        <p:spPr>
          <a:xfrm>
            <a:off x="8276216"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Impacts</a:t>
            </a:r>
          </a:p>
        </p:txBody>
      </p:sp>
      <p:sp>
        <p:nvSpPr>
          <p:cNvPr id="13" name="Rectangle 12">
            <a:extLst>
              <a:ext uri="{FF2B5EF4-FFF2-40B4-BE49-F238E27FC236}">
                <a16:creationId xmlns:a16="http://schemas.microsoft.com/office/drawing/2014/main" id="{D3CE86AC-B579-CC29-DE44-7ACBE58EB89B}"/>
              </a:ext>
            </a:extLst>
          </p:cNvPr>
          <p:cNvSpPr/>
          <p:nvPr/>
        </p:nvSpPr>
        <p:spPr>
          <a:xfrm>
            <a:off x="276113"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Phishing, </a:t>
            </a:r>
            <a:r>
              <a:rPr lang="fr-FR" dirty="0" err="1">
                <a:solidFill>
                  <a:schemeClr val="accent1">
                    <a:lumMod val="50000"/>
                  </a:schemeClr>
                </a:solidFill>
                <a:latin typeface="Avenir Book" panose="02000503020000020003" pitchFamily="2" charset="0"/>
              </a:rPr>
              <a:t>spear</a:t>
            </a:r>
            <a:r>
              <a:rPr lang="fr-FR" dirty="0">
                <a:solidFill>
                  <a:schemeClr val="accent1">
                    <a:lumMod val="50000"/>
                  </a:schemeClr>
                </a:solidFill>
                <a:latin typeface="Avenir Book" panose="02000503020000020003" pitchFamily="2" charset="0"/>
              </a:rPr>
              <a:t>-phishing, fraude au président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Compromission de comptes (</a:t>
            </a:r>
            <a:r>
              <a:rPr lang="fr-FR" dirty="0" err="1">
                <a:solidFill>
                  <a:schemeClr val="accent1">
                    <a:lumMod val="50000"/>
                  </a:schemeClr>
                </a:solidFill>
                <a:latin typeface="Avenir Book" panose="02000503020000020003" pitchFamily="2" charset="0"/>
              </a:rPr>
              <a:t>credential</a:t>
            </a:r>
            <a:r>
              <a:rPr lang="fr-FR" dirty="0">
                <a:solidFill>
                  <a:schemeClr val="accent1">
                    <a:lumMod val="50000"/>
                  </a:schemeClr>
                </a:solidFill>
                <a:latin typeface="Avenir Book" panose="02000503020000020003" pitchFamily="2" charset="0"/>
              </a:rPr>
              <a:t> </a:t>
            </a:r>
            <a:r>
              <a:rPr lang="fr-FR" dirty="0" err="1">
                <a:solidFill>
                  <a:schemeClr val="accent1">
                    <a:lumMod val="50000"/>
                  </a:schemeClr>
                </a:solidFill>
                <a:latin typeface="Avenir Book" panose="02000503020000020003" pitchFamily="2" charset="0"/>
              </a:rPr>
              <a:t>stuffing</a:t>
            </a:r>
            <a:r>
              <a:rPr lang="fr-FR" dirty="0">
                <a:solidFill>
                  <a:schemeClr val="accent1">
                    <a:lumMod val="50000"/>
                  </a:schemeClr>
                </a:solidFill>
                <a:latin typeface="Avenir Book" panose="02000503020000020003" pitchFamily="2" charset="0"/>
              </a:rPr>
              <a: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Exfiltration de données via des partages cloud ou des liens publics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Malware via des pièces-jointes ou macro</a:t>
            </a:r>
          </a:p>
        </p:txBody>
      </p:sp>
      <p:sp>
        <p:nvSpPr>
          <p:cNvPr id="14" name="Rectangle 13">
            <a:extLst>
              <a:ext uri="{FF2B5EF4-FFF2-40B4-BE49-F238E27FC236}">
                <a16:creationId xmlns:a16="http://schemas.microsoft.com/office/drawing/2014/main" id="{72012D4E-BF29-50BA-4527-7773FCDE4EF5}"/>
              </a:ext>
            </a:extLst>
          </p:cNvPr>
          <p:cNvSpPr/>
          <p:nvPr/>
        </p:nvSpPr>
        <p:spPr>
          <a:xfrm>
            <a:off x="425644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Absence d’authentification multi facteur (ou mauvais déploiement)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Réutilisation de mots de passe</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Droits de partage trop permissifs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Postes non durcis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Sensibilisation insuffisante et processus de validation faible</a:t>
            </a:r>
          </a:p>
        </p:txBody>
      </p:sp>
      <p:sp>
        <p:nvSpPr>
          <p:cNvPr id="15" name="Rectangle 14">
            <a:extLst>
              <a:ext uri="{FF2B5EF4-FFF2-40B4-BE49-F238E27FC236}">
                <a16:creationId xmlns:a16="http://schemas.microsoft.com/office/drawing/2014/main" id="{F37908FE-7CC0-493C-F722-AE330BE9BE82}"/>
              </a:ext>
            </a:extLst>
          </p:cNvPr>
          <p:cNvSpPr/>
          <p:nvPr/>
        </p:nvSpPr>
        <p:spPr>
          <a:xfrm>
            <a:off x="827980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Fuite de données (RH, clients)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Usurpation d’identité</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Blocage (ransomware)</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Pertes financières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Atteintes à la réputation</a:t>
            </a:r>
          </a:p>
        </p:txBody>
      </p:sp>
    </p:spTree>
    <p:extLst>
      <p:ext uri="{BB962C8B-B14F-4D97-AF65-F5344CB8AC3E}">
        <p14:creationId xmlns:p14="http://schemas.microsoft.com/office/powerpoint/2010/main" val="138275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500" fill="hold"/>
                                        <p:tgtEl>
                                          <p:spTgt spid="5"/>
                                        </p:tgtEl>
                                        <p:attrNameLst>
                                          <p:attrName>ppt_w</p:attrName>
                                        </p:attrNameLst>
                                      </p:cBhvr>
                                      <p:tavLst>
                                        <p:tav tm="0">
                                          <p:val>
                                            <p:fltVal val="0"/>
                                          </p:val>
                                        </p:tav>
                                        <p:tav tm="100000">
                                          <p:val>
                                            <p:strVal val="#ppt_w"/>
                                          </p:val>
                                        </p:tav>
                                      </p:tavLst>
                                    </p:anim>
                                    <p:anim calcmode="lin" valueType="num">
                                      <p:cBhvr>
                                        <p:cTn id="40" dur="500" fill="hold"/>
                                        <p:tgtEl>
                                          <p:spTgt spid="5"/>
                                        </p:tgtEl>
                                        <p:attrNameLst>
                                          <p:attrName>ppt_h</p:attrName>
                                        </p:attrNameLst>
                                      </p:cBhvr>
                                      <p:tavLst>
                                        <p:tav tm="0">
                                          <p:val>
                                            <p:fltVal val="0"/>
                                          </p:val>
                                        </p:tav>
                                        <p:tav tm="100000">
                                          <p:val>
                                            <p:strVal val="#ppt_h"/>
                                          </p:val>
                                        </p:tav>
                                      </p:tavLst>
                                    </p:anim>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xEl>
                                              <p:pRg st="1" end="1"/>
                                            </p:txEl>
                                          </p:spTgt>
                                        </p:tgtEl>
                                        <p:attrNameLst>
                                          <p:attrName>style.visibility</p:attrName>
                                        </p:attrNameLst>
                                      </p:cBhvr>
                                      <p:to>
                                        <p:strVal val="visible"/>
                                      </p:to>
                                    </p:set>
                                    <p:animEffect transition="in" filter="fade">
                                      <p:cBhvr>
                                        <p:cTn id="51" dur="500"/>
                                        <p:tgtEl>
                                          <p:spTgt spid="14">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4">
                                            <p:txEl>
                                              <p:pRg st="2" end="2"/>
                                            </p:txEl>
                                          </p:spTgt>
                                        </p:tgtEl>
                                        <p:attrNameLst>
                                          <p:attrName>style.visibility</p:attrName>
                                        </p:attrNameLst>
                                      </p:cBhvr>
                                      <p:to>
                                        <p:strVal val="visible"/>
                                      </p:to>
                                    </p:set>
                                    <p:animEffect transition="in" filter="fade">
                                      <p:cBhvr>
                                        <p:cTn id="56" dur="500"/>
                                        <p:tgtEl>
                                          <p:spTgt spid="14">
                                            <p:txEl>
                                              <p:pRg st="2" end="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4">
                                            <p:txEl>
                                              <p:pRg st="3" end="3"/>
                                            </p:txEl>
                                          </p:spTgt>
                                        </p:tgtEl>
                                        <p:attrNameLst>
                                          <p:attrName>style.visibility</p:attrName>
                                        </p:attrNameLst>
                                      </p:cBhvr>
                                      <p:to>
                                        <p:strVal val="visible"/>
                                      </p:to>
                                    </p:set>
                                    <p:animEffect transition="in" filter="fade">
                                      <p:cBhvr>
                                        <p:cTn id="61" dur="500"/>
                                        <p:tgtEl>
                                          <p:spTgt spid="14">
                                            <p:txEl>
                                              <p:pRg st="3" end="3"/>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4">
                                            <p:txEl>
                                              <p:pRg st="4" end="4"/>
                                            </p:txEl>
                                          </p:spTgt>
                                        </p:tgtEl>
                                        <p:attrNameLst>
                                          <p:attrName>style.visibility</p:attrName>
                                        </p:attrNameLst>
                                      </p:cBhvr>
                                      <p:to>
                                        <p:strVal val="visible"/>
                                      </p:to>
                                    </p:set>
                                    <p:animEffect transition="in" filter="fade">
                                      <p:cBhvr>
                                        <p:cTn id="66" dur="500"/>
                                        <p:tgtEl>
                                          <p:spTgt spid="14">
                                            <p:txEl>
                                              <p:pRg st="4" end="4"/>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p:cTn id="71" dur="500" fill="hold"/>
                                        <p:tgtEl>
                                          <p:spTgt spid="10"/>
                                        </p:tgtEl>
                                        <p:attrNameLst>
                                          <p:attrName>ppt_w</p:attrName>
                                        </p:attrNameLst>
                                      </p:cBhvr>
                                      <p:tavLst>
                                        <p:tav tm="0">
                                          <p:val>
                                            <p:fltVal val="0"/>
                                          </p:val>
                                        </p:tav>
                                        <p:tav tm="100000">
                                          <p:val>
                                            <p:strVal val="#ppt_w"/>
                                          </p:val>
                                        </p:tav>
                                      </p:tavLst>
                                    </p:anim>
                                    <p:anim calcmode="lin" valueType="num">
                                      <p:cBhvr>
                                        <p:cTn id="72" dur="500" fill="hold"/>
                                        <p:tgtEl>
                                          <p:spTgt spid="10"/>
                                        </p:tgtEl>
                                        <p:attrNameLst>
                                          <p:attrName>ppt_h</p:attrName>
                                        </p:attrNameLst>
                                      </p:cBhvr>
                                      <p:tavLst>
                                        <p:tav tm="0">
                                          <p:val>
                                            <p:fltVal val="0"/>
                                          </p:val>
                                        </p:tav>
                                        <p:tav tm="100000">
                                          <p:val>
                                            <p:strVal val="#ppt_h"/>
                                          </p:val>
                                        </p:tav>
                                      </p:tavLst>
                                    </p:anim>
                                    <p:animEffect transition="in" filter="fade">
                                      <p:cBhvr>
                                        <p:cTn id="73" dur="5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5">
                                            <p:txEl>
                                              <p:pRg st="0" end="0"/>
                                            </p:txEl>
                                          </p:spTgt>
                                        </p:tgtEl>
                                        <p:attrNameLst>
                                          <p:attrName>style.visibility</p:attrName>
                                        </p:attrNameLst>
                                      </p:cBhvr>
                                      <p:to>
                                        <p:strVal val="visible"/>
                                      </p:to>
                                    </p:set>
                                    <p:animEffect transition="in" filter="fade">
                                      <p:cBhvr>
                                        <p:cTn id="78" dur="500"/>
                                        <p:tgtEl>
                                          <p:spTgt spid="15">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5">
                                            <p:txEl>
                                              <p:pRg st="1" end="1"/>
                                            </p:txEl>
                                          </p:spTgt>
                                        </p:tgtEl>
                                        <p:attrNameLst>
                                          <p:attrName>style.visibility</p:attrName>
                                        </p:attrNameLst>
                                      </p:cBhvr>
                                      <p:to>
                                        <p:strVal val="visible"/>
                                      </p:to>
                                    </p:set>
                                    <p:animEffect transition="in" filter="fade">
                                      <p:cBhvr>
                                        <p:cTn id="83" dur="500"/>
                                        <p:tgtEl>
                                          <p:spTgt spid="15">
                                            <p:txEl>
                                              <p:pRg st="1" end="1"/>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5">
                                            <p:txEl>
                                              <p:pRg st="2" end="2"/>
                                            </p:txEl>
                                          </p:spTgt>
                                        </p:tgtEl>
                                        <p:attrNameLst>
                                          <p:attrName>style.visibility</p:attrName>
                                        </p:attrNameLst>
                                      </p:cBhvr>
                                      <p:to>
                                        <p:strVal val="visible"/>
                                      </p:to>
                                    </p:set>
                                    <p:animEffect transition="in" filter="fade">
                                      <p:cBhvr>
                                        <p:cTn id="88" dur="500"/>
                                        <p:tgtEl>
                                          <p:spTgt spid="15">
                                            <p:txEl>
                                              <p:pRg st="2" end="2"/>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5">
                                            <p:txEl>
                                              <p:pRg st="3" end="3"/>
                                            </p:txEl>
                                          </p:spTgt>
                                        </p:tgtEl>
                                        <p:attrNameLst>
                                          <p:attrName>style.visibility</p:attrName>
                                        </p:attrNameLst>
                                      </p:cBhvr>
                                      <p:to>
                                        <p:strVal val="visible"/>
                                      </p:to>
                                    </p:set>
                                    <p:animEffect transition="in" filter="fade">
                                      <p:cBhvr>
                                        <p:cTn id="93" dur="500"/>
                                        <p:tgtEl>
                                          <p:spTgt spid="15">
                                            <p:txEl>
                                              <p:pRg st="3" end="3"/>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15">
                                            <p:txEl>
                                              <p:pRg st="4" end="4"/>
                                            </p:txEl>
                                          </p:spTgt>
                                        </p:tgtEl>
                                        <p:attrNameLst>
                                          <p:attrName>style.visibility</p:attrName>
                                        </p:attrNameLst>
                                      </p:cBhvr>
                                      <p:to>
                                        <p:strVal val="visible"/>
                                      </p:to>
                                    </p:set>
                                    <p:animEffect transition="in" filter="fade">
                                      <p:cBhvr>
                                        <p:cTn id="98"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10" grpId="0" animBg="1"/>
      <p:bldP spid="13" grpId="0" build="p"/>
      <p:bldP spid="14" grpId="0" uiExpand="1" build="p"/>
      <p:bldP spid="1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BFFA7780-573E-6B0B-813E-D950DC4A6396}"/>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E40A1738-B649-22DB-669B-B6ACA8CAC8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8B23820-76CB-4CCE-2DF1-1084DEE71923}"/>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1B454ED5-AC23-F0EE-390F-51E41B695380}"/>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Quelques exemples de SI et des risques associés</a:t>
            </a:r>
          </a:p>
        </p:txBody>
      </p:sp>
      <p:sp>
        <p:nvSpPr>
          <p:cNvPr id="2" name="Rectangle 1">
            <a:extLst>
              <a:ext uri="{FF2B5EF4-FFF2-40B4-BE49-F238E27FC236}">
                <a16:creationId xmlns:a16="http://schemas.microsoft.com/office/drawing/2014/main" id="{84B521A8-7E38-6DF7-4EF8-0E4234078D29}"/>
              </a:ext>
            </a:extLst>
          </p:cNvPr>
          <p:cNvSpPr/>
          <p:nvPr/>
        </p:nvSpPr>
        <p:spPr>
          <a:xfrm>
            <a:off x="0" y="1312369"/>
            <a:ext cx="12192000" cy="537946"/>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Avenir Black" panose="02000503020000020003" pitchFamily="2" charset="0"/>
              </a:rPr>
              <a:t>Les SI de gestion (ERP / CRM / SIRH)</a:t>
            </a:r>
          </a:p>
        </p:txBody>
      </p:sp>
      <p:sp>
        <p:nvSpPr>
          <p:cNvPr id="4" name="Rectangle 3">
            <a:extLst>
              <a:ext uri="{FF2B5EF4-FFF2-40B4-BE49-F238E27FC236}">
                <a16:creationId xmlns:a16="http://schemas.microsoft.com/office/drawing/2014/main" id="{37ECC3F7-150E-C756-1A7B-FCAD7E6577D0}"/>
              </a:ext>
            </a:extLst>
          </p:cNvPr>
          <p:cNvSpPr/>
          <p:nvPr/>
        </p:nvSpPr>
        <p:spPr>
          <a:xfrm>
            <a:off x="276113"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Menaces</a:t>
            </a:r>
          </a:p>
        </p:txBody>
      </p:sp>
      <p:sp>
        <p:nvSpPr>
          <p:cNvPr id="5" name="Rectangle 4">
            <a:extLst>
              <a:ext uri="{FF2B5EF4-FFF2-40B4-BE49-F238E27FC236}">
                <a16:creationId xmlns:a16="http://schemas.microsoft.com/office/drawing/2014/main" id="{1AC77C26-6D52-F179-AF76-EC39435A6951}"/>
              </a:ext>
            </a:extLst>
          </p:cNvPr>
          <p:cNvSpPr/>
          <p:nvPr/>
        </p:nvSpPr>
        <p:spPr>
          <a:xfrm>
            <a:off x="4276165"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Vulnérabilités</a:t>
            </a:r>
          </a:p>
        </p:txBody>
      </p:sp>
      <p:sp>
        <p:nvSpPr>
          <p:cNvPr id="10" name="Rectangle 9">
            <a:extLst>
              <a:ext uri="{FF2B5EF4-FFF2-40B4-BE49-F238E27FC236}">
                <a16:creationId xmlns:a16="http://schemas.microsoft.com/office/drawing/2014/main" id="{91EF1725-08AC-2DE6-0FC0-EF6EDCBF382E}"/>
              </a:ext>
            </a:extLst>
          </p:cNvPr>
          <p:cNvSpPr/>
          <p:nvPr/>
        </p:nvSpPr>
        <p:spPr>
          <a:xfrm>
            <a:off x="8276216"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Impacts</a:t>
            </a:r>
          </a:p>
        </p:txBody>
      </p:sp>
      <p:sp>
        <p:nvSpPr>
          <p:cNvPr id="13" name="Rectangle 12">
            <a:extLst>
              <a:ext uri="{FF2B5EF4-FFF2-40B4-BE49-F238E27FC236}">
                <a16:creationId xmlns:a16="http://schemas.microsoft.com/office/drawing/2014/main" id="{0D358E91-208F-E1B8-FD88-800FA6F1E170}"/>
              </a:ext>
            </a:extLst>
          </p:cNvPr>
          <p:cNvSpPr/>
          <p:nvPr/>
        </p:nvSpPr>
        <p:spPr>
          <a:xfrm>
            <a:off x="276113"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Fraude interne ou externe (modifications de RIB fournisseurs, commandes fictives)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Exploitation de vulnérabilités applicatives (injections, RCE)</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Ransomware visant les serveurs applicatifs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Vol de données massives (clients, salaires)</a:t>
            </a:r>
          </a:p>
        </p:txBody>
      </p:sp>
      <p:sp>
        <p:nvSpPr>
          <p:cNvPr id="14" name="Rectangle 13">
            <a:extLst>
              <a:ext uri="{FF2B5EF4-FFF2-40B4-BE49-F238E27FC236}">
                <a16:creationId xmlns:a16="http://schemas.microsoft.com/office/drawing/2014/main" id="{01C360EA-2A4F-E9FB-8268-7D14552D031D}"/>
              </a:ext>
            </a:extLst>
          </p:cNvPr>
          <p:cNvSpPr/>
          <p:nvPr/>
        </p:nvSpPr>
        <p:spPr>
          <a:xfrm>
            <a:off x="425644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Comptes à privilèges excessifs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Interfaces d’intégration</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Patch management lent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Absence de séparation des environnements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Insuffisance de journalisation</a:t>
            </a:r>
          </a:p>
        </p:txBody>
      </p:sp>
      <p:sp>
        <p:nvSpPr>
          <p:cNvPr id="15" name="Rectangle 14">
            <a:extLst>
              <a:ext uri="{FF2B5EF4-FFF2-40B4-BE49-F238E27FC236}">
                <a16:creationId xmlns:a16="http://schemas.microsoft.com/office/drawing/2014/main" id="{80BE8BC8-7BCF-4A9D-6777-6C5DED2F404E}"/>
              </a:ext>
            </a:extLst>
          </p:cNvPr>
          <p:cNvSpPr/>
          <p:nvPr/>
        </p:nvSpPr>
        <p:spPr>
          <a:xfrm>
            <a:off x="827980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Altération de la comptabilité </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Arrêt de la facturation</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Non-conformité (RGPD) : risques de pertes financières, litiges…</a:t>
            </a:r>
          </a:p>
        </p:txBody>
      </p:sp>
    </p:spTree>
    <p:extLst>
      <p:ext uri="{BB962C8B-B14F-4D97-AF65-F5344CB8AC3E}">
        <p14:creationId xmlns:p14="http://schemas.microsoft.com/office/powerpoint/2010/main" val="310118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500" fill="hold"/>
                                        <p:tgtEl>
                                          <p:spTgt spid="5"/>
                                        </p:tgtEl>
                                        <p:attrNameLst>
                                          <p:attrName>ppt_w</p:attrName>
                                        </p:attrNameLst>
                                      </p:cBhvr>
                                      <p:tavLst>
                                        <p:tav tm="0">
                                          <p:val>
                                            <p:fltVal val="0"/>
                                          </p:val>
                                        </p:tav>
                                        <p:tav tm="100000">
                                          <p:val>
                                            <p:strVal val="#ppt_w"/>
                                          </p:val>
                                        </p:tav>
                                      </p:tavLst>
                                    </p:anim>
                                    <p:anim calcmode="lin" valueType="num">
                                      <p:cBhvr>
                                        <p:cTn id="40" dur="500" fill="hold"/>
                                        <p:tgtEl>
                                          <p:spTgt spid="5"/>
                                        </p:tgtEl>
                                        <p:attrNameLst>
                                          <p:attrName>ppt_h</p:attrName>
                                        </p:attrNameLst>
                                      </p:cBhvr>
                                      <p:tavLst>
                                        <p:tav tm="0">
                                          <p:val>
                                            <p:fltVal val="0"/>
                                          </p:val>
                                        </p:tav>
                                        <p:tav tm="100000">
                                          <p:val>
                                            <p:strVal val="#ppt_h"/>
                                          </p:val>
                                        </p:tav>
                                      </p:tavLst>
                                    </p:anim>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xEl>
                                              <p:pRg st="1" end="1"/>
                                            </p:txEl>
                                          </p:spTgt>
                                        </p:tgtEl>
                                        <p:attrNameLst>
                                          <p:attrName>style.visibility</p:attrName>
                                        </p:attrNameLst>
                                      </p:cBhvr>
                                      <p:to>
                                        <p:strVal val="visible"/>
                                      </p:to>
                                    </p:set>
                                    <p:animEffect transition="in" filter="fade">
                                      <p:cBhvr>
                                        <p:cTn id="51" dur="500"/>
                                        <p:tgtEl>
                                          <p:spTgt spid="14">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4">
                                            <p:txEl>
                                              <p:pRg st="2" end="2"/>
                                            </p:txEl>
                                          </p:spTgt>
                                        </p:tgtEl>
                                        <p:attrNameLst>
                                          <p:attrName>style.visibility</p:attrName>
                                        </p:attrNameLst>
                                      </p:cBhvr>
                                      <p:to>
                                        <p:strVal val="visible"/>
                                      </p:to>
                                    </p:set>
                                    <p:animEffect transition="in" filter="fade">
                                      <p:cBhvr>
                                        <p:cTn id="56" dur="500"/>
                                        <p:tgtEl>
                                          <p:spTgt spid="14">
                                            <p:txEl>
                                              <p:pRg st="2" end="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4">
                                            <p:txEl>
                                              <p:pRg st="3" end="3"/>
                                            </p:txEl>
                                          </p:spTgt>
                                        </p:tgtEl>
                                        <p:attrNameLst>
                                          <p:attrName>style.visibility</p:attrName>
                                        </p:attrNameLst>
                                      </p:cBhvr>
                                      <p:to>
                                        <p:strVal val="visible"/>
                                      </p:to>
                                    </p:set>
                                    <p:animEffect transition="in" filter="fade">
                                      <p:cBhvr>
                                        <p:cTn id="61" dur="500"/>
                                        <p:tgtEl>
                                          <p:spTgt spid="14">
                                            <p:txEl>
                                              <p:pRg st="3" end="3"/>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4">
                                            <p:txEl>
                                              <p:pRg st="4" end="4"/>
                                            </p:txEl>
                                          </p:spTgt>
                                        </p:tgtEl>
                                        <p:attrNameLst>
                                          <p:attrName>style.visibility</p:attrName>
                                        </p:attrNameLst>
                                      </p:cBhvr>
                                      <p:to>
                                        <p:strVal val="visible"/>
                                      </p:to>
                                    </p:set>
                                    <p:animEffect transition="in" filter="fade">
                                      <p:cBhvr>
                                        <p:cTn id="66" dur="500"/>
                                        <p:tgtEl>
                                          <p:spTgt spid="14">
                                            <p:txEl>
                                              <p:pRg st="4" end="4"/>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p:cTn id="71" dur="500" fill="hold"/>
                                        <p:tgtEl>
                                          <p:spTgt spid="10"/>
                                        </p:tgtEl>
                                        <p:attrNameLst>
                                          <p:attrName>ppt_w</p:attrName>
                                        </p:attrNameLst>
                                      </p:cBhvr>
                                      <p:tavLst>
                                        <p:tav tm="0">
                                          <p:val>
                                            <p:fltVal val="0"/>
                                          </p:val>
                                        </p:tav>
                                        <p:tav tm="100000">
                                          <p:val>
                                            <p:strVal val="#ppt_w"/>
                                          </p:val>
                                        </p:tav>
                                      </p:tavLst>
                                    </p:anim>
                                    <p:anim calcmode="lin" valueType="num">
                                      <p:cBhvr>
                                        <p:cTn id="72" dur="500" fill="hold"/>
                                        <p:tgtEl>
                                          <p:spTgt spid="10"/>
                                        </p:tgtEl>
                                        <p:attrNameLst>
                                          <p:attrName>ppt_h</p:attrName>
                                        </p:attrNameLst>
                                      </p:cBhvr>
                                      <p:tavLst>
                                        <p:tav tm="0">
                                          <p:val>
                                            <p:fltVal val="0"/>
                                          </p:val>
                                        </p:tav>
                                        <p:tav tm="100000">
                                          <p:val>
                                            <p:strVal val="#ppt_h"/>
                                          </p:val>
                                        </p:tav>
                                      </p:tavLst>
                                    </p:anim>
                                    <p:animEffect transition="in" filter="fade">
                                      <p:cBhvr>
                                        <p:cTn id="73" dur="5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5">
                                            <p:txEl>
                                              <p:pRg st="0" end="0"/>
                                            </p:txEl>
                                          </p:spTgt>
                                        </p:tgtEl>
                                        <p:attrNameLst>
                                          <p:attrName>style.visibility</p:attrName>
                                        </p:attrNameLst>
                                      </p:cBhvr>
                                      <p:to>
                                        <p:strVal val="visible"/>
                                      </p:to>
                                    </p:set>
                                    <p:animEffect transition="in" filter="fade">
                                      <p:cBhvr>
                                        <p:cTn id="78" dur="500"/>
                                        <p:tgtEl>
                                          <p:spTgt spid="15">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5">
                                            <p:txEl>
                                              <p:pRg st="1" end="1"/>
                                            </p:txEl>
                                          </p:spTgt>
                                        </p:tgtEl>
                                        <p:attrNameLst>
                                          <p:attrName>style.visibility</p:attrName>
                                        </p:attrNameLst>
                                      </p:cBhvr>
                                      <p:to>
                                        <p:strVal val="visible"/>
                                      </p:to>
                                    </p:set>
                                    <p:animEffect transition="in" filter="fade">
                                      <p:cBhvr>
                                        <p:cTn id="83" dur="500"/>
                                        <p:tgtEl>
                                          <p:spTgt spid="15">
                                            <p:txEl>
                                              <p:pRg st="1" end="1"/>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5">
                                            <p:txEl>
                                              <p:pRg st="2" end="2"/>
                                            </p:txEl>
                                          </p:spTgt>
                                        </p:tgtEl>
                                        <p:attrNameLst>
                                          <p:attrName>style.visibility</p:attrName>
                                        </p:attrNameLst>
                                      </p:cBhvr>
                                      <p:to>
                                        <p:strVal val="visible"/>
                                      </p:to>
                                    </p:set>
                                    <p:animEffect transition="in" filter="fade">
                                      <p:cBhvr>
                                        <p:cTn id="88"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10" grpId="0" animBg="1"/>
      <p:bldP spid="13" grpId="0" build="p"/>
      <p:bldP spid="14" grpId="0" build="p"/>
      <p:bldP spid="1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404E7E4E-AE95-617F-9280-CE86FDF9C5D5}"/>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077342-178C-63B7-0257-01C5652286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CE813B3F-0C85-C8C0-64E2-5F85E7F42D0B}"/>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99907563-E202-600C-A8C4-A84AE6E458C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Quelques exemples de SI et des risques associés</a:t>
            </a:r>
          </a:p>
        </p:txBody>
      </p:sp>
      <p:sp>
        <p:nvSpPr>
          <p:cNvPr id="2" name="Rectangle 1">
            <a:extLst>
              <a:ext uri="{FF2B5EF4-FFF2-40B4-BE49-F238E27FC236}">
                <a16:creationId xmlns:a16="http://schemas.microsoft.com/office/drawing/2014/main" id="{20437B3F-A1F8-C102-8F71-27B776EBA3B6}"/>
              </a:ext>
            </a:extLst>
          </p:cNvPr>
          <p:cNvSpPr/>
          <p:nvPr/>
        </p:nvSpPr>
        <p:spPr>
          <a:xfrm>
            <a:off x="0" y="1312369"/>
            <a:ext cx="12192000" cy="537946"/>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Avenir Black" panose="02000503020000020003" pitchFamily="2" charset="0"/>
              </a:rPr>
              <a:t>Les SI web / e-commerce</a:t>
            </a:r>
          </a:p>
        </p:txBody>
      </p:sp>
      <p:sp>
        <p:nvSpPr>
          <p:cNvPr id="4" name="Rectangle 3">
            <a:extLst>
              <a:ext uri="{FF2B5EF4-FFF2-40B4-BE49-F238E27FC236}">
                <a16:creationId xmlns:a16="http://schemas.microsoft.com/office/drawing/2014/main" id="{11DC5DCA-2FD0-C725-7F51-8D13E2CC4C57}"/>
              </a:ext>
            </a:extLst>
          </p:cNvPr>
          <p:cNvSpPr/>
          <p:nvPr/>
        </p:nvSpPr>
        <p:spPr>
          <a:xfrm>
            <a:off x="276113"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Menaces</a:t>
            </a:r>
          </a:p>
        </p:txBody>
      </p:sp>
      <p:sp>
        <p:nvSpPr>
          <p:cNvPr id="5" name="Rectangle 4">
            <a:extLst>
              <a:ext uri="{FF2B5EF4-FFF2-40B4-BE49-F238E27FC236}">
                <a16:creationId xmlns:a16="http://schemas.microsoft.com/office/drawing/2014/main" id="{928FDAEC-18C2-8050-805A-4F744BC5B238}"/>
              </a:ext>
            </a:extLst>
          </p:cNvPr>
          <p:cNvSpPr/>
          <p:nvPr/>
        </p:nvSpPr>
        <p:spPr>
          <a:xfrm>
            <a:off x="4276165"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Vulnérabilités</a:t>
            </a:r>
          </a:p>
        </p:txBody>
      </p:sp>
      <p:sp>
        <p:nvSpPr>
          <p:cNvPr id="10" name="Rectangle 9">
            <a:extLst>
              <a:ext uri="{FF2B5EF4-FFF2-40B4-BE49-F238E27FC236}">
                <a16:creationId xmlns:a16="http://schemas.microsoft.com/office/drawing/2014/main" id="{94B3FA61-FCD8-51D9-1446-4CAAB7A1A1B6}"/>
              </a:ext>
            </a:extLst>
          </p:cNvPr>
          <p:cNvSpPr/>
          <p:nvPr/>
        </p:nvSpPr>
        <p:spPr>
          <a:xfrm>
            <a:off x="8276216"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Impacts</a:t>
            </a:r>
          </a:p>
        </p:txBody>
      </p:sp>
      <p:sp>
        <p:nvSpPr>
          <p:cNvPr id="13" name="Rectangle 12">
            <a:extLst>
              <a:ext uri="{FF2B5EF4-FFF2-40B4-BE49-F238E27FC236}">
                <a16:creationId xmlns:a16="http://schemas.microsoft.com/office/drawing/2014/main" id="{11BB4E44-647B-073F-C67A-9D6ED2D00DBB}"/>
              </a:ext>
            </a:extLst>
          </p:cNvPr>
          <p:cNvSpPr/>
          <p:nvPr/>
        </p:nvSpPr>
        <p:spPr>
          <a:xfrm>
            <a:off x="276113"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Attaques applicatives : </a:t>
            </a:r>
            <a:r>
              <a:rPr lang="fr-FR" dirty="0" err="1">
                <a:solidFill>
                  <a:schemeClr val="accent1">
                    <a:lumMod val="50000"/>
                  </a:schemeClr>
                </a:solidFill>
                <a:latin typeface="Avenir Book" panose="02000503020000020003" pitchFamily="2" charset="0"/>
              </a:rPr>
              <a:t>SQLi</a:t>
            </a:r>
            <a:r>
              <a:rPr lang="fr-FR" dirty="0">
                <a:solidFill>
                  <a:schemeClr val="accent1">
                    <a:lumMod val="50000"/>
                  </a:schemeClr>
                </a:solidFill>
                <a:latin typeface="Avenir Book" panose="02000503020000020003" pitchFamily="2" charset="0"/>
              </a:rPr>
              <a:t>, XSS, CSRF, SSRF</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Déni de service distribué</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Défacement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Fraude de paiement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Bots et </a:t>
            </a:r>
            <a:r>
              <a:rPr lang="fr-FR" dirty="0" err="1">
                <a:solidFill>
                  <a:schemeClr val="accent1">
                    <a:lumMod val="50000"/>
                  </a:schemeClr>
                </a:solidFill>
                <a:latin typeface="Avenir Book" panose="02000503020000020003" pitchFamily="2" charset="0"/>
              </a:rPr>
              <a:t>scraping</a:t>
            </a:r>
            <a:endParaRPr lang="fr-FR"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r>
              <a:rPr lang="fr-FR" dirty="0" err="1">
                <a:solidFill>
                  <a:schemeClr val="accent1">
                    <a:lumMod val="50000"/>
                  </a:schemeClr>
                </a:solidFill>
                <a:latin typeface="Avenir Book" panose="02000503020000020003" pitchFamily="2" charset="0"/>
              </a:rPr>
              <a:t>Supply</a:t>
            </a:r>
            <a:r>
              <a:rPr lang="fr-FR" dirty="0">
                <a:solidFill>
                  <a:schemeClr val="accent1">
                    <a:lumMod val="50000"/>
                  </a:schemeClr>
                </a:solidFill>
                <a:latin typeface="Avenir Book" panose="02000503020000020003" pitchFamily="2" charset="0"/>
              </a:rPr>
              <a:t> </a:t>
            </a:r>
            <a:r>
              <a:rPr lang="fr-FR" dirty="0" err="1">
                <a:solidFill>
                  <a:schemeClr val="accent1">
                    <a:lumMod val="50000"/>
                  </a:schemeClr>
                </a:solidFill>
                <a:latin typeface="Avenir Book" panose="02000503020000020003" pitchFamily="2" charset="0"/>
              </a:rPr>
              <a:t>chain</a:t>
            </a:r>
            <a:r>
              <a:rPr lang="fr-FR" dirty="0">
                <a:solidFill>
                  <a:schemeClr val="accent1">
                    <a:lumMod val="50000"/>
                  </a:schemeClr>
                </a:solidFill>
                <a:latin typeface="Avenir Book" panose="02000503020000020003" pitchFamily="2" charset="0"/>
              </a:rPr>
              <a:t> (plugins, dépendances)</a:t>
            </a:r>
          </a:p>
        </p:txBody>
      </p:sp>
      <p:sp>
        <p:nvSpPr>
          <p:cNvPr id="14" name="Rectangle 13">
            <a:extLst>
              <a:ext uri="{FF2B5EF4-FFF2-40B4-BE49-F238E27FC236}">
                <a16:creationId xmlns:a16="http://schemas.microsoft.com/office/drawing/2014/main" id="{D52A1B52-5A3F-E47D-6197-857A8A648B08}"/>
              </a:ext>
            </a:extLst>
          </p:cNvPr>
          <p:cNvSpPr/>
          <p:nvPr/>
        </p:nvSpPr>
        <p:spPr>
          <a:xfrm>
            <a:off x="425644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Mauvaise gestion des sessions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Authentification faible</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Dépendances non maîtrisées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Exposition des secrets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Pare-feu applicatif absent ou mal réglé</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Durcissement serveur insuffisant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Mauvaise séparation des rôles</a:t>
            </a:r>
          </a:p>
        </p:txBody>
      </p:sp>
      <p:sp>
        <p:nvSpPr>
          <p:cNvPr id="15" name="Rectangle 14">
            <a:extLst>
              <a:ext uri="{FF2B5EF4-FFF2-40B4-BE49-F238E27FC236}">
                <a16:creationId xmlns:a16="http://schemas.microsoft.com/office/drawing/2014/main" id="{51836F49-014A-382B-FAD7-ACC87F73B36B}"/>
              </a:ext>
            </a:extLst>
          </p:cNvPr>
          <p:cNvSpPr/>
          <p:nvPr/>
        </p:nvSpPr>
        <p:spPr>
          <a:xfrm>
            <a:off x="827980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Vol de données bancaires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Fuite de données de comptes clients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Indisponibilité du site Internet</a:t>
            </a:r>
          </a:p>
        </p:txBody>
      </p:sp>
    </p:spTree>
    <p:extLst>
      <p:ext uri="{BB962C8B-B14F-4D97-AF65-F5344CB8AC3E}">
        <p14:creationId xmlns:p14="http://schemas.microsoft.com/office/powerpoint/2010/main" val="293871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xEl>
                                              <p:pRg st="4" end="4"/>
                                            </p:txEl>
                                          </p:spTgt>
                                        </p:tgtEl>
                                        <p:attrNameLst>
                                          <p:attrName>style.visibility</p:attrName>
                                        </p:attrNameLst>
                                      </p:cBhvr>
                                      <p:to>
                                        <p:strVal val="visible"/>
                                      </p:to>
                                    </p:set>
                                    <p:animEffect transition="in" filter="fade">
                                      <p:cBhvr>
                                        <p:cTn id="39" dur="500"/>
                                        <p:tgtEl>
                                          <p:spTgt spid="1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txEl>
                                              <p:pRg st="5" end="5"/>
                                            </p:txEl>
                                          </p:spTgt>
                                        </p:tgtEl>
                                        <p:attrNameLst>
                                          <p:attrName>style.visibility</p:attrName>
                                        </p:attrNameLst>
                                      </p:cBhvr>
                                      <p:to>
                                        <p:strVal val="visible"/>
                                      </p:to>
                                    </p:set>
                                    <p:animEffect transition="in" filter="fade">
                                      <p:cBhvr>
                                        <p:cTn id="44" dur="500"/>
                                        <p:tgtEl>
                                          <p:spTgt spid="1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Effect transition="in" filter="fade">
                                      <p:cBhvr>
                                        <p:cTn id="49" dur="500"/>
                                        <p:tgtEl>
                                          <p:spTgt spid="1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4">
                                            <p:txEl>
                                              <p:pRg st="1" end="1"/>
                                            </p:txEl>
                                          </p:spTgt>
                                        </p:tgtEl>
                                        <p:attrNameLst>
                                          <p:attrName>style.visibility</p:attrName>
                                        </p:attrNameLst>
                                      </p:cBhvr>
                                      <p:to>
                                        <p:strVal val="visible"/>
                                      </p:to>
                                    </p:set>
                                    <p:animEffect transition="in" filter="fade">
                                      <p:cBhvr>
                                        <p:cTn id="54" dur="500"/>
                                        <p:tgtEl>
                                          <p:spTgt spid="14">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4">
                                            <p:txEl>
                                              <p:pRg st="2" end="2"/>
                                            </p:txEl>
                                          </p:spTgt>
                                        </p:tgtEl>
                                        <p:attrNameLst>
                                          <p:attrName>style.visibility</p:attrName>
                                        </p:attrNameLst>
                                      </p:cBhvr>
                                      <p:to>
                                        <p:strVal val="visible"/>
                                      </p:to>
                                    </p:set>
                                    <p:animEffect transition="in" filter="fade">
                                      <p:cBhvr>
                                        <p:cTn id="59" dur="500"/>
                                        <p:tgtEl>
                                          <p:spTgt spid="14">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xEl>
                                              <p:pRg st="3" end="3"/>
                                            </p:txEl>
                                          </p:spTgt>
                                        </p:tgtEl>
                                        <p:attrNameLst>
                                          <p:attrName>style.visibility</p:attrName>
                                        </p:attrNameLst>
                                      </p:cBhvr>
                                      <p:to>
                                        <p:strVal val="visible"/>
                                      </p:to>
                                    </p:set>
                                    <p:animEffect transition="in" filter="fade">
                                      <p:cBhvr>
                                        <p:cTn id="64" dur="500"/>
                                        <p:tgtEl>
                                          <p:spTgt spid="14">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4">
                                            <p:txEl>
                                              <p:pRg st="4" end="4"/>
                                            </p:txEl>
                                          </p:spTgt>
                                        </p:tgtEl>
                                        <p:attrNameLst>
                                          <p:attrName>style.visibility</p:attrName>
                                        </p:attrNameLst>
                                      </p:cBhvr>
                                      <p:to>
                                        <p:strVal val="visible"/>
                                      </p:to>
                                    </p:set>
                                    <p:animEffect transition="in" filter="fade">
                                      <p:cBhvr>
                                        <p:cTn id="69" dur="500"/>
                                        <p:tgtEl>
                                          <p:spTgt spid="14">
                                            <p:txEl>
                                              <p:pRg st="4" end="4"/>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4">
                                            <p:txEl>
                                              <p:pRg st="5" end="5"/>
                                            </p:txEl>
                                          </p:spTgt>
                                        </p:tgtEl>
                                        <p:attrNameLst>
                                          <p:attrName>style.visibility</p:attrName>
                                        </p:attrNameLst>
                                      </p:cBhvr>
                                      <p:to>
                                        <p:strVal val="visible"/>
                                      </p:to>
                                    </p:set>
                                    <p:animEffect transition="in" filter="fade">
                                      <p:cBhvr>
                                        <p:cTn id="74" dur="500"/>
                                        <p:tgtEl>
                                          <p:spTgt spid="14">
                                            <p:txEl>
                                              <p:pRg st="5" end="5"/>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4">
                                            <p:txEl>
                                              <p:pRg st="6" end="6"/>
                                            </p:txEl>
                                          </p:spTgt>
                                        </p:tgtEl>
                                        <p:attrNameLst>
                                          <p:attrName>style.visibility</p:attrName>
                                        </p:attrNameLst>
                                      </p:cBhvr>
                                      <p:to>
                                        <p:strVal val="visible"/>
                                      </p:to>
                                    </p:set>
                                    <p:animEffect transition="in" filter="fade">
                                      <p:cBhvr>
                                        <p:cTn id="79" dur="500"/>
                                        <p:tgtEl>
                                          <p:spTgt spid="14">
                                            <p:txEl>
                                              <p:pRg st="6" end="6"/>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5"/>
                                        </p:tgtEl>
                                        <p:attrNameLst>
                                          <p:attrName>style.visibility</p:attrName>
                                        </p:attrNameLst>
                                      </p:cBhvr>
                                      <p:to>
                                        <p:strVal val="visible"/>
                                      </p:to>
                                    </p:set>
                                    <p:anim calcmode="lin" valueType="num">
                                      <p:cBhvr>
                                        <p:cTn id="84" dur="500" fill="hold"/>
                                        <p:tgtEl>
                                          <p:spTgt spid="5"/>
                                        </p:tgtEl>
                                        <p:attrNameLst>
                                          <p:attrName>ppt_w</p:attrName>
                                        </p:attrNameLst>
                                      </p:cBhvr>
                                      <p:tavLst>
                                        <p:tav tm="0">
                                          <p:val>
                                            <p:fltVal val="0"/>
                                          </p:val>
                                        </p:tav>
                                        <p:tav tm="100000">
                                          <p:val>
                                            <p:strVal val="#ppt_w"/>
                                          </p:val>
                                        </p:tav>
                                      </p:tavLst>
                                    </p:anim>
                                    <p:anim calcmode="lin" valueType="num">
                                      <p:cBhvr>
                                        <p:cTn id="85" dur="500" fill="hold"/>
                                        <p:tgtEl>
                                          <p:spTgt spid="5"/>
                                        </p:tgtEl>
                                        <p:attrNameLst>
                                          <p:attrName>ppt_h</p:attrName>
                                        </p:attrNameLst>
                                      </p:cBhvr>
                                      <p:tavLst>
                                        <p:tav tm="0">
                                          <p:val>
                                            <p:fltVal val="0"/>
                                          </p:val>
                                        </p:tav>
                                        <p:tav tm="100000">
                                          <p:val>
                                            <p:strVal val="#ppt_h"/>
                                          </p:val>
                                        </p:tav>
                                      </p:tavLst>
                                    </p:anim>
                                    <p:animEffect transition="in" filter="fade">
                                      <p:cBhvr>
                                        <p:cTn id="86" dur="500"/>
                                        <p:tgtEl>
                                          <p:spTgt spid="5"/>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5">
                                            <p:txEl>
                                              <p:pRg st="0" end="0"/>
                                            </p:txEl>
                                          </p:spTgt>
                                        </p:tgtEl>
                                        <p:attrNameLst>
                                          <p:attrName>style.visibility</p:attrName>
                                        </p:attrNameLst>
                                      </p:cBhvr>
                                      <p:to>
                                        <p:strVal val="visible"/>
                                      </p:to>
                                    </p:set>
                                    <p:animEffect transition="in" filter="fade">
                                      <p:cBhvr>
                                        <p:cTn id="91" dur="500"/>
                                        <p:tgtEl>
                                          <p:spTgt spid="15">
                                            <p:txEl>
                                              <p:pRg st="0" end="0"/>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5">
                                            <p:txEl>
                                              <p:pRg st="1" end="1"/>
                                            </p:txEl>
                                          </p:spTgt>
                                        </p:tgtEl>
                                        <p:attrNameLst>
                                          <p:attrName>style.visibility</p:attrName>
                                        </p:attrNameLst>
                                      </p:cBhvr>
                                      <p:to>
                                        <p:strVal val="visible"/>
                                      </p:to>
                                    </p:set>
                                    <p:animEffect transition="in" filter="fade">
                                      <p:cBhvr>
                                        <p:cTn id="96" dur="500"/>
                                        <p:tgtEl>
                                          <p:spTgt spid="15">
                                            <p:txEl>
                                              <p:pRg st="1" end="1"/>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5">
                                            <p:txEl>
                                              <p:pRg st="2" end="2"/>
                                            </p:txEl>
                                          </p:spTgt>
                                        </p:tgtEl>
                                        <p:attrNameLst>
                                          <p:attrName>style.visibility</p:attrName>
                                        </p:attrNameLst>
                                      </p:cBhvr>
                                      <p:to>
                                        <p:strVal val="visible"/>
                                      </p:to>
                                    </p:set>
                                    <p:animEffect transition="in" filter="fade">
                                      <p:cBhvr>
                                        <p:cTn id="101" dur="500"/>
                                        <p:tgtEl>
                                          <p:spTgt spid="15">
                                            <p:txEl>
                                              <p:pRg st="2" end="2"/>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10"/>
                                        </p:tgtEl>
                                        <p:attrNameLst>
                                          <p:attrName>style.visibility</p:attrName>
                                        </p:attrNameLst>
                                      </p:cBhvr>
                                      <p:to>
                                        <p:strVal val="visible"/>
                                      </p:to>
                                    </p:set>
                                    <p:anim calcmode="lin" valueType="num">
                                      <p:cBhvr>
                                        <p:cTn id="106" dur="500" fill="hold"/>
                                        <p:tgtEl>
                                          <p:spTgt spid="10"/>
                                        </p:tgtEl>
                                        <p:attrNameLst>
                                          <p:attrName>ppt_w</p:attrName>
                                        </p:attrNameLst>
                                      </p:cBhvr>
                                      <p:tavLst>
                                        <p:tav tm="0">
                                          <p:val>
                                            <p:fltVal val="0"/>
                                          </p:val>
                                        </p:tav>
                                        <p:tav tm="100000">
                                          <p:val>
                                            <p:strVal val="#ppt_w"/>
                                          </p:val>
                                        </p:tav>
                                      </p:tavLst>
                                    </p:anim>
                                    <p:anim calcmode="lin" valueType="num">
                                      <p:cBhvr>
                                        <p:cTn id="107" dur="500" fill="hold"/>
                                        <p:tgtEl>
                                          <p:spTgt spid="10"/>
                                        </p:tgtEl>
                                        <p:attrNameLst>
                                          <p:attrName>ppt_h</p:attrName>
                                        </p:attrNameLst>
                                      </p:cBhvr>
                                      <p:tavLst>
                                        <p:tav tm="0">
                                          <p:val>
                                            <p:fltVal val="0"/>
                                          </p:val>
                                        </p:tav>
                                        <p:tav tm="100000">
                                          <p:val>
                                            <p:strVal val="#ppt_h"/>
                                          </p:val>
                                        </p:tav>
                                      </p:tavLst>
                                    </p:anim>
                                    <p:animEffect transition="in" filter="fade">
                                      <p:cBhvr>
                                        <p:cTn id="10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10" grpId="0" animBg="1"/>
      <p:bldP spid="13" grpId="0" build="p"/>
      <p:bldP spid="14" grpId="0" build="p"/>
      <p:bldP spid="1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2E015AE8-583E-42A5-8196-2C5123293D37}"/>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98CBE9E-7CD3-0D41-0B8C-BD37FF171F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169AF42B-AA96-1C9C-A1CF-D686287E9F2A}"/>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3B6E3CFF-347D-4C2F-8C76-E9F2BE4AD77C}"/>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Quelques exemples de SI et des risques associés</a:t>
            </a:r>
          </a:p>
        </p:txBody>
      </p:sp>
      <p:sp>
        <p:nvSpPr>
          <p:cNvPr id="2" name="Rectangle 1">
            <a:extLst>
              <a:ext uri="{FF2B5EF4-FFF2-40B4-BE49-F238E27FC236}">
                <a16:creationId xmlns:a16="http://schemas.microsoft.com/office/drawing/2014/main" id="{98D8F3A8-56FB-7511-F389-7B383BA65BC3}"/>
              </a:ext>
            </a:extLst>
          </p:cNvPr>
          <p:cNvSpPr/>
          <p:nvPr/>
        </p:nvSpPr>
        <p:spPr>
          <a:xfrm>
            <a:off x="0" y="1312369"/>
            <a:ext cx="12192000" cy="537946"/>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Avenir Black" panose="02000503020000020003" pitchFamily="2" charset="0"/>
              </a:rPr>
              <a:t>L’utilisation du cloud</a:t>
            </a:r>
          </a:p>
        </p:txBody>
      </p:sp>
      <p:sp>
        <p:nvSpPr>
          <p:cNvPr id="4" name="Rectangle 3">
            <a:extLst>
              <a:ext uri="{FF2B5EF4-FFF2-40B4-BE49-F238E27FC236}">
                <a16:creationId xmlns:a16="http://schemas.microsoft.com/office/drawing/2014/main" id="{36A9CB9B-DD91-ACA5-84FE-97CAA7BB3F8A}"/>
              </a:ext>
            </a:extLst>
          </p:cNvPr>
          <p:cNvSpPr/>
          <p:nvPr/>
        </p:nvSpPr>
        <p:spPr>
          <a:xfrm>
            <a:off x="276113"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Menaces</a:t>
            </a:r>
          </a:p>
        </p:txBody>
      </p:sp>
      <p:sp>
        <p:nvSpPr>
          <p:cNvPr id="5" name="Rectangle 4">
            <a:extLst>
              <a:ext uri="{FF2B5EF4-FFF2-40B4-BE49-F238E27FC236}">
                <a16:creationId xmlns:a16="http://schemas.microsoft.com/office/drawing/2014/main" id="{871C0FDB-38DB-781F-6998-EA3FF49B8767}"/>
              </a:ext>
            </a:extLst>
          </p:cNvPr>
          <p:cNvSpPr/>
          <p:nvPr/>
        </p:nvSpPr>
        <p:spPr>
          <a:xfrm>
            <a:off x="4276165"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Vulnérabilités</a:t>
            </a:r>
          </a:p>
        </p:txBody>
      </p:sp>
      <p:sp>
        <p:nvSpPr>
          <p:cNvPr id="10" name="Rectangle 9">
            <a:extLst>
              <a:ext uri="{FF2B5EF4-FFF2-40B4-BE49-F238E27FC236}">
                <a16:creationId xmlns:a16="http://schemas.microsoft.com/office/drawing/2014/main" id="{B9312B5A-E86A-1493-081A-D9C5E047BD59}"/>
              </a:ext>
            </a:extLst>
          </p:cNvPr>
          <p:cNvSpPr/>
          <p:nvPr/>
        </p:nvSpPr>
        <p:spPr>
          <a:xfrm>
            <a:off x="8276216"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Impacts</a:t>
            </a:r>
          </a:p>
        </p:txBody>
      </p:sp>
      <p:sp>
        <p:nvSpPr>
          <p:cNvPr id="13" name="Rectangle 12">
            <a:extLst>
              <a:ext uri="{FF2B5EF4-FFF2-40B4-BE49-F238E27FC236}">
                <a16:creationId xmlns:a16="http://schemas.microsoft.com/office/drawing/2014/main" id="{6CDF1C18-C5F0-516B-5CC8-3D37E21DB70C}"/>
              </a:ext>
            </a:extLst>
          </p:cNvPr>
          <p:cNvSpPr/>
          <p:nvPr/>
        </p:nvSpPr>
        <p:spPr>
          <a:xfrm>
            <a:off x="276113"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Compromission d’identités cloud</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Exposition de stockage ou fuite par mauvaise configuration</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Ransomware par synchronisation / partages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Mouvement latéral par les interconnexions</a:t>
            </a:r>
          </a:p>
        </p:txBody>
      </p:sp>
      <p:sp>
        <p:nvSpPr>
          <p:cNvPr id="14" name="Rectangle 13">
            <a:extLst>
              <a:ext uri="{FF2B5EF4-FFF2-40B4-BE49-F238E27FC236}">
                <a16:creationId xmlns:a16="http://schemas.microsoft.com/office/drawing/2014/main" id="{79F0FBC0-E6E9-564F-D4F4-34A42B3B53A1}"/>
              </a:ext>
            </a:extLst>
          </p:cNvPr>
          <p:cNvSpPr/>
          <p:nvPr/>
        </p:nvSpPr>
        <p:spPr>
          <a:xfrm>
            <a:off x="425644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Mauvaises configurations IAM</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Absence de segmentation réseau </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Logs / audit non activés, </a:t>
            </a:r>
            <a:r>
              <a:rPr lang="fr-FR" dirty="0" err="1">
                <a:solidFill>
                  <a:schemeClr val="accent1">
                    <a:lumMod val="50000"/>
                  </a:schemeClr>
                </a:solidFill>
                <a:latin typeface="Avenir Book" panose="02000503020000020003" pitchFamily="2" charset="0"/>
              </a:rPr>
              <a:t>alerting</a:t>
            </a:r>
            <a:r>
              <a:rPr lang="fr-FR" dirty="0">
                <a:solidFill>
                  <a:schemeClr val="accent1">
                    <a:lumMod val="50000"/>
                  </a:schemeClr>
                </a:solidFill>
                <a:latin typeface="Avenir Book" panose="02000503020000020003" pitchFamily="2" charset="0"/>
              </a:rPr>
              <a:t> inexistants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Gestion des secrets faibles (variables, fichiers de conf)</a:t>
            </a:r>
          </a:p>
        </p:txBody>
      </p:sp>
      <p:sp>
        <p:nvSpPr>
          <p:cNvPr id="15" name="Rectangle 14">
            <a:extLst>
              <a:ext uri="{FF2B5EF4-FFF2-40B4-BE49-F238E27FC236}">
                <a16:creationId xmlns:a16="http://schemas.microsoft.com/office/drawing/2014/main" id="{EE67AB75-6EDE-35BB-22D3-3889829A5853}"/>
              </a:ext>
            </a:extLst>
          </p:cNvPr>
          <p:cNvSpPr/>
          <p:nvPr/>
        </p:nvSpPr>
        <p:spPr>
          <a:xfrm>
            <a:off x="827980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Exfiltration rapide à grande échelle</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Surcoûts, perte de contrôle, interruption de services</a:t>
            </a:r>
          </a:p>
        </p:txBody>
      </p:sp>
    </p:spTree>
    <p:extLst>
      <p:ext uri="{BB962C8B-B14F-4D97-AF65-F5344CB8AC3E}">
        <p14:creationId xmlns:p14="http://schemas.microsoft.com/office/powerpoint/2010/main" val="13748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fade">
                                      <p:cBhvr>
                                        <p:cTn id="39" dur="500"/>
                                        <p:tgtEl>
                                          <p:spTgt spid="1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xEl>
                                              <p:pRg st="1" end="1"/>
                                            </p:txEl>
                                          </p:spTgt>
                                        </p:tgtEl>
                                        <p:attrNameLst>
                                          <p:attrName>style.visibility</p:attrName>
                                        </p:attrNameLst>
                                      </p:cBhvr>
                                      <p:to>
                                        <p:strVal val="visible"/>
                                      </p:to>
                                    </p:set>
                                    <p:animEffect transition="in" filter="fade">
                                      <p:cBhvr>
                                        <p:cTn id="44" dur="500"/>
                                        <p:tgtEl>
                                          <p:spTgt spid="14">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xEl>
                                              <p:pRg st="2" end="2"/>
                                            </p:txEl>
                                          </p:spTgt>
                                        </p:tgtEl>
                                        <p:attrNameLst>
                                          <p:attrName>style.visibility</p:attrName>
                                        </p:attrNameLst>
                                      </p:cBhvr>
                                      <p:to>
                                        <p:strVal val="visible"/>
                                      </p:to>
                                    </p:set>
                                    <p:animEffect transition="in" filter="fade">
                                      <p:cBhvr>
                                        <p:cTn id="49" dur="500"/>
                                        <p:tgtEl>
                                          <p:spTgt spid="14">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4">
                                            <p:txEl>
                                              <p:pRg st="3" end="3"/>
                                            </p:txEl>
                                          </p:spTgt>
                                        </p:tgtEl>
                                        <p:attrNameLst>
                                          <p:attrName>style.visibility</p:attrName>
                                        </p:attrNameLst>
                                      </p:cBhvr>
                                      <p:to>
                                        <p:strVal val="visible"/>
                                      </p:to>
                                    </p:set>
                                    <p:animEffect transition="in" filter="fade">
                                      <p:cBhvr>
                                        <p:cTn id="54" dur="500"/>
                                        <p:tgtEl>
                                          <p:spTgt spid="14">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p:cTn id="59" dur="500" fill="hold"/>
                                        <p:tgtEl>
                                          <p:spTgt spid="5"/>
                                        </p:tgtEl>
                                        <p:attrNameLst>
                                          <p:attrName>ppt_w</p:attrName>
                                        </p:attrNameLst>
                                      </p:cBhvr>
                                      <p:tavLst>
                                        <p:tav tm="0">
                                          <p:val>
                                            <p:fltVal val="0"/>
                                          </p:val>
                                        </p:tav>
                                        <p:tav tm="100000">
                                          <p:val>
                                            <p:strVal val="#ppt_w"/>
                                          </p:val>
                                        </p:tav>
                                      </p:tavLst>
                                    </p:anim>
                                    <p:anim calcmode="lin" valueType="num">
                                      <p:cBhvr>
                                        <p:cTn id="60" dur="500" fill="hold"/>
                                        <p:tgtEl>
                                          <p:spTgt spid="5"/>
                                        </p:tgtEl>
                                        <p:attrNameLst>
                                          <p:attrName>ppt_h</p:attrName>
                                        </p:attrNameLst>
                                      </p:cBhvr>
                                      <p:tavLst>
                                        <p:tav tm="0">
                                          <p:val>
                                            <p:fltVal val="0"/>
                                          </p:val>
                                        </p:tav>
                                        <p:tav tm="100000">
                                          <p:val>
                                            <p:strVal val="#ppt_h"/>
                                          </p:val>
                                        </p:tav>
                                      </p:tavLst>
                                    </p:anim>
                                    <p:animEffect transition="in" filter="fade">
                                      <p:cBhvr>
                                        <p:cTn id="61" dur="500"/>
                                        <p:tgtEl>
                                          <p:spTgt spid="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5">
                                            <p:txEl>
                                              <p:pRg st="0" end="0"/>
                                            </p:txEl>
                                          </p:spTgt>
                                        </p:tgtEl>
                                        <p:attrNameLst>
                                          <p:attrName>style.visibility</p:attrName>
                                        </p:attrNameLst>
                                      </p:cBhvr>
                                      <p:to>
                                        <p:strVal val="visible"/>
                                      </p:to>
                                    </p:set>
                                    <p:animEffect transition="in" filter="fade">
                                      <p:cBhvr>
                                        <p:cTn id="66" dur="500"/>
                                        <p:tgtEl>
                                          <p:spTgt spid="15">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5">
                                            <p:txEl>
                                              <p:pRg st="1" end="1"/>
                                            </p:txEl>
                                          </p:spTgt>
                                        </p:tgtEl>
                                        <p:attrNameLst>
                                          <p:attrName>style.visibility</p:attrName>
                                        </p:attrNameLst>
                                      </p:cBhvr>
                                      <p:to>
                                        <p:strVal val="visible"/>
                                      </p:to>
                                    </p:set>
                                    <p:animEffect transition="in" filter="fade">
                                      <p:cBhvr>
                                        <p:cTn id="71" dur="500"/>
                                        <p:tgtEl>
                                          <p:spTgt spid="15">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10"/>
                                        </p:tgtEl>
                                        <p:attrNameLst>
                                          <p:attrName>style.visibility</p:attrName>
                                        </p:attrNameLst>
                                      </p:cBhvr>
                                      <p:to>
                                        <p:strVal val="visible"/>
                                      </p:to>
                                    </p:set>
                                    <p:anim calcmode="lin" valueType="num">
                                      <p:cBhvr>
                                        <p:cTn id="76" dur="500" fill="hold"/>
                                        <p:tgtEl>
                                          <p:spTgt spid="10"/>
                                        </p:tgtEl>
                                        <p:attrNameLst>
                                          <p:attrName>ppt_w</p:attrName>
                                        </p:attrNameLst>
                                      </p:cBhvr>
                                      <p:tavLst>
                                        <p:tav tm="0">
                                          <p:val>
                                            <p:fltVal val="0"/>
                                          </p:val>
                                        </p:tav>
                                        <p:tav tm="100000">
                                          <p:val>
                                            <p:strVal val="#ppt_w"/>
                                          </p:val>
                                        </p:tav>
                                      </p:tavLst>
                                    </p:anim>
                                    <p:anim calcmode="lin" valueType="num">
                                      <p:cBhvr>
                                        <p:cTn id="77" dur="500" fill="hold"/>
                                        <p:tgtEl>
                                          <p:spTgt spid="10"/>
                                        </p:tgtEl>
                                        <p:attrNameLst>
                                          <p:attrName>ppt_h</p:attrName>
                                        </p:attrNameLst>
                                      </p:cBhvr>
                                      <p:tavLst>
                                        <p:tav tm="0">
                                          <p:val>
                                            <p:fltVal val="0"/>
                                          </p:val>
                                        </p:tav>
                                        <p:tav tm="100000">
                                          <p:val>
                                            <p:strVal val="#ppt_h"/>
                                          </p:val>
                                        </p:tav>
                                      </p:tavLst>
                                    </p:anim>
                                    <p:animEffect transition="in" filter="fade">
                                      <p:cBhvr>
                                        <p:cTn id="7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10" grpId="0" animBg="1"/>
      <p:bldP spid="13" grpId="0" build="p"/>
      <p:bldP spid="14" grpId="0" build="p"/>
      <p:bldP spid="1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6DEB79B-DCF2-D530-61DD-D6D5EC5DCAA7}"/>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D26D72C-14A1-D04E-D7DC-6BF575B5CC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FBE48060-8BE3-1F31-E236-58094BEF0FC9}"/>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8AF27D0C-5D1C-FC72-B52F-7A75FFFD836E}"/>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Quelques exemples de SI et des risques associés</a:t>
            </a:r>
          </a:p>
        </p:txBody>
      </p:sp>
      <p:sp>
        <p:nvSpPr>
          <p:cNvPr id="2" name="Rectangle 1">
            <a:extLst>
              <a:ext uri="{FF2B5EF4-FFF2-40B4-BE49-F238E27FC236}">
                <a16:creationId xmlns:a16="http://schemas.microsoft.com/office/drawing/2014/main" id="{53C9C4A9-FF66-6A75-4A20-A86FBE03C364}"/>
              </a:ext>
            </a:extLst>
          </p:cNvPr>
          <p:cNvSpPr/>
          <p:nvPr/>
        </p:nvSpPr>
        <p:spPr>
          <a:xfrm>
            <a:off x="0" y="1312369"/>
            <a:ext cx="12192000" cy="537946"/>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Avenir Black" panose="02000503020000020003" pitchFamily="2" charset="0"/>
              </a:rPr>
              <a:t>Les systèmes industriels (OT)</a:t>
            </a:r>
          </a:p>
        </p:txBody>
      </p:sp>
      <p:sp>
        <p:nvSpPr>
          <p:cNvPr id="4" name="Rectangle 3">
            <a:extLst>
              <a:ext uri="{FF2B5EF4-FFF2-40B4-BE49-F238E27FC236}">
                <a16:creationId xmlns:a16="http://schemas.microsoft.com/office/drawing/2014/main" id="{57B8FC78-2144-C4D4-E82A-9AF99AC6F9D1}"/>
              </a:ext>
            </a:extLst>
          </p:cNvPr>
          <p:cNvSpPr/>
          <p:nvPr/>
        </p:nvSpPr>
        <p:spPr>
          <a:xfrm>
            <a:off x="276113"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Menaces</a:t>
            </a:r>
          </a:p>
        </p:txBody>
      </p:sp>
      <p:sp>
        <p:nvSpPr>
          <p:cNvPr id="5" name="Rectangle 4">
            <a:extLst>
              <a:ext uri="{FF2B5EF4-FFF2-40B4-BE49-F238E27FC236}">
                <a16:creationId xmlns:a16="http://schemas.microsoft.com/office/drawing/2014/main" id="{9811A3E2-72B3-AF63-BCA5-3A84215B26D1}"/>
              </a:ext>
            </a:extLst>
          </p:cNvPr>
          <p:cNvSpPr/>
          <p:nvPr/>
        </p:nvSpPr>
        <p:spPr>
          <a:xfrm>
            <a:off x="4276165"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Vulnérabilités</a:t>
            </a:r>
          </a:p>
        </p:txBody>
      </p:sp>
      <p:sp>
        <p:nvSpPr>
          <p:cNvPr id="10" name="Rectangle 9">
            <a:extLst>
              <a:ext uri="{FF2B5EF4-FFF2-40B4-BE49-F238E27FC236}">
                <a16:creationId xmlns:a16="http://schemas.microsoft.com/office/drawing/2014/main" id="{0D59A0BB-3EC7-6122-090A-1B49A5B24F7A}"/>
              </a:ext>
            </a:extLst>
          </p:cNvPr>
          <p:cNvSpPr/>
          <p:nvPr/>
        </p:nvSpPr>
        <p:spPr>
          <a:xfrm>
            <a:off x="8276216" y="2076162"/>
            <a:ext cx="3639671" cy="53794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Impacts</a:t>
            </a:r>
          </a:p>
        </p:txBody>
      </p:sp>
      <p:sp>
        <p:nvSpPr>
          <p:cNvPr id="13" name="Rectangle 12">
            <a:extLst>
              <a:ext uri="{FF2B5EF4-FFF2-40B4-BE49-F238E27FC236}">
                <a16:creationId xmlns:a16="http://schemas.microsoft.com/office/drawing/2014/main" id="{AEA7FEA6-F13E-1890-6F42-A7162E3EC94D}"/>
              </a:ext>
            </a:extLst>
          </p:cNvPr>
          <p:cNvSpPr/>
          <p:nvPr/>
        </p:nvSpPr>
        <p:spPr>
          <a:xfrm>
            <a:off x="276113"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Ransomware qui se propage de l’IT vers l’OT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Accès distant compromis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Sabotage ou altération de paramètres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Matériel obsolète ciblé avec des attaques opportunistes</a:t>
            </a:r>
          </a:p>
        </p:txBody>
      </p:sp>
      <p:sp>
        <p:nvSpPr>
          <p:cNvPr id="14" name="Rectangle 13">
            <a:extLst>
              <a:ext uri="{FF2B5EF4-FFF2-40B4-BE49-F238E27FC236}">
                <a16:creationId xmlns:a16="http://schemas.microsoft.com/office/drawing/2014/main" id="{DB992028-4D0D-AAE0-085D-C3356216D35F}"/>
              </a:ext>
            </a:extLst>
          </p:cNvPr>
          <p:cNvSpPr/>
          <p:nvPr/>
        </p:nvSpPr>
        <p:spPr>
          <a:xfrm>
            <a:off x="425644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Équipements anciens avec des protocoles non sécurisés</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Segmentation IT/OT insuffisante</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Supervision limitée, inventaire incomplet</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Procédures de changement et sauvegardes OT insuffisantes</a:t>
            </a:r>
          </a:p>
        </p:txBody>
      </p:sp>
      <p:sp>
        <p:nvSpPr>
          <p:cNvPr id="15" name="Rectangle 14">
            <a:extLst>
              <a:ext uri="{FF2B5EF4-FFF2-40B4-BE49-F238E27FC236}">
                <a16:creationId xmlns:a16="http://schemas.microsoft.com/office/drawing/2014/main" id="{C540A075-AE30-D4C9-D1C0-ADC8B98670FC}"/>
              </a:ext>
            </a:extLst>
          </p:cNvPr>
          <p:cNvSpPr/>
          <p:nvPr/>
        </p:nvSpPr>
        <p:spPr>
          <a:xfrm>
            <a:off x="8279802" y="2743136"/>
            <a:ext cx="3639671" cy="36132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Arrêt de production</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Défaut de qualité</a:t>
            </a:r>
          </a:p>
          <a:p>
            <a:pPr marL="285750" indent="-285750">
              <a:spcBef>
                <a:spcPts val="600"/>
              </a:spcBef>
              <a:spcAft>
                <a:spcPts val="600"/>
              </a:spcAft>
              <a:buFont typeface="Arial" panose="020B0604020202020204" pitchFamily="34" charset="0"/>
              <a:buChar char="•"/>
            </a:pPr>
            <a:r>
              <a:rPr lang="fr-FR" dirty="0">
                <a:solidFill>
                  <a:schemeClr val="accent1">
                    <a:lumMod val="50000"/>
                  </a:schemeClr>
                </a:solidFill>
                <a:latin typeface="Avenir Book" panose="02000503020000020003" pitchFamily="2" charset="0"/>
              </a:rPr>
              <a:t>Risques pour la sécurité des personnes</a:t>
            </a:r>
          </a:p>
        </p:txBody>
      </p:sp>
    </p:spTree>
    <p:extLst>
      <p:ext uri="{BB962C8B-B14F-4D97-AF65-F5344CB8AC3E}">
        <p14:creationId xmlns:p14="http://schemas.microsoft.com/office/powerpoint/2010/main" val="17403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Effect transition="in" filter="fade">
                                      <p:cBhvr>
                                        <p:cTn id="34" dur="500"/>
                                        <p:tgtEl>
                                          <p:spTgt spid="1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fade">
                                      <p:cBhvr>
                                        <p:cTn id="39" dur="500"/>
                                        <p:tgtEl>
                                          <p:spTgt spid="1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xEl>
                                              <p:pRg st="1" end="1"/>
                                            </p:txEl>
                                          </p:spTgt>
                                        </p:tgtEl>
                                        <p:attrNameLst>
                                          <p:attrName>style.visibility</p:attrName>
                                        </p:attrNameLst>
                                      </p:cBhvr>
                                      <p:to>
                                        <p:strVal val="visible"/>
                                      </p:to>
                                    </p:set>
                                    <p:animEffect transition="in" filter="fade">
                                      <p:cBhvr>
                                        <p:cTn id="44" dur="500"/>
                                        <p:tgtEl>
                                          <p:spTgt spid="14">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xEl>
                                              <p:pRg st="2" end="2"/>
                                            </p:txEl>
                                          </p:spTgt>
                                        </p:tgtEl>
                                        <p:attrNameLst>
                                          <p:attrName>style.visibility</p:attrName>
                                        </p:attrNameLst>
                                      </p:cBhvr>
                                      <p:to>
                                        <p:strVal val="visible"/>
                                      </p:to>
                                    </p:set>
                                    <p:animEffect transition="in" filter="fade">
                                      <p:cBhvr>
                                        <p:cTn id="49" dur="500"/>
                                        <p:tgtEl>
                                          <p:spTgt spid="14">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4">
                                            <p:txEl>
                                              <p:pRg st="3" end="3"/>
                                            </p:txEl>
                                          </p:spTgt>
                                        </p:tgtEl>
                                        <p:attrNameLst>
                                          <p:attrName>style.visibility</p:attrName>
                                        </p:attrNameLst>
                                      </p:cBhvr>
                                      <p:to>
                                        <p:strVal val="visible"/>
                                      </p:to>
                                    </p:set>
                                    <p:animEffect transition="in" filter="fade">
                                      <p:cBhvr>
                                        <p:cTn id="54" dur="500"/>
                                        <p:tgtEl>
                                          <p:spTgt spid="14">
                                            <p:txEl>
                                              <p:pRg st="3" end="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p:cTn id="59" dur="500" fill="hold"/>
                                        <p:tgtEl>
                                          <p:spTgt spid="5"/>
                                        </p:tgtEl>
                                        <p:attrNameLst>
                                          <p:attrName>ppt_w</p:attrName>
                                        </p:attrNameLst>
                                      </p:cBhvr>
                                      <p:tavLst>
                                        <p:tav tm="0">
                                          <p:val>
                                            <p:fltVal val="0"/>
                                          </p:val>
                                        </p:tav>
                                        <p:tav tm="100000">
                                          <p:val>
                                            <p:strVal val="#ppt_w"/>
                                          </p:val>
                                        </p:tav>
                                      </p:tavLst>
                                    </p:anim>
                                    <p:anim calcmode="lin" valueType="num">
                                      <p:cBhvr>
                                        <p:cTn id="60" dur="500" fill="hold"/>
                                        <p:tgtEl>
                                          <p:spTgt spid="5"/>
                                        </p:tgtEl>
                                        <p:attrNameLst>
                                          <p:attrName>ppt_h</p:attrName>
                                        </p:attrNameLst>
                                      </p:cBhvr>
                                      <p:tavLst>
                                        <p:tav tm="0">
                                          <p:val>
                                            <p:fltVal val="0"/>
                                          </p:val>
                                        </p:tav>
                                        <p:tav tm="100000">
                                          <p:val>
                                            <p:strVal val="#ppt_h"/>
                                          </p:val>
                                        </p:tav>
                                      </p:tavLst>
                                    </p:anim>
                                    <p:animEffect transition="in" filter="fade">
                                      <p:cBhvr>
                                        <p:cTn id="61" dur="500"/>
                                        <p:tgtEl>
                                          <p:spTgt spid="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5">
                                            <p:txEl>
                                              <p:pRg st="0" end="0"/>
                                            </p:txEl>
                                          </p:spTgt>
                                        </p:tgtEl>
                                        <p:attrNameLst>
                                          <p:attrName>style.visibility</p:attrName>
                                        </p:attrNameLst>
                                      </p:cBhvr>
                                      <p:to>
                                        <p:strVal val="visible"/>
                                      </p:to>
                                    </p:set>
                                    <p:animEffect transition="in" filter="fade">
                                      <p:cBhvr>
                                        <p:cTn id="66" dur="500"/>
                                        <p:tgtEl>
                                          <p:spTgt spid="15">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5">
                                            <p:txEl>
                                              <p:pRg st="1" end="1"/>
                                            </p:txEl>
                                          </p:spTgt>
                                        </p:tgtEl>
                                        <p:attrNameLst>
                                          <p:attrName>style.visibility</p:attrName>
                                        </p:attrNameLst>
                                      </p:cBhvr>
                                      <p:to>
                                        <p:strVal val="visible"/>
                                      </p:to>
                                    </p:set>
                                    <p:animEffect transition="in" filter="fade">
                                      <p:cBhvr>
                                        <p:cTn id="71" dur="500"/>
                                        <p:tgtEl>
                                          <p:spTgt spid="15">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5">
                                            <p:txEl>
                                              <p:pRg st="2" end="2"/>
                                            </p:txEl>
                                          </p:spTgt>
                                        </p:tgtEl>
                                        <p:attrNameLst>
                                          <p:attrName>style.visibility</p:attrName>
                                        </p:attrNameLst>
                                      </p:cBhvr>
                                      <p:to>
                                        <p:strVal val="visible"/>
                                      </p:to>
                                    </p:set>
                                    <p:animEffect transition="in" filter="fade">
                                      <p:cBhvr>
                                        <p:cTn id="76" dur="500"/>
                                        <p:tgtEl>
                                          <p:spTgt spid="15">
                                            <p:txEl>
                                              <p:pRg st="2" end="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10"/>
                                        </p:tgtEl>
                                        <p:attrNameLst>
                                          <p:attrName>style.visibility</p:attrName>
                                        </p:attrNameLst>
                                      </p:cBhvr>
                                      <p:to>
                                        <p:strVal val="visible"/>
                                      </p:to>
                                    </p:set>
                                    <p:anim calcmode="lin" valueType="num">
                                      <p:cBhvr>
                                        <p:cTn id="81" dur="500" fill="hold"/>
                                        <p:tgtEl>
                                          <p:spTgt spid="10"/>
                                        </p:tgtEl>
                                        <p:attrNameLst>
                                          <p:attrName>ppt_w</p:attrName>
                                        </p:attrNameLst>
                                      </p:cBhvr>
                                      <p:tavLst>
                                        <p:tav tm="0">
                                          <p:val>
                                            <p:fltVal val="0"/>
                                          </p:val>
                                        </p:tav>
                                        <p:tav tm="100000">
                                          <p:val>
                                            <p:strVal val="#ppt_w"/>
                                          </p:val>
                                        </p:tav>
                                      </p:tavLst>
                                    </p:anim>
                                    <p:anim calcmode="lin" valueType="num">
                                      <p:cBhvr>
                                        <p:cTn id="82" dur="500" fill="hold"/>
                                        <p:tgtEl>
                                          <p:spTgt spid="10"/>
                                        </p:tgtEl>
                                        <p:attrNameLst>
                                          <p:attrName>ppt_h</p:attrName>
                                        </p:attrNameLst>
                                      </p:cBhvr>
                                      <p:tavLst>
                                        <p:tav tm="0">
                                          <p:val>
                                            <p:fltVal val="0"/>
                                          </p:val>
                                        </p:tav>
                                        <p:tav tm="100000">
                                          <p:val>
                                            <p:strVal val="#ppt_h"/>
                                          </p:val>
                                        </p:tav>
                                      </p:tavLst>
                                    </p:anim>
                                    <p:animEffect transition="in" filter="fade">
                                      <p:cBhvr>
                                        <p:cTn id="8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10" grpId="0" animBg="1"/>
      <p:bldP spid="13" grpId="0" build="p"/>
      <p:bldP spid="14" grpId="0" build="p"/>
      <p:bldP spid="1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0BE2FC9E-4CAD-F408-0664-5D342C8DA586}"/>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BD87F8C-D3B2-A0FF-FCC1-61EA7F3CA31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2945EFE5-7E2B-9515-331C-1EF3CB02C4AC}"/>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5200A6F7-89EB-AEFD-4ED0-37AC5F7C4359}"/>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sphères de la sécurité des systèmes d’information</a:t>
            </a:r>
          </a:p>
        </p:txBody>
      </p:sp>
      <p:pic>
        <p:nvPicPr>
          <p:cNvPr id="17" name="Image 16">
            <a:extLst>
              <a:ext uri="{FF2B5EF4-FFF2-40B4-BE49-F238E27FC236}">
                <a16:creationId xmlns:a16="http://schemas.microsoft.com/office/drawing/2014/main" id="{D1715400-5B81-BF76-7D25-17EC8EF92F2C}"/>
              </a:ext>
            </a:extLst>
          </p:cNvPr>
          <p:cNvPicPr>
            <a:picLocks noChangeAspect="1"/>
          </p:cNvPicPr>
          <p:nvPr/>
        </p:nvPicPr>
        <p:blipFill>
          <a:blip r:embed="rId4"/>
          <a:srcRect l="14891" r="12584"/>
          <a:stretch>
            <a:fillRect/>
          </a:stretch>
        </p:blipFill>
        <p:spPr>
          <a:xfrm>
            <a:off x="3367144" y="1243559"/>
            <a:ext cx="5637007" cy="5181600"/>
          </a:xfrm>
          <a:prstGeom prst="rect">
            <a:avLst/>
          </a:prstGeom>
        </p:spPr>
      </p:pic>
    </p:spTree>
    <p:extLst>
      <p:ext uri="{BB962C8B-B14F-4D97-AF65-F5344CB8AC3E}">
        <p14:creationId xmlns:p14="http://schemas.microsoft.com/office/powerpoint/2010/main" val="3422196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5BE5C3E8-E002-0FEA-2EBE-FCE8FA8EDC3A}"/>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1AC6721-06DA-DFB7-403A-EA628C6DBB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BE5E2B3-F659-B572-F807-F5753B8759EF}"/>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B0A70123-682E-109C-2A22-45A9AABF986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sphères de la sécurité des systèmes d’information</a:t>
            </a:r>
          </a:p>
        </p:txBody>
      </p:sp>
      <p:sp>
        <p:nvSpPr>
          <p:cNvPr id="12" name="Rectangle 11">
            <a:extLst>
              <a:ext uri="{FF2B5EF4-FFF2-40B4-BE49-F238E27FC236}">
                <a16:creationId xmlns:a16="http://schemas.microsoft.com/office/drawing/2014/main" id="{C2F52D73-CA77-CED3-B168-795FF2D1176F}"/>
              </a:ext>
            </a:extLst>
          </p:cNvPr>
          <p:cNvSpPr/>
          <p:nvPr/>
        </p:nvSpPr>
        <p:spPr>
          <a:xfrm>
            <a:off x="389069" y="1308680"/>
            <a:ext cx="11413862" cy="5230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sz="2000" b="1" dirty="0">
                <a:solidFill>
                  <a:schemeClr val="accent1">
                    <a:lumMod val="50000"/>
                  </a:schemeClr>
                </a:solidFill>
                <a:latin typeface="Avenir Black" panose="02000503020000020003" pitchFamily="2" charset="0"/>
              </a:rPr>
              <a:t>Sécurité matérielle, physique et environnementale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Fiabilité des matériaux et usage d’équipements qui possèdent un bon degré de sûreté de fonctionnement, de fiabilité et de robustesse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Protection des sources énergétiques et de la climatisation</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Protection de l’environnement</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Mesures de gestion et de contrôle des accès physiques aux locaux, équipements et infrastructures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Redondance physique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Marquage des matériels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Plan de maintenance préventive et corrective des équipements</a:t>
            </a:r>
          </a:p>
        </p:txBody>
      </p:sp>
    </p:spTree>
    <p:extLst>
      <p:ext uri="{BB962C8B-B14F-4D97-AF65-F5344CB8AC3E}">
        <p14:creationId xmlns:p14="http://schemas.microsoft.com/office/powerpoint/2010/main" val="174201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fade">
                                      <p:cBhvr>
                                        <p:cTn id="32" dur="500"/>
                                        <p:tgtEl>
                                          <p:spTgt spid="1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fade">
                                      <p:cBhvr>
                                        <p:cTn id="37" dur="500"/>
                                        <p:tgtEl>
                                          <p:spTgt spid="1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FF1E50FD-EEFD-346F-7F93-8CCC33206DF6}"/>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FD8FB090-112D-D033-AE69-CEE1FFA2A6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2D1D2979-E747-EC84-E6B6-10DA1BAABB59}"/>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C9AB506D-7ED0-85FB-638A-62AE9C0E36F5}"/>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sphères de la sécurité des systèmes d’information</a:t>
            </a:r>
          </a:p>
        </p:txBody>
      </p:sp>
      <p:sp>
        <p:nvSpPr>
          <p:cNvPr id="12" name="Rectangle 11">
            <a:extLst>
              <a:ext uri="{FF2B5EF4-FFF2-40B4-BE49-F238E27FC236}">
                <a16:creationId xmlns:a16="http://schemas.microsoft.com/office/drawing/2014/main" id="{6FB62DD0-86F9-0187-6AEF-7430DDA2B137}"/>
              </a:ext>
            </a:extLst>
          </p:cNvPr>
          <p:cNvSpPr/>
          <p:nvPr/>
        </p:nvSpPr>
        <p:spPr>
          <a:xfrm>
            <a:off x="389069" y="1308680"/>
            <a:ext cx="11413862" cy="5230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sz="2000" b="1" dirty="0">
                <a:solidFill>
                  <a:schemeClr val="accent1">
                    <a:lumMod val="50000"/>
                  </a:schemeClr>
                </a:solidFill>
                <a:latin typeface="Avenir Black" panose="02000503020000020003" pitchFamily="2" charset="0"/>
              </a:rPr>
              <a:t>Sécurité de l’exploitation</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Parc informatique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Configurations et mises à jour</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Incidents et résolution</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Performances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Sauvegardes, secours et continuité</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Maintenance et contrats de maintenance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Logs et fichiers de journalisation</a:t>
            </a:r>
          </a:p>
        </p:txBody>
      </p:sp>
    </p:spTree>
    <p:extLst>
      <p:ext uri="{BB962C8B-B14F-4D97-AF65-F5344CB8AC3E}">
        <p14:creationId xmlns:p14="http://schemas.microsoft.com/office/powerpoint/2010/main" val="84554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fade">
                                      <p:cBhvr>
                                        <p:cTn id="32" dur="500"/>
                                        <p:tgtEl>
                                          <p:spTgt spid="1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fade">
                                      <p:cBhvr>
                                        <p:cTn id="37" dur="500"/>
                                        <p:tgtEl>
                                          <p:spTgt spid="1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86702DF4-4FA6-0D3D-813F-087BCE2A5170}"/>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67AF58C-5D7A-CEAA-CBB2-65126ECE69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F0760D9D-3C04-7D3E-5058-262FF6B7F45D}"/>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04A370FE-8850-D39B-B094-DB5A939081B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sphères de la sécurité des systèmes d’information</a:t>
            </a:r>
          </a:p>
        </p:txBody>
      </p:sp>
      <p:sp>
        <p:nvSpPr>
          <p:cNvPr id="12" name="Rectangle 11">
            <a:extLst>
              <a:ext uri="{FF2B5EF4-FFF2-40B4-BE49-F238E27FC236}">
                <a16:creationId xmlns:a16="http://schemas.microsoft.com/office/drawing/2014/main" id="{78D76A15-235A-574C-8D3A-934DD4E5888A}"/>
              </a:ext>
            </a:extLst>
          </p:cNvPr>
          <p:cNvSpPr/>
          <p:nvPr/>
        </p:nvSpPr>
        <p:spPr>
          <a:xfrm>
            <a:off x="389069" y="1308680"/>
            <a:ext cx="11413862" cy="5230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sz="2000" b="1" dirty="0">
                <a:solidFill>
                  <a:schemeClr val="accent1">
                    <a:lumMod val="50000"/>
                  </a:schemeClr>
                </a:solidFill>
                <a:latin typeface="Avenir Black" panose="02000503020000020003" pitchFamily="2" charset="0"/>
              </a:rPr>
              <a:t>Sécurité des réseaux de télécommunication</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Infrastructure de transmission</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Infrastructures de routage et de transport</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Infrastructure applicative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Sphère informationnelle et de l’utilisateur</a:t>
            </a:r>
          </a:p>
        </p:txBody>
      </p:sp>
    </p:spTree>
    <p:extLst>
      <p:ext uri="{BB962C8B-B14F-4D97-AF65-F5344CB8AC3E}">
        <p14:creationId xmlns:p14="http://schemas.microsoft.com/office/powerpoint/2010/main" val="98579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2F04EE2-DDB0-14FC-64B7-EEC0C5492DE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8E9275A-1C4C-0CC2-56BC-26BE61D0D8BE}"/>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Présentation de la séquence</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Objectifs et notions abordées</a:t>
            </a:r>
          </a:p>
        </p:txBody>
      </p:sp>
      <p:sp>
        <p:nvSpPr>
          <p:cNvPr id="3" name="Espace réservé du numéro de diapositive 2">
            <a:extLst>
              <a:ext uri="{FF2B5EF4-FFF2-40B4-BE49-F238E27FC236}">
                <a16:creationId xmlns:a16="http://schemas.microsoft.com/office/drawing/2014/main" id="{32413293-FFFF-33CC-B279-5A957700FB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348B3544-7226-2946-392B-C8B27179A490}"/>
              </a:ext>
            </a:extLst>
          </p:cNvPr>
          <p:cNvSpPr/>
          <p:nvPr/>
        </p:nvSpPr>
        <p:spPr>
          <a:xfrm>
            <a:off x="315310" y="1430631"/>
            <a:ext cx="11561380" cy="555571"/>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1368000" rtlCol="0" anchor="ctr"/>
          <a:lstStyle/>
          <a:p>
            <a:r>
              <a:rPr lang="fr-FR" sz="2000" b="1" dirty="0">
                <a:latin typeface="Avenir Black" panose="02000503020000020003" pitchFamily="2" charset="0"/>
              </a:rPr>
              <a:t>Identifier les grandes familles de SI et leurs vulnérabilités</a:t>
            </a:r>
          </a:p>
        </p:txBody>
      </p:sp>
      <p:sp>
        <p:nvSpPr>
          <p:cNvPr id="6" name="Ellipse 5">
            <a:extLst>
              <a:ext uri="{FF2B5EF4-FFF2-40B4-BE49-F238E27FC236}">
                <a16:creationId xmlns:a16="http://schemas.microsoft.com/office/drawing/2014/main" id="{43ECA4CB-F9FF-B59D-E379-163DCFFE3BE5}"/>
              </a:ext>
            </a:extLst>
          </p:cNvPr>
          <p:cNvSpPr/>
          <p:nvPr/>
        </p:nvSpPr>
        <p:spPr>
          <a:xfrm>
            <a:off x="704193" y="1307573"/>
            <a:ext cx="825774" cy="825774"/>
          </a:xfrm>
          <a:prstGeom prst="ellipse">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descr="Mille avec un remplissage uni">
            <a:extLst>
              <a:ext uri="{FF2B5EF4-FFF2-40B4-BE49-F238E27FC236}">
                <a16:creationId xmlns:a16="http://schemas.microsoft.com/office/drawing/2014/main" id="{8265214F-96B3-B73C-E7ED-9B741F3736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294" y="1442674"/>
            <a:ext cx="555571" cy="555571"/>
          </a:xfrm>
          <a:prstGeom prst="rect">
            <a:avLst/>
          </a:prstGeom>
        </p:spPr>
      </p:pic>
      <p:sp>
        <p:nvSpPr>
          <p:cNvPr id="10" name="Rectangle 9">
            <a:extLst>
              <a:ext uri="{FF2B5EF4-FFF2-40B4-BE49-F238E27FC236}">
                <a16:creationId xmlns:a16="http://schemas.microsoft.com/office/drawing/2014/main" id="{77AABD5C-8160-ED2E-EA65-34939FD7C1E2}"/>
              </a:ext>
            </a:extLst>
          </p:cNvPr>
          <p:cNvSpPr/>
          <p:nvPr/>
        </p:nvSpPr>
        <p:spPr>
          <a:xfrm>
            <a:off x="315310" y="2256405"/>
            <a:ext cx="11561380" cy="43098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La définition de la sécurité des systèmes d’information</a:t>
            </a:r>
          </a:p>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Les principes et concepts en SSI</a:t>
            </a:r>
          </a:p>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L’écosystème des cyberattaques</a:t>
            </a:r>
          </a:p>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Les acteurs de la SSI</a:t>
            </a:r>
          </a:p>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La gestion des risques SSI</a:t>
            </a:r>
          </a:p>
          <a:p>
            <a:pPr marL="285750" indent="-285750">
              <a:spcBef>
                <a:spcPts val="1200"/>
              </a:spcBef>
              <a:spcAft>
                <a:spcPts val="1200"/>
              </a:spcAft>
              <a:buFont typeface="Arial" panose="020B0604020202020204" pitchFamily="34" charset="0"/>
              <a:buChar char="•"/>
            </a:pPr>
            <a:endParaRPr lang="fr-FR" sz="2000" dirty="0">
              <a:solidFill>
                <a:schemeClr val="accent1">
                  <a:lumMod val="50000"/>
                </a:schemeClr>
              </a:solidFill>
              <a:latin typeface="Avenir Book" panose="02000503020000020003" pitchFamily="2" charset="0"/>
            </a:endParaRPr>
          </a:p>
        </p:txBody>
      </p:sp>
    </p:spTree>
    <p:extLst>
      <p:ext uri="{BB962C8B-B14F-4D97-AF65-F5344CB8AC3E}">
        <p14:creationId xmlns:p14="http://schemas.microsoft.com/office/powerpoint/2010/main" val="2884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fade">
                                      <p:cBhvr>
                                        <p:cTn id="24" dur="500"/>
                                        <p:tgtEl>
                                          <p:spTgt spid="1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Effect transition="in" filter="fade">
                                      <p:cBhvr>
                                        <p:cTn id="29" dur="500"/>
                                        <p:tgtEl>
                                          <p:spTgt spid="1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
                                            <p:txEl>
                                              <p:pRg st="2" end="2"/>
                                            </p:txEl>
                                          </p:spTgt>
                                        </p:tgtEl>
                                        <p:attrNameLst>
                                          <p:attrName>style.visibility</p:attrName>
                                        </p:attrNameLst>
                                      </p:cBhvr>
                                      <p:to>
                                        <p:strVal val="visible"/>
                                      </p:to>
                                    </p:set>
                                    <p:animEffect transition="in" filter="fade">
                                      <p:cBhvr>
                                        <p:cTn id="34" dur="500"/>
                                        <p:tgtEl>
                                          <p:spTgt spid="10">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animEffect transition="in" filter="fade">
                                      <p:cBhvr>
                                        <p:cTn id="39" dur="500"/>
                                        <p:tgtEl>
                                          <p:spTgt spid="10">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0">
                                            <p:txEl>
                                              <p:pRg st="4" end="4"/>
                                            </p:txEl>
                                          </p:spTgt>
                                        </p:tgtEl>
                                        <p:attrNameLst>
                                          <p:attrName>style.visibility</p:attrName>
                                        </p:attrNameLst>
                                      </p:cBhvr>
                                      <p:to>
                                        <p:strVal val="visible"/>
                                      </p:to>
                                    </p:set>
                                    <p:animEffect transition="in" filter="fade">
                                      <p:cBhvr>
                                        <p:cTn id="44"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27A625AE-03E7-3DBD-69DD-0BC55BC01773}"/>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BAE257B-3A8F-63B3-67EE-4C7A36FAC6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168A4A61-2D22-E88A-5BD0-B9EC24450060}"/>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9FBF0625-CFDA-A8BE-4757-8AC03264D110}"/>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sphères de la sécurité des systèmes d’information</a:t>
            </a:r>
          </a:p>
        </p:txBody>
      </p:sp>
      <p:sp>
        <p:nvSpPr>
          <p:cNvPr id="12" name="Rectangle 11">
            <a:extLst>
              <a:ext uri="{FF2B5EF4-FFF2-40B4-BE49-F238E27FC236}">
                <a16:creationId xmlns:a16="http://schemas.microsoft.com/office/drawing/2014/main" id="{32B77C69-EFA1-A8AB-4F2E-F69762F1E7CC}"/>
              </a:ext>
            </a:extLst>
          </p:cNvPr>
          <p:cNvSpPr/>
          <p:nvPr/>
        </p:nvSpPr>
        <p:spPr>
          <a:xfrm>
            <a:off x="249218" y="1308680"/>
            <a:ext cx="11693563" cy="5230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b="1" dirty="0">
                <a:solidFill>
                  <a:schemeClr val="accent1">
                    <a:lumMod val="50000"/>
                  </a:schemeClr>
                </a:solidFill>
                <a:latin typeface="Avenir Black" panose="02000503020000020003" pitchFamily="2" charset="0"/>
              </a:rPr>
              <a:t>Sécurité logicielle, applicative et de l’information</a:t>
            </a:r>
          </a:p>
          <a:p>
            <a:pPr marL="742950" lvl="1" indent="-285750">
              <a:spcBef>
                <a:spcPts val="300"/>
              </a:spcBef>
              <a:spcAft>
                <a:spcPts val="300"/>
              </a:spcAft>
              <a:buFont typeface="Arial" panose="020B0604020202020204" pitchFamily="34" charset="0"/>
              <a:buChar char="•"/>
            </a:pPr>
            <a:r>
              <a:rPr lang="fr-FR" sz="1600" dirty="0">
                <a:solidFill>
                  <a:schemeClr val="accent1">
                    <a:lumMod val="50000"/>
                  </a:schemeClr>
                </a:solidFill>
                <a:latin typeface="Avenir Book" panose="02000503020000020003" pitchFamily="2" charset="0"/>
              </a:rPr>
              <a:t>Sécurité logique : protection des services, des traitements informatiques et des données par des logiciels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Qualité du développement logiciels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Mise en œuvre adéquate de la cryptographie</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Procédures de contrôle d’accès logique</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Procédures de détection de logiciel malveillant, d’intrusion et d’incidents, réactions aux problèmes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Dimensionnement des ressources</a:t>
            </a:r>
          </a:p>
          <a:p>
            <a:pPr marL="742950" lvl="1" indent="-285750">
              <a:spcBef>
                <a:spcPts val="300"/>
              </a:spcBef>
              <a:spcAft>
                <a:spcPts val="300"/>
              </a:spcAft>
              <a:buFont typeface="Arial" panose="020B0604020202020204" pitchFamily="34" charset="0"/>
              <a:buChar char="•"/>
            </a:pPr>
            <a:r>
              <a:rPr lang="fr-FR" sz="1600" dirty="0">
                <a:solidFill>
                  <a:schemeClr val="accent1">
                    <a:lumMod val="50000"/>
                  </a:schemeClr>
                </a:solidFill>
                <a:latin typeface="Avenir Book" panose="02000503020000020003" pitchFamily="2" charset="0"/>
              </a:rPr>
              <a:t>Sécurité applicative : offrir aux programmes un niveau de sécurité suffisant pour garantir la confiance des utilisateurs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Méthodologie de développement</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Robustesse des applications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Contrôles et jeux de tests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Intégration des mécanismes de sécurité</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Choix des fournisseurs et sous-traitants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Élaboration et gestion des contrats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Plan de migration des applications</a:t>
            </a:r>
          </a:p>
          <a:p>
            <a:pPr marL="1200150" lvl="2" indent="-285750">
              <a:spcBef>
                <a:spcPts val="300"/>
              </a:spcBef>
              <a:spcAft>
                <a:spcPts val="300"/>
              </a:spcAft>
              <a:buFont typeface="Arial" panose="020B0604020202020204" pitchFamily="34" charset="0"/>
              <a:buChar char="•"/>
            </a:pPr>
            <a:r>
              <a:rPr lang="fr-FR" sz="1400" dirty="0">
                <a:solidFill>
                  <a:schemeClr val="accent1">
                    <a:lumMod val="50000"/>
                  </a:schemeClr>
                </a:solidFill>
                <a:latin typeface="Avenir Book" panose="02000503020000020003" pitchFamily="2" charset="0"/>
              </a:rPr>
              <a:t>Évaluation, audit des programmes</a:t>
            </a:r>
          </a:p>
        </p:txBody>
      </p:sp>
    </p:spTree>
    <p:extLst>
      <p:ext uri="{BB962C8B-B14F-4D97-AF65-F5344CB8AC3E}">
        <p14:creationId xmlns:p14="http://schemas.microsoft.com/office/powerpoint/2010/main" val="287560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fade">
                                      <p:cBhvr>
                                        <p:cTn id="32" dur="500"/>
                                        <p:tgtEl>
                                          <p:spTgt spid="1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fade">
                                      <p:cBhvr>
                                        <p:cTn id="37" dur="500"/>
                                        <p:tgtEl>
                                          <p:spTgt spid="1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500"/>
                                        <p:tgtEl>
                                          <p:spTgt spid="1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
                                            <p:txEl>
                                              <p:pRg st="8" end="8"/>
                                            </p:txEl>
                                          </p:spTgt>
                                        </p:tgtEl>
                                        <p:attrNameLst>
                                          <p:attrName>style.visibility</p:attrName>
                                        </p:attrNameLst>
                                      </p:cBhvr>
                                      <p:to>
                                        <p:strVal val="visible"/>
                                      </p:to>
                                    </p:set>
                                    <p:animEffect transition="in" filter="fade">
                                      <p:cBhvr>
                                        <p:cTn id="47" dur="500"/>
                                        <p:tgtEl>
                                          <p:spTgt spid="1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
                                            <p:txEl>
                                              <p:pRg st="9" end="9"/>
                                            </p:txEl>
                                          </p:spTgt>
                                        </p:tgtEl>
                                        <p:attrNameLst>
                                          <p:attrName>style.visibility</p:attrName>
                                        </p:attrNameLst>
                                      </p:cBhvr>
                                      <p:to>
                                        <p:strVal val="visible"/>
                                      </p:to>
                                    </p:set>
                                    <p:animEffect transition="in" filter="fade">
                                      <p:cBhvr>
                                        <p:cTn id="52" dur="500"/>
                                        <p:tgtEl>
                                          <p:spTgt spid="1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2">
                                            <p:txEl>
                                              <p:pRg st="10" end="10"/>
                                            </p:txEl>
                                          </p:spTgt>
                                        </p:tgtEl>
                                        <p:attrNameLst>
                                          <p:attrName>style.visibility</p:attrName>
                                        </p:attrNameLst>
                                      </p:cBhvr>
                                      <p:to>
                                        <p:strVal val="visible"/>
                                      </p:to>
                                    </p:set>
                                    <p:animEffect transition="in" filter="fade">
                                      <p:cBhvr>
                                        <p:cTn id="57" dur="500"/>
                                        <p:tgtEl>
                                          <p:spTgt spid="1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2">
                                            <p:txEl>
                                              <p:pRg st="11" end="11"/>
                                            </p:txEl>
                                          </p:spTgt>
                                        </p:tgtEl>
                                        <p:attrNameLst>
                                          <p:attrName>style.visibility</p:attrName>
                                        </p:attrNameLst>
                                      </p:cBhvr>
                                      <p:to>
                                        <p:strVal val="visible"/>
                                      </p:to>
                                    </p:set>
                                    <p:animEffect transition="in" filter="fade">
                                      <p:cBhvr>
                                        <p:cTn id="62" dur="500"/>
                                        <p:tgtEl>
                                          <p:spTgt spid="12">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2">
                                            <p:txEl>
                                              <p:pRg st="12" end="12"/>
                                            </p:txEl>
                                          </p:spTgt>
                                        </p:tgtEl>
                                        <p:attrNameLst>
                                          <p:attrName>style.visibility</p:attrName>
                                        </p:attrNameLst>
                                      </p:cBhvr>
                                      <p:to>
                                        <p:strVal val="visible"/>
                                      </p:to>
                                    </p:set>
                                    <p:animEffect transition="in" filter="fade">
                                      <p:cBhvr>
                                        <p:cTn id="67" dur="500"/>
                                        <p:tgtEl>
                                          <p:spTgt spid="12">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2">
                                            <p:txEl>
                                              <p:pRg st="13" end="13"/>
                                            </p:txEl>
                                          </p:spTgt>
                                        </p:tgtEl>
                                        <p:attrNameLst>
                                          <p:attrName>style.visibility</p:attrName>
                                        </p:attrNameLst>
                                      </p:cBhvr>
                                      <p:to>
                                        <p:strVal val="visible"/>
                                      </p:to>
                                    </p:set>
                                    <p:animEffect transition="in" filter="fade">
                                      <p:cBhvr>
                                        <p:cTn id="72" dur="500"/>
                                        <p:tgtEl>
                                          <p:spTgt spid="12">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2">
                                            <p:txEl>
                                              <p:pRg st="14" end="14"/>
                                            </p:txEl>
                                          </p:spTgt>
                                        </p:tgtEl>
                                        <p:attrNameLst>
                                          <p:attrName>style.visibility</p:attrName>
                                        </p:attrNameLst>
                                      </p:cBhvr>
                                      <p:to>
                                        <p:strVal val="visible"/>
                                      </p:to>
                                    </p:set>
                                    <p:animEffect transition="in" filter="fade">
                                      <p:cBhvr>
                                        <p:cTn id="77" dur="500"/>
                                        <p:tgtEl>
                                          <p:spTgt spid="12">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2">
                                            <p:txEl>
                                              <p:pRg st="15" end="15"/>
                                            </p:txEl>
                                          </p:spTgt>
                                        </p:tgtEl>
                                        <p:attrNameLst>
                                          <p:attrName>style.visibility</p:attrName>
                                        </p:attrNameLst>
                                      </p:cBhvr>
                                      <p:to>
                                        <p:strVal val="visible"/>
                                      </p:to>
                                    </p:set>
                                    <p:animEffect transition="in" filter="fade">
                                      <p:cBhvr>
                                        <p:cTn id="82" dur="500"/>
                                        <p:tgtEl>
                                          <p:spTgt spid="1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8DACE321-D278-E8C4-2DCB-BF66803C23C7}"/>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BA58726-5A12-F74E-C24E-23A854EFE1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1A8C4B79-9A66-3507-43CD-FD30022CF59B}"/>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9" name="Titre 1">
            <a:extLst>
              <a:ext uri="{FF2B5EF4-FFF2-40B4-BE49-F238E27FC236}">
                <a16:creationId xmlns:a16="http://schemas.microsoft.com/office/drawing/2014/main" id="{C4B1C9D0-40FB-F38C-7A49-114BA23061BF}"/>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dimensions de la sécurité des systèmes d’information</a:t>
            </a:r>
          </a:p>
        </p:txBody>
      </p:sp>
      <p:graphicFrame>
        <p:nvGraphicFramePr>
          <p:cNvPr id="2" name="Diagramme 1">
            <a:extLst>
              <a:ext uri="{FF2B5EF4-FFF2-40B4-BE49-F238E27FC236}">
                <a16:creationId xmlns:a16="http://schemas.microsoft.com/office/drawing/2014/main" id="{8688A99E-1F11-B3C2-53DA-015C9BCCA34E}"/>
              </a:ext>
            </a:extLst>
          </p:cNvPr>
          <p:cNvGraphicFramePr/>
          <p:nvPr>
            <p:extLst>
              <p:ext uri="{D42A27DB-BD31-4B8C-83A1-F6EECF244321}">
                <p14:modId xmlns:p14="http://schemas.microsoft.com/office/powerpoint/2010/main" val="3487863909"/>
              </p:ext>
            </p:extLst>
          </p:nvPr>
        </p:nvGraphicFramePr>
        <p:xfrm>
          <a:off x="2257911" y="1017651"/>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55647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472FEB1B-3035-668B-79F4-9DB46C2D883F}"/>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BEDAC594-E005-9EFA-6ADA-7696A8C81BE7}"/>
              </a:ext>
            </a:extLst>
          </p:cNvPr>
          <p:cNvSpPr/>
          <p:nvPr/>
        </p:nvSpPr>
        <p:spPr>
          <a:xfrm>
            <a:off x="301421" y="2969846"/>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Les principes et concepts en SSI</a:t>
            </a:r>
          </a:p>
        </p:txBody>
      </p:sp>
      <p:sp>
        <p:nvSpPr>
          <p:cNvPr id="4" name="Espace réservé du numéro de diapositive 1">
            <a:extLst>
              <a:ext uri="{FF2B5EF4-FFF2-40B4-BE49-F238E27FC236}">
                <a16:creationId xmlns:a16="http://schemas.microsoft.com/office/drawing/2014/main" id="{5B9FAA19-8DE8-184D-FBD1-F5DB9645AB1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22</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F1337076-505D-BB6A-0473-AFC6DEE833D7}"/>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207A264E-23EB-871D-ABB5-F04B610C33A2}"/>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170916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08733DB5-F112-B0A4-E41A-9C0A1110B1C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7960C26-A0BF-300B-7E6D-CE124DCC370B}"/>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principes et concepts en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piliers de la SSI : </a:t>
            </a:r>
            <a:r>
              <a:rPr lang="fr-FR" sz="2800">
                <a:solidFill>
                  <a:schemeClr val="accent1">
                    <a:lumMod val="50000"/>
                  </a:schemeClr>
                </a:solidFill>
                <a:latin typeface="Avenir Light" panose="020B0402020203020204" pitchFamily="34" charset="77"/>
                <a:cs typeface="Futura Medium" panose="020B0602020204020303" pitchFamily="34" charset="-79"/>
              </a:rPr>
              <a:t>les critères DICT</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197D256D-425F-8927-E3A4-19D878727B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AC9A1412-E2C1-EA63-8968-F462267AD971}"/>
              </a:ext>
            </a:extLst>
          </p:cNvPr>
          <p:cNvSpPr/>
          <p:nvPr/>
        </p:nvSpPr>
        <p:spPr>
          <a:xfrm>
            <a:off x="292100" y="1566055"/>
            <a:ext cx="4131129" cy="10621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Propriété d’être accessible et utilisable à la demande par une entité autorisée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(ISO 27000, 3.7)</a:t>
            </a:r>
          </a:p>
        </p:txBody>
      </p:sp>
      <p:sp>
        <p:nvSpPr>
          <p:cNvPr id="5" name="Rectangle 4">
            <a:extLst>
              <a:ext uri="{FF2B5EF4-FFF2-40B4-BE49-F238E27FC236}">
                <a16:creationId xmlns:a16="http://schemas.microsoft.com/office/drawing/2014/main" id="{B80C81E8-CC2A-61A3-105E-D1C5D1ED173F}"/>
              </a:ext>
            </a:extLst>
          </p:cNvPr>
          <p:cNvSpPr/>
          <p:nvPr/>
        </p:nvSpPr>
        <p:spPr>
          <a:xfrm>
            <a:off x="7887436" y="4551153"/>
            <a:ext cx="3923371" cy="1762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Propriété selon laquelle l’information n’est pas diffusée ni divulguée à des personnes, des entités ou des processus non autorisés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(ISO 27000, 3.10)</a:t>
            </a:r>
          </a:p>
        </p:txBody>
      </p:sp>
      <p:sp>
        <p:nvSpPr>
          <p:cNvPr id="7" name="Rectangle 6">
            <a:extLst>
              <a:ext uri="{FF2B5EF4-FFF2-40B4-BE49-F238E27FC236}">
                <a16:creationId xmlns:a16="http://schemas.microsoft.com/office/drawing/2014/main" id="{6BF21F5E-1A3C-E523-10F4-C777E9887B70}"/>
              </a:ext>
            </a:extLst>
          </p:cNvPr>
          <p:cNvSpPr/>
          <p:nvPr/>
        </p:nvSpPr>
        <p:spPr>
          <a:xfrm>
            <a:off x="8115133" y="1605258"/>
            <a:ext cx="3467979" cy="10621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Propriété d’exactitude et de complétude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(ISO 27000, 3.6)</a:t>
            </a:r>
          </a:p>
        </p:txBody>
      </p:sp>
      <p:sp>
        <p:nvSpPr>
          <p:cNvPr id="8" name="Losange 7">
            <a:extLst>
              <a:ext uri="{FF2B5EF4-FFF2-40B4-BE49-F238E27FC236}">
                <a16:creationId xmlns:a16="http://schemas.microsoft.com/office/drawing/2014/main" id="{C8677189-916C-2C31-AC70-17C3BCD9932F}"/>
              </a:ext>
            </a:extLst>
          </p:cNvPr>
          <p:cNvSpPr/>
          <p:nvPr/>
        </p:nvSpPr>
        <p:spPr>
          <a:xfrm>
            <a:off x="4191762" y="1732334"/>
            <a:ext cx="3923371" cy="3923371"/>
          </a:xfrm>
          <a:prstGeom prst="diamond">
            <a:avLst/>
          </a:prstGeom>
          <a:noFill/>
          <a:ln w="6350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8">
            <a:extLst>
              <a:ext uri="{FF2B5EF4-FFF2-40B4-BE49-F238E27FC236}">
                <a16:creationId xmlns:a16="http://schemas.microsoft.com/office/drawing/2014/main" id="{67020A27-B9D8-0501-7553-2809DB8F3CD4}"/>
              </a:ext>
            </a:extLst>
          </p:cNvPr>
          <p:cNvSpPr/>
          <p:nvPr/>
        </p:nvSpPr>
        <p:spPr>
          <a:xfrm rot="18900000">
            <a:off x="3444420" y="2378407"/>
            <a:ext cx="3501317" cy="644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small"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Disponibilité</a:t>
            </a:r>
          </a:p>
        </p:txBody>
      </p:sp>
      <p:sp>
        <p:nvSpPr>
          <p:cNvPr id="10" name="Rectangle 9">
            <a:extLst>
              <a:ext uri="{FF2B5EF4-FFF2-40B4-BE49-F238E27FC236}">
                <a16:creationId xmlns:a16="http://schemas.microsoft.com/office/drawing/2014/main" id="{800D1808-0F32-449D-89A4-A3C694109463}"/>
              </a:ext>
            </a:extLst>
          </p:cNvPr>
          <p:cNvSpPr/>
          <p:nvPr/>
        </p:nvSpPr>
        <p:spPr>
          <a:xfrm rot="2700000">
            <a:off x="5464414" y="2378407"/>
            <a:ext cx="3326784" cy="644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small"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Intégrité</a:t>
            </a:r>
          </a:p>
        </p:txBody>
      </p:sp>
      <p:sp>
        <p:nvSpPr>
          <p:cNvPr id="11" name="Rectangle 10">
            <a:extLst>
              <a:ext uri="{FF2B5EF4-FFF2-40B4-BE49-F238E27FC236}">
                <a16:creationId xmlns:a16="http://schemas.microsoft.com/office/drawing/2014/main" id="{0F76B89C-4B3D-91F5-333E-2CBBD9D575E2}"/>
              </a:ext>
            </a:extLst>
          </p:cNvPr>
          <p:cNvSpPr/>
          <p:nvPr/>
        </p:nvSpPr>
        <p:spPr>
          <a:xfrm rot="18900000">
            <a:off x="5410018" y="4346325"/>
            <a:ext cx="3417844" cy="644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small"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Confidentialité</a:t>
            </a:r>
          </a:p>
        </p:txBody>
      </p:sp>
      <p:sp>
        <p:nvSpPr>
          <p:cNvPr id="12" name="Rectangle 11">
            <a:extLst>
              <a:ext uri="{FF2B5EF4-FFF2-40B4-BE49-F238E27FC236}">
                <a16:creationId xmlns:a16="http://schemas.microsoft.com/office/drawing/2014/main" id="{4A3EB054-3FC1-BEAD-F599-1528D3B48EBC}"/>
              </a:ext>
            </a:extLst>
          </p:cNvPr>
          <p:cNvSpPr/>
          <p:nvPr/>
        </p:nvSpPr>
        <p:spPr>
          <a:xfrm rot="2700000">
            <a:off x="3489249" y="4326579"/>
            <a:ext cx="3367618" cy="644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small"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Traçabilité</a:t>
            </a:r>
          </a:p>
        </p:txBody>
      </p:sp>
      <p:sp>
        <p:nvSpPr>
          <p:cNvPr id="13" name="Rectangle 12">
            <a:extLst>
              <a:ext uri="{FF2B5EF4-FFF2-40B4-BE49-F238E27FC236}">
                <a16:creationId xmlns:a16="http://schemas.microsoft.com/office/drawing/2014/main" id="{CEDD32BA-72F3-B441-9962-7A2A98D238BA}"/>
              </a:ext>
            </a:extLst>
          </p:cNvPr>
          <p:cNvSpPr/>
          <p:nvPr/>
        </p:nvSpPr>
        <p:spPr>
          <a:xfrm>
            <a:off x="395978" y="4575585"/>
            <a:ext cx="3923371" cy="1762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Propriété d’un bien permettant de retrouver, avec une confiance suffisante, les circonstances dans lesquelles ce bien évolue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(ANSSI, </a:t>
            </a:r>
            <a:r>
              <a:rPr kumimoji="0" lang="fr-FR" sz="1800" b="0" i="1" u="none" strike="noStrike" kern="1200" cap="none" spc="0" normalizeH="0" baseline="0" noProof="0" dirty="0" err="1">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CyberEdu</a:t>
            </a:r>
            <a:r>
              <a:rPr kumimoji="0" lang="fr-FR" sz="1800" b="0" i="1"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t>
            </a:r>
          </a:p>
        </p:txBody>
      </p:sp>
      <p:sp>
        <p:nvSpPr>
          <p:cNvPr id="14" name="Rectangle 13">
            <a:extLst>
              <a:ext uri="{FF2B5EF4-FFF2-40B4-BE49-F238E27FC236}">
                <a16:creationId xmlns:a16="http://schemas.microsoft.com/office/drawing/2014/main" id="{3B2A4139-3471-D32C-7E14-9C48100EDC2B}"/>
              </a:ext>
            </a:extLst>
          </p:cNvPr>
          <p:cNvSpPr/>
          <p:nvPr/>
        </p:nvSpPr>
        <p:spPr>
          <a:xfrm>
            <a:off x="153088" y="3749285"/>
            <a:ext cx="1864228" cy="3786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7030A0"/>
                </a:solidFill>
                <a:effectLst/>
                <a:uLnTx/>
                <a:uFillTx/>
                <a:latin typeface="Avenir Black" panose="02000503020000020003" pitchFamily="2" charset="0"/>
                <a:ea typeface="+mn-ea"/>
                <a:cs typeface="+mn-cs"/>
              </a:rPr>
              <a:t>Authentification</a:t>
            </a:r>
          </a:p>
        </p:txBody>
      </p:sp>
      <p:sp>
        <p:nvSpPr>
          <p:cNvPr id="15" name="Rectangle 14">
            <a:extLst>
              <a:ext uri="{FF2B5EF4-FFF2-40B4-BE49-F238E27FC236}">
                <a16:creationId xmlns:a16="http://schemas.microsoft.com/office/drawing/2014/main" id="{D191EE31-1424-9FD7-2823-87DAA9C3376F}"/>
              </a:ext>
            </a:extLst>
          </p:cNvPr>
          <p:cNvSpPr/>
          <p:nvPr/>
        </p:nvSpPr>
        <p:spPr>
          <a:xfrm>
            <a:off x="2130867" y="3749285"/>
            <a:ext cx="1516495" cy="3786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7030A0"/>
                </a:solidFill>
                <a:effectLst/>
                <a:uLnTx/>
                <a:uFillTx/>
                <a:latin typeface="Avenir Black" panose="02000503020000020003" pitchFamily="2" charset="0"/>
                <a:ea typeface="+mn-ea"/>
                <a:cs typeface="+mn-cs"/>
              </a:rPr>
              <a:t>Non-répudiation</a:t>
            </a:r>
          </a:p>
        </p:txBody>
      </p:sp>
      <p:pic>
        <p:nvPicPr>
          <p:cNvPr id="16" name="Graphique 15" descr="Badge coche avec un remplissage uni">
            <a:extLst>
              <a:ext uri="{FF2B5EF4-FFF2-40B4-BE49-F238E27FC236}">
                <a16:creationId xmlns:a16="http://schemas.microsoft.com/office/drawing/2014/main" id="{A366A90C-3CE4-661D-6F3E-4C5983ED4B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15643" y="2844095"/>
            <a:ext cx="914400" cy="914400"/>
          </a:xfrm>
          <a:prstGeom prst="rect">
            <a:avLst/>
          </a:prstGeom>
        </p:spPr>
      </p:pic>
      <p:pic>
        <p:nvPicPr>
          <p:cNvPr id="17" name="Graphique 16" descr="Badge d'employé avec un remplissage uni">
            <a:extLst>
              <a:ext uri="{FF2B5EF4-FFF2-40B4-BE49-F238E27FC236}">
                <a16:creationId xmlns:a16="http://schemas.microsoft.com/office/drawing/2014/main" id="{DF1343F9-735E-77B4-D721-FA68E3723F4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8019" y="2821081"/>
            <a:ext cx="914400" cy="914400"/>
          </a:xfrm>
          <a:prstGeom prst="rect">
            <a:avLst/>
          </a:prstGeom>
        </p:spPr>
      </p:pic>
    </p:spTree>
    <p:extLst>
      <p:ext uri="{BB962C8B-B14F-4D97-AF65-F5344CB8AC3E}">
        <p14:creationId xmlns:p14="http://schemas.microsoft.com/office/powerpoint/2010/main" val="381367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animBg="1"/>
      <p:bldP spid="9" grpId="0"/>
      <p:bldP spid="10" grpId="0"/>
      <p:bldP spid="11" grpId="0"/>
      <p:bldP spid="12" grpId="0"/>
      <p:bldP spid="13" grpId="0"/>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principes et concepts en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 critère de disponibilité</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Rectangle 3">
            <a:extLst>
              <a:ext uri="{FF2B5EF4-FFF2-40B4-BE49-F238E27FC236}">
                <a16:creationId xmlns:a16="http://schemas.microsoft.com/office/drawing/2014/main" id="{9D0C2AC9-A211-A282-F8D8-04AB9C50B6B1}"/>
              </a:ext>
            </a:extLst>
          </p:cNvPr>
          <p:cNvSpPr/>
          <p:nvPr/>
        </p:nvSpPr>
        <p:spPr>
          <a:xfrm>
            <a:off x="0" y="1861847"/>
            <a:ext cx="12192000" cy="75219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lumMod val="95000"/>
                    <a:lumOff val="5000"/>
                  </a:prstClr>
                </a:solidFill>
                <a:effectLst/>
                <a:uLnTx/>
                <a:uFillTx/>
                <a:latin typeface="Avenir Black" panose="02000503020000020003" pitchFamily="2" charset="0"/>
                <a:ea typeface="+mn-ea"/>
                <a:cs typeface="Futura Medium" panose="020B0602020204020303" pitchFamily="34" charset="-79"/>
              </a:rPr>
              <a:t>Les informations sont accessibles comme requis, au moment requis, là où c’est requis et pour qui c’est requis</a:t>
            </a:r>
          </a:p>
        </p:txBody>
      </p:sp>
      <p:sp>
        <p:nvSpPr>
          <p:cNvPr id="14" name="Rectangle 13">
            <a:extLst>
              <a:ext uri="{FF2B5EF4-FFF2-40B4-BE49-F238E27FC236}">
                <a16:creationId xmlns:a16="http://schemas.microsoft.com/office/drawing/2014/main" id="{44435917-4885-C0F9-A359-828C4225AFAB}"/>
              </a:ext>
            </a:extLst>
          </p:cNvPr>
          <p:cNvSpPr/>
          <p:nvPr/>
        </p:nvSpPr>
        <p:spPr>
          <a:xfrm>
            <a:off x="0" y="3091466"/>
            <a:ext cx="5303912" cy="553558"/>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Exemple de données concernées</a:t>
            </a:r>
          </a:p>
        </p:txBody>
      </p:sp>
      <p:sp>
        <p:nvSpPr>
          <p:cNvPr id="15" name="Rectangle 14">
            <a:extLst>
              <a:ext uri="{FF2B5EF4-FFF2-40B4-BE49-F238E27FC236}">
                <a16:creationId xmlns:a16="http://schemas.microsoft.com/office/drawing/2014/main" id="{C851CC30-675A-4589-34F9-67E90151B3F7}"/>
              </a:ext>
            </a:extLst>
          </p:cNvPr>
          <p:cNvSpPr/>
          <p:nvPr/>
        </p:nvSpPr>
        <p:spPr>
          <a:xfrm>
            <a:off x="5495256" y="3091466"/>
            <a:ext cx="6687988" cy="553558"/>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Mesures SSI globales pour assurer la sécurité</a:t>
            </a:r>
          </a:p>
        </p:txBody>
      </p:sp>
      <p:sp>
        <p:nvSpPr>
          <p:cNvPr id="16" name="Rectangle 15">
            <a:extLst>
              <a:ext uri="{FF2B5EF4-FFF2-40B4-BE49-F238E27FC236}">
                <a16:creationId xmlns:a16="http://schemas.microsoft.com/office/drawing/2014/main" id="{948B95C6-B14B-0AD8-9096-EC230136F652}"/>
              </a:ext>
            </a:extLst>
          </p:cNvPr>
          <p:cNvSpPr/>
          <p:nvPr/>
        </p:nvSpPr>
        <p:spPr>
          <a:xfrm>
            <a:off x="-8420" y="3870176"/>
            <a:ext cx="5303911" cy="197632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L’indisponibilité de commandes passés par des clients sur un site Internet peut entraîner un retard dans les livraisons</a:t>
            </a:r>
          </a:p>
        </p:txBody>
      </p:sp>
      <p:sp>
        <p:nvSpPr>
          <p:cNvPr id="17" name="Rectangle 16">
            <a:extLst>
              <a:ext uri="{FF2B5EF4-FFF2-40B4-BE49-F238E27FC236}">
                <a16:creationId xmlns:a16="http://schemas.microsoft.com/office/drawing/2014/main" id="{CD235FDE-9709-AECB-BFD3-405A7519D79C}"/>
              </a:ext>
            </a:extLst>
          </p:cNvPr>
          <p:cNvSpPr/>
          <p:nvPr/>
        </p:nvSpPr>
        <p:spPr>
          <a:xfrm>
            <a:off x="5495256" y="3861048"/>
            <a:ext cx="6696744" cy="197632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Mise en place d’un PCA/PRA et des plans de secours associés</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Répartition de charge (</a:t>
            </a:r>
            <a:r>
              <a:rPr kumimoji="0" lang="fr-FR" sz="1800" b="0" i="0" u="none" strike="noStrike" kern="1200" cap="none" spc="0" normalizeH="0" baseline="0" noProof="0" dirty="0" err="1">
                <a:ln>
                  <a:noFill/>
                </a:ln>
                <a:solidFill>
                  <a:srgbClr val="7030A0"/>
                </a:solidFill>
                <a:effectLst/>
                <a:uLnTx/>
                <a:uFillTx/>
                <a:latin typeface="Avenir Book" panose="02000503020000020003" pitchFamily="2" charset="0"/>
                <a:ea typeface="+mn-ea"/>
                <a:cs typeface="Futura Medium" panose="020B0602020204020303" pitchFamily="34" charset="-79"/>
              </a:rPr>
              <a:t>load</a:t>
            </a: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-balancing)</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Sauvegarde</a:t>
            </a:r>
          </a:p>
        </p:txBody>
      </p:sp>
      <p:sp>
        <p:nvSpPr>
          <p:cNvPr id="18" name="Ellipse 17">
            <a:extLst>
              <a:ext uri="{FF2B5EF4-FFF2-40B4-BE49-F238E27FC236}">
                <a16:creationId xmlns:a16="http://schemas.microsoft.com/office/drawing/2014/main" id="{D147BB97-D3F7-7590-E46B-355B9E4B27DA}"/>
              </a:ext>
            </a:extLst>
          </p:cNvPr>
          <p:cNvSpPr/>
          <p:nvPr/>
        </p:nvSpPr>
        <p:spPr>
          <a:xfrm>
            <a:off x="191344" y="3044817"/>
            <a:ext cx="646856" cy="646856"/>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9" name="Ellipse 18">
            <a:extLst>
              <a:ext uri="{FF2B5EF4-FFF2-40B4-BE49-F238E27FC236}">
                <a16:creationId xmlns:a16="http://schemas.microsoft.com/office/drawing/2014/main" id="{DAF649B4-7229-85E1-9217-20FC1B851A30}"/>
              </a:ext>
            </a:extLst>
          </p:cNvPr>
          <p:cNvSpPr/>
          <p:nvPr/>
        </p:nvSpPr>
        <p:spPr>
          <a:xfrm>
            <a:off x="5663952" y="3038120"/>
            <a:ext cx="646856" cy="646856"/>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pic>
        <p:nvPicPr>
          <p:cNvPr id="20" name="Graphique 19" descr="Bouclier avec un remplissage uni">
            <a:extLst>
              <a:ext uri="{FF2B5EF4-FFF2-40B4-BE49-F238E27FC236}">
                <a16:creationId xmlns:a16="http://schemas.microsoft.com/office/drawing/2014/main" id="{1DE1A6BD-EA76-E362-ADD4-8C75AC6B61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17380" y="3099895"/>
            <a:ext cx="540000" cy="540000"/>
          </a:xfrm>
          <a:prstGeom prst="rect">
            <a:avLst/>
          </a:prstGeom>
        </p:spPr>
      </p:pic>
      <p:pic>
        <p:nvPicPr>
          <p:cNvPr id="21" name="Graphique 20" descr="Disque avec un remplissage uni">
            <a:extLst>
              <a:ext uri="{FF2B5EF4-FFF2-40B4-BE49-F238E27FC236}">
                <a16:creationId xmlns:a16="http://schemas.microsoft.com/office/drawing/2014/main" id="{2CF273EA-1A0D-1B6B-547A-E18B0DD14C4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4772" y="3099895"/>
            <a:ext cx="540000" cy="540000"/>
          </a:xfrm>
          <a:prstGeom prst="rect">
            <a:avLst/>
          </a:prstGeom>
        </p:spPr>
      </p:pic>
    </p:spTree>
    <p:extLst>
      <p:ext uri="{BB962C8B-B14F-4D97-AF65-F5344CB8AC3E}">
        <p14:creationId xmlns:p14="http://schemas.microsoft.com/office/powerpoint/2010/main" val="334197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7">
                                            <p:bg/>
                                          </p:spTgt>
                                        </p:tgtEl>
                                        <p:attrNameLst>
                                          <p:attrName>style.visibility</p:attrName>
                                        </p:attrNameLst>
                                      </p:cBhvr>
                                      <p:to>
                                        <p:strVal val="visible"/>
                                      </p:to>
                                    </p:set>
                                    <p:animEffect transition="in" filter="wipe(right)">
                                      <p:cBhvr>
                                        <p:cTn id="12" dur="500"/>
                                        <p:tgtEl>
                                          <p:spTgt spid="17">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wipe(right)">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7">
                                            <p:txEl>
                                              <p:pRg st="1" end="1"/>
                                            </p:txEl>
                                          </p:spTgt>
                                        </p:tgtEl>
                                        <p:attrNameLst>
                                          <p:attrName>style.visibility</p:attrName>
                                        </p:attrNameLst>
                                      </p:cBhvr>
                                      <p:to>
                                        <p:strVal val="visible"/>
                                      </p:to>
                                    </p:set>
                                    <p:animEffect transition="in" filter="wipe(right)">
                                      <p:cBhvr>
                                        <p:cTn id="22" dur="500"/>
                                        <p:tgtEl>
                                          <p:spTgt spid="1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7">
                                            <p:txEl>
                                              <p:pRg st="2" end="2"/>
                                            </p:txEl>
                                          </p:spTgt>
                                        </p:tgtEl>
                                        <p:attrNameLst>
                                          <p:attrName>style.visibility</p:attrName>
                                        </p:attrNameLst>
                                      </p:cBhvr>
                                      <p:to>
                                        <p:strVal val="visible"/>
                                      </p:to>
                                    </p:set>
                                    <p:animEffect transition="in" filter="wipe(right)">
                                      <p:cBhvr>
                                        <p:cTn id="2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principes et concepts en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 critère d’intégrité</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7" name="Rectangle 6">
            <a:extLst>
              <a:ext uri="{FF2B5EF4-FFF2-40B4-BE49-F238E27FC236}">
                <a16:creationId xmlns:a16="http://schemas.microsoft.com/office/drawing/2014/main" id="{18FFBC38-3A0E-D79C-7F56-7225B9E41EE5}"/>
              </a:ext>
            </a:extLst>
          </p:cNvPr>
          <p:cNvSpPr/>
          <p:nvPr/>
        </p:nvSpPr>
        <p:spPr>
          <a:xfrm>
            <a:off x="0" y="1861847"/>
            <a:ext cx="12192000" cy="75219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lumMod val="95000"/>
                    <a:lumOff val="5000"/>
                  </a:prstClr>
                </a:solidFill>
                <a:effectLst/>
                <a:uLnTx/>
                <a:uFillTx/>
                <a:latin typeface="Avenir Black" panose="02000503020000020003" pitchFamily="2" charset="0"/>
                <a:ea typeface="+mn-ea"/>
                <a:cs typeface="Futura Medium" panose="020B0602020204020303" pitchFamily="34" charset="-79"/>
              </a:rPr>
              <a:t>Les informations et les données sont exactes et authentiques </a:t>
            </a:r>
          </a:p>
        </p:txBody>
      </p:sp>
      <p:sp>
        <p:nvSpPr>
          <p:cNvPr id="8" name="Rectangle 7">
            <a:extLst>
              <a:ext uri="{FF2B5EF4-FFF2-40B4-BE49-F238E27FC236}">
                <a16:creationId xmlns:a16="http://schemas.microsoft.com/office/drawing/2014/main" id="{5B289B10-EF1A-8639-97FE-AA91DC6ABF85}"/>
              </a:ext>
            </a:extLst>
          </p:cNvPr>
          <p:cNvSpPr/>
          <p:nvPr/>
        </p:nvSpPr>
        <p:spPr>
          <a:xfrm>
            <a:off x="0" y="3091466"/>
            <a:ext cx="5303912" cy="553558"/>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Exemple de données concernées</a:t>
            </a:r>
          </a:p>
        </p:txBody>
      </p:sp>
      <p:sp>
        <p:nvSpPr>
          <p:cNvPr id="9" name="Rectangle 8">
            <a:extLst>
              <a:ext uri="{FF2B5EF4-FFF2-40B4-BE49-F238E27FC236}">
                <a16:creationId xmlns:a16="http://schemas.microsoft.com/office/drawing/2014/main" id="{D8E5E163-4486-8282-D28C-BCE43D9C8D0B}"/>
              </a:ext>
            </a:extLst>
          </p:cNvPr>
          <p:cNvSpPr/>
          <p:nvPr/>
        </p:nvSpPr>
        <p:spPr>
          <a:xfrm>
            <a:off x="5495256" y="3091466"/>
            <a:ext cx="6687988" cy="553558"/>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Mesures SSI globales pour assurer la sécurité</a:t>
            </a:r>
          </a:p>
        </p:txBody>
      </p:sp>
      <p:sp>
        <p:nvSpPr>
          <p:cNvPr id="10" name="Rectangle 9">
            <a:extLst>
              <a:ext uri="{FF2B5EF4-FFF2-40B4-BE49-F238E27FC236}">
                <a16:creationId xmlns:a16="http://schemas.microsoft.com/office/drawing/2014/main" id="{2633F1F6-97B3-4027-AA49-8488B17261AE}"/>
              </a:ext>
            </a:extLst>
          </p:cNvPr>
          <p:cNvSpPr/>
          <p:nvPr/>
        </p:nvSpPr>
        <p:spPr>
          <a:xfrm>
            <a:off x="-8420" y="3870176"/>
            <a:ext cx="5303911" cy="197632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Des données comptables qui peuvent impacter judiciairement et financièrement l’organisme si elles sont fausses</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Des données d’instruments de mesure pour le pilotage d’une drague</a:t>
            </a:r>
          </a:p>
        </p:txBody>
      </p:sp>
      <p:sp>
        <p:nvSpPr>
          <p:cNvPr id="11" name="Rectangle 10">
            <a:extLst>
              <a:ext uri="{FF2B5EF4-FFF2-40B4-BE49-F238E27FC236}">
                <a16:creationId xmlns:a16="http://schemas.microsoft.com/office/drawing/2014/main" id="{30F8916B-1200-0929-E978-27D139BB1AEC}"/>
              </a:ext>
            </a:extLst>
          </p:cNvPr>
          <p:cNvSpPr/>
          <p:nvPr/>
        </p:nvSpPr>
        <p:spPr>
          <a:xfrm>
            <a:off x="5495256" y="3861048"/>
            <a:ext cx="6696744" cy="197632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Contrôle d’intégrité avec la somme de contrôle ou des outils spécifiques</a:t>
            </a:r>
          </a:p>
        </p:txBody>
      </p:sp>
      <p:sp>
        <p:nvSpPr>
          <p:cNvPr id="12" name="Ellipse 11">
            <a:extLst>
              <a:ext uri="{FF2B5EF4-FFF2-40B4-BE49-F238E27FC236}">
                <a16:creationId xmlns:a16="http://schemas.microsoft.com/office/drawing/2014/main" id="{4493D85A-A886-3F21-DC5D-4BA5CDBF1D39}"/>
              </a:ext>
            </a:extLst>
          </p:cNvPr>
          <p:cNvSpPr/>
          <p:nvPr/>
        </p:nvSpPr>
        <p:spPr>
          <a:xfrm>
            <a:off x="191344" y="3044817"/>
            <a:ext cx="646856" cy="646856"/>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3" name="Ellipse 12">
            <a:extLst>
              <a:ext uri="{FF2B5EF4-FFF2-40B4-BE49-F238E27FC236}">
                <a16:creationId xmlns:a16="http://schemas.microsoft.com/office/drawing/2014/main" id="{0B2F3F79-0809-3167-56C8-68C4CFB22BE9}"/>
              </a:ext>
            </a:extLst>
          </p:cNvPr>
          <p:cNvSpPr/>
          <p:nvPr/>
        </p:nvSpPr>
        <p:spPr>
          <a:xfrm>
            <a:off x="5663952" y="3038120"/>
            <a:ext cx="646856" cy="646856"/>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pic>
        <p:nvPicPr>
          <p:cNvPr id="22" name="Graphique 21" descr="Bouclier avec un remplissage uni">
            <a:extLst>
              <a:ext uri="{FF2B5EF4-FFF2-40B4-BE49-F238E27FC236}">
                <a16:creationId xmlns:a16="http://schemas.microsoft.com/office/drawing/2014/main" id="{243B32A0-1F3B-2798-79EC-C68BE57D8C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17380" y="3099895"/>
            <a:ext cx="540000" cy="540000"/>
          </a:xfrm>
          <a:prstGeom prst="rect">
            <a:avLst/>
          </a:prstGeom>
        </p:spPr>
      </p:pic>
      <p:pic>
        <p:nvPicPr>
          <p:cNvPr id="23" name="Graphique 22" descr="Disque avec un remplissage uni">
            <a:extLst>
              <a:ext uri="{FF2B5EF4-FFF2-40B4-BE49-F238E27FC236}">
                <a16:creationId xmlns:a16="http://schemas.microsoft.com/office/drawing/2014/main" id="{168CAD30-81E5-9D14-2955-9E8FCA188C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4772" y="3099895"/>
            <a:ext cx="540000" cy="540000"/>
          </a:xfrm>
          <a:prstGeom prst="rect">
            <a:avLst/>
          </a:prstGeom>
        </p:spPr>
      </p:pic>
    </p:spTree>
    <p:extLst>
      <p:ext uri="{BB962C8B-B14F-4D97-AF65-F5344CB8AC3E}">
        <p14:creationId xmlns:p14="http://schemas.microsoft.com/office/powerpoint/2010/main" val="414971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left)">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principes et concepts en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 critère de confidentialité</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Rectangle 3">
            <a:extLst>
              <a:ext uri="{FF2B5EF4-FFF2-40B4-BE49-F238E27FC236}">
                <a16:creationId xmlns:a16="http://schemas.microsoft.com/office/drawing/2014/main" id="{604CF7F4-D0A8-63DB-355A-B83C8DA9173F}"/>
              </a:ext>
            </a:extLst>
          </p:cNvPr>
          <p:cNvSpPr/>
          <p:nvPr/>
        </p:nvSpPr>
        <p:spPr>
          <a:xfrm>
            <a:off x="0" y="1861847"/>
            <a:ext cx="12192000" cy="75219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lumMod val="95000"/>
                    <a:lumOff val="5000"/>
                  </a:prstClr>
                </a:solidFill>
                <a:effectLst/>
                <a:uLnTx/>
                <a:uFillTx/>
                <a:latin typeface="Avenir Black" panose="02000503020000020003" pitchFamily="2" charset="0"/>
                <a:ea typeface="+mn-ea"/>
                <a:cs typeface="Futura Medium" panose="020B0602020204020303" pitchFamily="34" charset="-79"/>
              </a:rPr>
              <a:t>Seuls les utilisateurs autorisés ont accès aux données sensibles et confidentielles</a:t>
            </a:r>
          </a:p>
        </p:txBody>
      </p:sp>
      <p:sp>
        <p:nvSpPr>
          <p:cNvPr id="14" name="Rectangle 13">
            <a:extLst>
              <a:ext uri="{FF2B5EF4-FFF2-40B4-BE49-F238E27FC236}">
                <a16:creationId xmlns:a16="http://schemas.microsoft.com/office/drawing/2014/main" id="{2460092B-5666-59DB-96B2-D70E8EFDAE91}"/>
              </a:ext>
            </a:extLst>
          </p:cNvPr>
          <p:cNvSpPr/>
          <p:nvPr/>
        </p:nvSpPr>
        <p:spPr>
          <a:xfrm>
            <a:off x="0" y="3091466"/>
            <a:ext cx="5303912" cy="553558"/>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Exemple de données concernées</a:t>
            </a:r>
          </a:p>
        </p:txBody>
      </p:sp>
      <p:sp>
        <p:nvSpPr>
          <p:cNvPr id="15" name="Rectangle 14">
            <a:extLst>
              <a:ext uri="{FF2B5EF4-FFF2-40B4-BE49-F238E27FC236}">
                <a16:creationId xmlns:a16="http://schemas.microsoft.com/office/drawing/2014/main" id="{275F1656-DC67-6228-82CF-B82B1CC1B90E}"/>
              </a:ext>
            </a:extLst>
          </p:cNvPr>
          <p:cNvSpPr/>
          <p:nvPr/>
        </p:nvSpPr>
        <p:spPr>
          <a:xfrm>
            <a:off x="5495256" y="3091466"/>
            <a:ext cx="6687988" cy="553558"/>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07999"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Mesures SSI globales pour assurer la sécurité</a:t>
            </a:r>
          </a:p>
        </p:txBody>
      </p:sp>
      <p:sp>
        <p:nvSpPr>
          <p:cNvPr id="16" name="Rectangle 15">
            <a:extLst>
              <a:ext uri="{FF2B5EF4-FFF2-40B4-BE49-F238E27FC236}">
                <a16:creationId xmlns:a16="http://schemas.microsoft.com/office/drawing/2014/main" id="{5CFE3F00-F329-A98A-C255-C8012BAD3D61}"/>
              </a:ext>
            </a:extLst>
          </p:cNvPr>
          <p:cNvSpPr/>
          <p:nvPr/>
        </p:nvSpPr>
        <p:spPr>
          <a:xfrm>
            <a:off x="-8420" y="3870176"/>
            <a:ext cx="5303911" cy="197632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Des documents stratégiques divulgués peuvent impacter la compétitivité d’une entreprise</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Les données clients ayant fuité peuvent créer des risques d’usurpation</a:t>
            </a:r>
          </a:p>
        </p:txBody>
      </p:sp>
      <p:sp>
        <p:nvSpPr>
          <p:cNvPr id="17" name="Rectangle 16">
            <a:extLst>
              <a:ext uri="{FF2B5EF4-FFF2-40B4-BE49-F238E27FC236}">
                <a16:creationId xmlns:a16="http://schemas.microsoft.com/office/drawing/2014/main" id="{E9DE6594-F594-FBAE-A91F-46FA0019365D}"/>
              </a:ext>
            </a:extLst>
          </p:cNvPr>
          <p:cNvSpPr/>
          <p:nvPr/>
        </p:nvSpPr>
        <p:spPr>
          <a:xfrm>
            <a:off x="5495256" y="3861048"/>
            <a:ext cx="6696744" cy="1976326"/>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Authentification sur les systèmes</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Contrôle d’accès logique et physique</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7030A0"/>
                </a:solidFill>
                <a:effectLst/>
                <a:uLnTx/>
                <a:uFillTx/>
                <a:latin typeface="Avenir Book" panose="02000503020000020003" pitchFamily="2" charset="0"/>
                <a:ea typeface="+mn-ea"/>
                <a:cs typeface="Futura Medium" panose="020B0602020204020303" pitchFamily="34" charset="-79"/>
              </a:rPr>
              <a:t>Chiffrement des données</a:t>
            </a:r>
          </a:p>
        </p:txBody>
      </p:sp>
      <p:sp>
        <p:nvSpPr>
          <p:cNvPr id="18" name="Ellipse 17">
            <a:extLst>
              <a:ext uri="{FF2B5EF4-FFF2-40B4-BE49-F238E27FC236}">
                <a16:creationId xmlns:a16="http://schemas.microsoft.com/office/drawing/2014/main" id="{E51EFD54-4F95-0EA4-7DD0-1F158AAFC61C}"/>
              </a:ext>
            </a:extLst>
          </p:cNvPr>
          <p:cNvSpPr/>
          <p:nvPr/>
        </p:nvSpPr>
        <p:spPr>
          <a:xfrm>
            <a:off x="191344" y="3044817"/>
            <a:ext cx="646856" cy="646856"/>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9" name="Ellipse 18">
            <a:extLst>
              <a:ext uri="{FF2B5EF4-FFF2-40B4-BE49-F238E27FC236}">
                <a16:creationId xmlns:a16="http://schemas.microsoft.com/office/drawing/2014/main" id="{7EE3CD33-6B99-F24B-5A78-9F006B4F304C}"/>
              </a:ext>
            </a:extLst>
          </p:cNvPr>
          <p:cNvSpPr/>
          <p:nvPr/>
        </p:nvSpPr>
        <p:spPr>
          <a:xfrm>
            <a:off x="5663952" y="3038120"/>
            <a:ext cx="646856" cy="646856"/>
          </a:xfrm>
          <a:prstGeom prst="ellipse">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pic>
        <p:nvPicPr>
          <p:cNvPr id="20" name="Graphique 19" descr="Bouclier avec un remplissage uni">
            <a:extLst>
              <a:ext uri="{FF2B5EF4-FFF2-40B4-BE49-F238E27FC236}">
                <a16:creationId xmlns:a16="http://schemas.microsoft.com/office/drawing/2014/main" id="{1AEC0E9F-2A10-47AF-6FDF-AC1595111E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17380" y="3099895"/>
            <a:ext cx="540000" cy="540000"/>
          </a:xfrm>
          <a:prstGeom prst="rect">
            <a:avLst/>
          </a:prstGeom>
        </p:spPr>
      </p:pic>
      <p:pic>
        <p:nvPicPr>
          <p:cNvPr id="21" name="Graphique 20" descr="Disque avec un remplissage uni">
            <a:extLst>
              <a:ext uri="{FF2B5EF4-FFF2-40B4-BE49-F238E27FC236}">
                <a16:creationId xmlns:a16="http://schemas.microsoft.com/office/drawing/2014/main" id="{FD560802-BE0B-2E10-E555-71F9E01BF20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4772" y="3099895"/>
            <a:ext cx="540000" cy="540000"/>
          </a:xfrm>
          <a:prstGeom prst="rect">
            <a:avLst/>
          </a:prstGeom>
        </p:spPr>
      </p:pic>
    </p:spTree>
    <p:extLst>
      <p:ext uri="{BB962C8B-B14F-4D97-AF65-F5344CB8AC3E}">
        <p14:creationId xmlns:p14="http://schemas.microsoft.com/office/powerpoint/2010/main" val="2655786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Effect transition="in" filter="wipe(left)">
                                      <p:cBhvr>
                                        <p:cTn id="7" dur="500"/>
                                        <p:tgtEl>
                                          <p:spTgt spid="1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wipe(left)">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wipe(left)">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7">
                                            <p:bg/>
                                          </p:spTgt>
                                        </p:tgtEl>
                                        <p:attrNameLst>
                                          <p:attrName>style.visibility</p:attrName>
                                        </p:attrNameLst>
                                      </p:cBhvr>
                                      <p:to>
                                        <p:strVal val="visible"/>
                                      </p:to>
                                    </p:set>
                                    <p:animEffect transition="in" filter="wipe(right)">
                                      <p:cBhvr>
                                        <p:cTn id="22" dur="500"/>
                                        <p:tgtEl>
                                          <p:spTgt spid="17">
                                            <p:bg/>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wipe(right)">
                                      <p:cBhvr>
                                        <p:cTn id="27" dur="500"/>
                                        <p:tgtEl>
                                          <p:spTgt spid="1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7">
                                            <p:txEl>
                                              <p:pRg st="1" end="1"/>
                                            </p:txEl>
                                          </p:spTgt>
                                        </p:tgtEl>
                                        <p:attrNameLst>
                                          <p:attrName>style.visibility</p:attrName>
                                        </p:attrNameLst>
                                      </p:cBhvr>
                                      <p:to>
                                        <p:strVal val="visible"/>
                                      </p:to>
                                    </p:set>
                                    <p:animEffect transition="in" filter="wipe(right)">
                                      <p:cBhvr>
                                        <p:cTn id="32" dur="500"/>
                                        <p:tgtEl>
                                          <p:spTgt spid="1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animEffect transition="in" filter="wipe(right)">
                                      <p:cBhvr>
                                        <p:cTn id="37"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P spid="17"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principes et concepts en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critères DICT en matière de cybersécurité</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16" name="Rectangle 15">
            <a:extLst>
              <a:ext uri="{FF2B5EF4-FFF2-40B4-BE49-F238E27FC236}">
                <a16:creationId xmlns:a16="http://schemas.microsoft.com/office/drawing/2014/main" id="{65242B5E-BBCC-CBCF-9E90-A11009273EC0}"/>
              </a:ext>
            </a:extLst>
          </p:cNvPr>
          <p:cNvSpPr/>
          <p:nvPr/>
        </p:nvSpPr>
        <p:spPr>
          <a:xfrm>
            <a:off x="0" y="1230908"/>
            <a:ext cx="12192000" cy="108012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Quels seraient les besoins en sécurité pour un site vitrine d’une entreprise lui permettant de faire la promotion de ses services ?</a:t>
            </a:r>
          </a:p>
        </p:txBody>
      </p:sp>
      <p:sp>
        <p:nvSpPr>
          <p:cNvPr id="17" name="Rectangle 16">
            <a:extLst>
              <a:ext uri="{FF2B5EF4-FFF2-40B4-BE49-F238E27FC236}">
                <a16:creationId xmlns:a16="http://schemas.microsoft.com/office/drawing/2014/main" id="{825D1212-C709-BE6F-0950-2E5026D69539}"/>
              </a:ext>
            </a:extLst>
          </p:cNvPr>
          <p:cNvSpPr/>
          <p:nvPr/>
        </p:nvSpPr>
        <p:spPr>
          <a:xfrm>
            <a:off x="218964" y="2994787"/>
            <a:ext cx="1609836" cy="365125"/>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Critère</a:t>
            </a:r>
          </a:p>
        </p:txBody>
      </p:sp>
      <p:sp>
        <p:nvSpPr>
          <p:cNvPr id="18" name="Rectangle 17">
            <a:extLst>
              <a:ext uri="{FF2B5EF4-FFF2-40B4-BE49-F238E27FC236}">
                <a16:creationId xmlns:a16="http://schemas.microsoft.com/office/drawing/2014/main" id="{FFF96D8F-62C6-022A-3C08-3BEA5CAFAE95}"/>
              </a:ext>
            </a:extLst>
          </p:cNvPr>
          <p:cNvSpPr/>
          <p:nvPr/>
        </p:nvSpPr>
        <p:spPr>
          <a:xfrm>
            <a:off x="1923852" y="2994787"/>
            <a:ext cx="1200348" cy="365125"/>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Niveau</a:t>
            </a:r>
          </a:p>
        </p:txBody>
      </p:sp>
      <p:sp>
        <p:nvSpPr>
          <p:cNvPr id="19" name="Rectangle 18">
            <a:extLst>
              <a:ext uri="{FF2B5EF4-FFF2-40B4-BE49-F238E27FC236}">
                <a16:creationId xmlns:a16="http://schemas.microsoft.com/office/drawing/2014/main" id="{35B8432D-3DB8-1A0F-1483-34C063C2F31F}"/>
              </a:ext>
            </a:extLst>
          </p:cNvPr>
          <p:cNvSpPr/>
          <p:nvPr/>
        </p:nvSpPr>
        <p:spPr>
          <a:xfrm>
            <a:off x="3229972" y="2994787"/>
            <a:ext cx="6447428" cy="365125"/>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Justification</a:t>
            </a:r>
          </a:p>
        </p:txBody>
      </p:sp>
      <p:sp>
        <p:nvSpPr>
          <p:cNvPr id="20" name="Rectangle 19">
            <a:extLst>
              <a:ext uri="{FF2B5EF4-FFF2-40B4-BE49-F238E27FC236}">
                <a16:creationId xmlns:a16="http://schemas.microsoft.com/office/drawing/2014/main" id="{D54D3909-B2FA-1C2B-651F-8DFE8DF4E495}"/>
              </a:ext>
            </a:extLst>
          </p:cNvPr>
          <p:cNvSpPr/>
          <p:nvPr/>
        </p:nvSpPr>
        <p:spPr>
          <a:xfrm>
            <a:off x="218964" y="3444331"/>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Disponibilité </a:t>
            </a:r>
          </a:p>
        </p:txBody>
      </p:sp>
      <p:sp>
        <p:nvSpPr>
          <p:cNvPr id="21" name="Rectangle 20">
            <a:extLst>
              <a:ext uri="{FF2B5EF4-FFF2-40B4-BE49-F238E27FC236}">
                <a16:creationId xmlns:a16="http://schemas.microsoft.com/office/drawing/2014/main" id="{8A53594F-454D-2C67-5C63-909F53CEED12}"/>
              </a:ext>
            </a:extLst>
          </p:cNvPr>
          <p:cNvSpPr/>
          <p:nvPr/>
        </p:nvSpPr>
        <p:spPr>
          <a:xfrm>
            <a:off x="1923852" y="3444331"/>
            <a:ext cx="120034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22" name="Rectangle 21">
            <a:extLst>
              <a:ext uri="{FF2B5EF4-FFF2-40B4-BE49-F238E27FC236}">
                <a16:creationId xmlns:a16="http://schemas.microsoft.com/office/drawing/2014/main" id="{ACB993A1-366F-FD0E-04BC-AAF55C333419}"/>
              </a:ext>
            </a:extLst>
          </p:cNvPr>
          <p:cNvSpPr/>
          <p:nvPr/>
        </p:nvSpPr>
        <p:spPr>
          <a:xfrm>
            <a:off x="3229972" y="3444331"/>
            <a:ext cx="644742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23" name="Rectangle 22">
            <a:extLst>
              <a:ext uri="{FF2B5EF4-FFF2-40B4-BE49-F238E27FC236}">
                <a16:creationId xmlns:a16="http://schemas.microsoft.com/office/drawing/2014/main" id="{2120CD74-DF42-180F-72CC-80002593D018}"/>
              </a:ext>
            </a:extLst>
          </p:cNvPr>
          <p:cNvSpPr/>
          <p:nvPr/>
        </p:nvSpPr>
        <p:spPr>
          <a:xfrm>
            <a:off x="218964" y="4046014"/>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Intégrité</a:t>
            </a:r>
          </a:p>
        </p:txBody>
      </p:sp>
      <p:sp>
        <p:nvSpPr>
          <p:cNvPr id="24" name="Rectangle 23">
            <a:extLst>
              <a:ext uri="{FF2B5EF4-FFF2-40B4-BE49-F238E27FC236}">
                <a16:creationId xmlns:a16="http://schemas.microsoft.com/office/drawing/2014/main" id="{C46D1728-FAA3-69B9-56CD-3B9CA391C84B}"/>
              </a:ext>
            </a:extLst>
          </p:cNvPr>
          <p:cNvSpPr/>
          <p:nvPr/>
        </p:nvSpPr>
        <p:spPr>
          <a:xfrm>
            <a:off x="1923852" y="4046014"/>
            <a:ext cx="120034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25" name="Rectangle 24">
            <a:extLst>
              <a:ext uri="{FF2B5EF4-FFF2-40B4-BE49-F238E27FC236}">
                <a16:creationId xmlns:a16="http://schemas.microsoft.com/office/drawing/2014/main" id="{9514497E-1190-F727-86A6-F7E100BF2E82}"/>
              </a:ext>
            </a:extLst>
          </p:cNvPr>
          <p:cNvSpPr/>
          <p:nvPr/>
        </p:nvSpPr>
        <p:spPr>
          <a:xfrm>
            <a:off x="3229972" y="4046014"/>
            <a:ext cx="644742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26" name="Rectangle 25">
            <a:extLst>
              <a:ext uri="{FF2B5EF4-FFF2-40B4-BE49-F238E27FC236}">
                <a16:creationId xmlns:a16="http://schemas.microsoft.com/office/drawing/2014/main" id="{5C57A5EA-47E5-2A24-5F73-3272AE13822D}"/>
              </a:ext>
            </a:extLst>
          </p:cNvPr>
          <p:cNvSpPr/>
          <p:nvPr/>
        </p:nvSpPr>
        <p:spPr>
          <a:xfrm>
            <a:off x="218964" y="4647697"/>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Confidentialité</a:t>
            </a:r>
          </a:p>
        </p:txBody>
      </p:sp>
      <p:sp>
        <p:nvSpPr>
          <p:cNvPr id="27" name="Rectangle 26">
            <a:extLst>
              <a:ext uri="{FF2B5EF4-FFF2-40B4-BE49-F238E27FC236}">
                <a16:creationId xmlns:a16="http://schemas.microsoft.com/office/drawing/2014/main" id="{11C92973-FAEB-508C-5131-60577477DBFC}"/>
              </a:ext>
            </a:extLst>
          </p:cNvPr>
          <p:cNvSpPr/>
          <p:nvPr/>
        </p:nvSpPr>
        <p:spPr>
          <a:xfrm>
            <a:off x="1923852" y="4647697"/>
            <a:ext cx="120034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28" name="Rectangle 27">
            <a:extLst>
              <a:ext uri="{FF2B5EF4-FFF2-40B4-BE49-F238E27FC236}">
                <a16:creationId xmlns:a16="http://schemas.microsoft.com/office/drawing/2014/main" id="{040E9888-DBA7-D8C8-2105-0875D0427812}"/>
              </a:ext>
            </a:extLst>
          </p:cNvPr>
          <p:cNvSpPr/>
          <p:nvPr/>
        </p:nvSpPr>
        <p:spPr>
          <a:xfrm>
            <a:off x="3229972" y="4647697"/>
            <a:ext cx="644742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29" name="Rectangle 28">
            <a:extLst>
              <a:ext uri="{FF2B5EF4-FFF2-40B4-BE49-F238E27FC236}">
                <a16:creationId xmlns:a16="http://schemas.microsoft.com/office/drawing/2014/main" id="{ECD9546F-DC34-4C3C-28A7-08AFE51F3B75}"/>
              </a:ext>
            </a:extLst>
          </p:cNvPr>
          <p:cNvSpPr/>
          <p:nvPr/>
        </p:nvSpPr>
        <p:spPr>
          <a:xfrm>
            <a:off x="218964" y="5249380"/>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Traçabilité</a:t>
            </a:r>
          </a:p>
        </p:txBody>
      </p:sp>
      <p:sp>
        <p:nvSpPr>
          <p:cNvPr id="30" name="Rectangle 29">
            <a:extLst>
              <a:ext uri="{FF2B5EF4-FFF2-40B4-BE49-F238E27FC236}">
                <a16:creationId xmlns:a16="http://schemas.microsoft.com/office/drawing/2014/main" id="{F5262A12-12B7-C815-B6A9-C6B5E2741D57}"/>
              </a:ext>
            </a:extLst>
          </p:cNvPr>
          <p:cNvSpPr/>
          <p:nvPr/>
        </p:nvSpPr>
        <p:spPr>
          <a:xfrm>
            <a:off x="1923852" y="5249380"/>
            <a:ext cx="120034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31" name="Rectangle 30">
            <a:extLst>
              <a:ext uri="{FF2B5EF4-FFF2-40B4-BE49-F238E27FC236}">
                <a16:creationId xmlns:a16="http://schemas.microsoft.com/office/drawing/2014/main" id="{C8212162-9410-64A6-A275-3D7CD8655A06}"/>
              </a:ext>
            </a:extLst>
          </p:cNvPr>
          <p:cNvSpPr/>
          <p:nvPr/>
        </p:nvSpPr>
        <p:spPr>
          <a:xfrm>
            <a:off x="3229972" y="5249380"/>
            <a:ext cx="6447428"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32" name="Rectangle : coins arrondis 31">
            <a:extLst>
              <a:ext uri="{FF2B5EF4-FFF2-40B4-BE49-F238E27FC236}">
                <a16:creationId xmlns:a16="http://schemas.microsoft.com/office/drawing/2014/main" id="{A26A7537-50D1-98FC-C667-B7A72AEE8A74}"/>
              </a:ext>
            </a:extLst>
          </p:cNvPr>
          <p:cNvSpPr/>
          <p:nvPr/>
        </p:nvSpPr>
        <p:spPr>
          <a:xfrm>
            <a:off x="9842500" y="3463797"/>
            <a:ext cx="2086148" cy="2059024"/>
          </a:xfrm>
          <a:prstGeom prst="roundRect">
            <a:avLst>
              <a:gd name="adj" fmla="val 3959"/>
            </a:avLst>
          </a:prstGeom>
          <a:solidFill>
            <a:schemeClr val="bg1"/>
          </a:solidFill>
          <a:ln w="38100">
            <a:solidFill>
              <a:schemeClr val="accent2">
                <a:lumMod val="75000"/>
              </a:schemeClr>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ED7D31">
                    <a:lumMod val="50000"/>
                  </a:srgbClr>
                </a:solidFill>
                <a:effectLst/>
                <a:uLnTx/>
                <a:uFillTx/>
                <a:latin typeface="Avenir Black" panose="02000503020000020003" pitchFamily="2" charset="0"/>
                <a:ea typeface="+mn-ea"/>
                <a:cs typeface="Futura" panose="020B0602020204020303" pitchFamily="34" charset="-79"/>
              </a:rPr>
              <a:t>Echelle de niveau à utiliser</a:t>
            </a:r>
          </a:p>
        </p:txBody>
      </p:sp>
      <p:sp>
        <p:nvSpPr>
          <p:cNvPr id="34" name="Rectangle 33">
            <a:extLst>
              <a:ext uri="{FF2B5EF4-FFF2-40B4-BE49-F238E27FC236}">
                <a16:creationId xmlns:a16="http://schemas.microsoft.com/office/drawing/2014/main" id="{DE56575A-264C-6053-EA41-B1D82C3AE196}"/>
              </a:ext>
            </a:extLst>
          </p:cNvPr>
          <p:cNvSpPr/>
          <p:nvPr/>
        </p:nvSpPr>
        <p:spPr>
          <a:xfrm>
            <a:off x="10033000" y="4257895"/>
            <a:ext cx="1679054" cy="33543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Fort</a:t>
            </a:r>
          </a:p>
        </p:txBody>
      </p:sp>
      <p:sp>
        <p:nvSpPr>
          <p:cNvPr id="35" name="Rectangle 34">
            <a:extLst>
              <a:ext uri="{FF2B5EF4-FFF2-40B4-BE49-F238E27FC236}">
                <a16:creationId xmlns:a16="http://schemas.microsoft.com/office/drawing/2014/main" id="{D8BC7C90-FE8E-963D-EF6D-BC47D48BB720}"/>
              </a:ext>
            </a:extLst>
          </p:cNvPr>
          <p:cNvSpPr/>
          <p:nvPr/>
        </p:nvSpPr>
        <p:spPr>
          <a:xfrm>
            <a:off x="10033000" y="4622072"/>
            <a:ext cx="1679054" cy="33543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Moyen</a:t>
            </a:r>
          </a:p>
        </p:txBody>
      </p:sp>
      <p:sp>
        <p:nvSpPr>
          <p:cNvPr id="36" name="Rectangle 35">
            <a:extLst>
              <a:ext uri="{FF2B5EF4-FFF2-40B4-BE49-F238E27FC236}">
                <a16:creationId xmlns:a16="http://schemas.microsoft.com/office/drawing/2014/main" id="{2F86A268-95E4-6646-B6AF-F341AD07D20A}"/>
              </a:ext>
            </a:extLst>
          </p:cNvPr>
          <p:cNvSpPr/>
          <p:nvPr/>
        </p:nvSpPr>
        <p:spPr>
          <a:xfrm>
            <a:off x="10033000" y="4986248"/>
            <a:ext cx="1679054" cy="33543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Faible</a:t>
            </a:r>
          </a:p>
        </p:txBody>
      </p:sp>
    </p:spTree>
    <p:extLst>
      <p:ext uri="{BB962C8B-B14F-4D97-AF65-F5344CB8AC3E}">
        <p14:creationId xmlns:p14="http://schemas.microsoft.com/office/powerpoint/2010/main" val="1126088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0E694A6-C29D-2BF8-B27F-46A28AC6C16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191933-076D-A556-27FF-E064C3095BEF}"/>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principes et concepts en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critères DICT en matière de cybersécurité</a:t>
            </a:r>
          </a:p>
        </p:txBody>
      </p:sp>
      <p:sp>
        <p:nvSpPr>
          <p:cNvPr id="3" name="Espace réservé du numéro de diapositive 2">
            <a:extLst>
              <a:ext uri="{FF2B5EF4-FFF2-40B4-BE49-F238E27FC236}">
                <a16:creationId xmlns:a16="http://schemas.microsoft.com/office/drawing/2014/main" id="{B5D66DD6-DB09-22F8-C030-804ADB06B8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DA6B8E9C-26A5-5CC7-F611-F98C393B0B49}"/>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16" name="Rectangle 15">
            <a:extLst>
              <a:ext uri="{FF2B5EF4-FFF2-40B4-BE49-F238E27FC236}">
                <a16:creationId xmlns:a16="http://schemas.microsoft.com/office/drawing/2014/main" id="{9CABEF23-6028-0B86-EBCE-A77D61A820A6}"/>
              </a:ext>
            </a:extLst>
          </p:cNvPr>
          <p:cNvSpPr/>
          <p:nvPr/>
        </p:nvSpPr>
        <p:spPr>
          <a:xfrm>
            <a:off x="0" y="1230908"/>
            <a:ext cx="12192000" cy="108012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Quels seraient les besoins en sécurité pour un site vitrine d’une entreprise lui permettant de faire la promotion de ses services ?</a:t>
            </a:r>
          </a:p>
        </p:txBody>
      </p:sp>
      <p:sp>
        <p:nvSpPr>
          <p:cNvPr id="17" name="Rectangle 16">
            <a:extLst>
              <a:ext uri="{FF2B5EF4-FFF2-40B4-BE49-F238E27FC236}">
                <a16:creationId xmlns:a16="http://schemas.microsoft.com/office/drawing/2014/main" id="{8D8E181D-EB81-25F1-B837-B80E847E0C38}"/>
              </a:ext>
            </a:extLst>
          </p:cNvPr>
          <p:cNvSpPr/>
          <p:nvPr/>
        </p:nvSpPr>
        <p:spPr>
          <a:xfrm>
            <a:off x="218964" y="2994787"/>
            <a:ext cx="1609836" cy="365125"/>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Critère</a:t>
            </a:r>
          </a:p>
        </p:txBody>
      </p:sp>
      <p:sp>
        <p:nvSpPr>
          <p:cNvPr id="18" name="Rectangle 17">
            <a:extLst>
              <a:ext uri="{FF2B5EF4-FFF2-40B4-BE49-F238E27FC236}">
                <a16:creationId xmlns:a16="http://schemas.microsoft.com/office/drawing/2014/main" id="{6A48E10D-1530-CF3C-2FFC-B14FA61262DC}"/>
              </a:ext>
            </a:extLst>
          </p:cNvPr>
          <p:cNvSpPr/>
          <p:nvPr/>
        </p:nvSpPr>
        <p:spPr>
          <a:xfrm>
            <a:off x="1923852" y="2994787"/>
            <a:ext cx="1200348" cy="365125"/>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Niveau</a:t>
            </a:r>
          </a:p>
        </p:txBody>
      </p:sp>
      <p:sp>
        <p:nvSpPr>
          <p:cNvPr id="19" name="Rectangle 18">
            <a:extLst>
              <a:ext uri="{FF2B5EF4-FFF2-40B4-BE49-F238E27FC236}">
                <a16:creationId xmlns:a16="http://schemas.microsoft.com/office/drawing/2014/main" id="{198E6DEA-BDC0-6EB9-0897-B126BC23A515}"/>
              </a:ext>
            </a:extLst>
          </p:cNvPr>
          <p:cNvSpPr/>
          <p:nvPr/>
        </p:nvSpPr>
        <p:spPr>
          <a:xfrm>
            <a:off x="3229972" y="2994787"/>
            <a:ext cx="8743064" cy="365125"/>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Justification</a:t>
            </a:r>
          </a:p>
        </p:txBody>
      </p:sp>
      <p:sp>
        <p:nvSpPr>
          <p:cNvPr id="20" name="Rectangle 19">
            <a:extLst>
              <a:ext uri="{FF2B5EF4-FFF2-40B4-BE49-F238E27FC236}">
                <a16:creationId xmlns:a16="http://schemas.microsoft.com/office/drawing/2014/main" id="{BBCFB78D-6EC4-118D-6F60-205BE975691E}"/>
              </a:ext>
            </a:extLst>
          </p:cNvPr>
          <p:cNvSpPr/>
          <p:nvPr/>
        </p:nvSpPr>
        <p:spPr>
          <a:xfrm>
            <a:off x="218964" y="3444331"/>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Disponibilité </a:t>
            </a:r>
          </a:p>
        </p:txBody>
      </p:sp>
      <p:sp>
        <p:nvSpPr>
          <p:cNvPr id="21" name="Rectangle 20">
            <a:extLst>
              <a:ext uri="{FF2B5EF4-FFF2-40B4-BE49-F238E27FC236}">
                <a16:creationId xmlns:a16="http://schemas.microsoft.com/office/drawing/2014/main" id="{7F37F7AA-421B-64DE-FD2D-C5487D111B47}"/>
              </a:ext>
            </a:extLst>
          </p:cNvPr>
          <p:cNvSpPr/>
          <p:nvPr/>
        </p:nvSpPr>
        <p:spPr>
          <a:xfrm>
            <a:off x="1923852" y="3444331"/>
            <a:ext cx="1200348" cy="555884"/>
          </a:xfrm>
          <a:prstGeom prst="rect">
            <a:avLst/>
          </a:prstGeom>
          <a:solidFill>
            <a:srgbClr val="FF0000"/>
          </a:solidFill>
          <a:ln>
            <a:solidFill>
              <a:srgbClr val="FF16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Fort</a:t>
            </a:r>
          </a:p>
        </p:txBody>
      </p:sp>
      <p:sp>
        <p:nvSpPr>
          <p:cNvPr id="22" name="Rectangle 21">
            <a:extLst>
              <a:ext uri="{FF2B5EF4-FFF2-40B4-BE49-F238E27FC236}">
                <a16:creationId xmlns:a16="http://schemas.microsoft.com/office/drawing/2014/main" id="{959C91E0-DD74-1F50-F8D5-A92B81738979}"/>
              </a:ext>
            </a:extLst>
          </p:cNvPr>
          <p:cNvSpPr/>
          <p:nvPr/>
        </p:nvSpPr>
        <p:spPr>
          <a:xfrm>
            <a:off x="3229972" y="3444331"/>
            <a:ext cx="8743064"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Un haut niveau de disponibilité du site Web est nécessaire, sans quoi l’entreprise ne peut atteindre son objectif de faire connaître ses services au public.</a:t>
            </a:r>
          </a:p>
        </p:txBody>
      </p:sp>
      <p:sp>
        <p:nvSpPr>
          <p:cNvPr id="23" name="Rectangle 22">
            <a:extLst>
              <a:ext uri="{FF2B5EF4-FFF2-40B4-BE49-F238E27FC236}">
                <a16:creationId xmlns:a16="http://schemas.microsoft.com/office/drawing/2014/main" id="{C65F89AF-BCF3-111E-2D2F-0A6F05A8824E}"/>
              </a:ext>
            </a:extLst>
          </p:cNvPr>
          <p:cNvSpPr/>
          <p:nvPr/>
        </p:nvSpPr>
        <p:spPr>
          <a:xfrm>
            <a:off x="218964" y="4046014"/>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Intégrité</a:t>
            </a:r>
          </a:p>
        </p:txBody>
      </p:sp>
      <p:sp>
        <p:nvSpPr>
          <p:cNvPr id="24" name="Rectangle 23">
            <a:extLst>
              <a:ext uri="{FF2B5EF4-FFF2-40B4-BE49-F238E27FC236}">
                <a16:creationId xmlns:a16="http://schemas.microsoft.com/office/drawing/2014/main" id="{BDEF4D64-CEAA-5B5E-BEAD-4FF4EB30E84F}"/>
              </a:ext>
            </a:extLst>
          </p:cNvPr>
          <p:cNvSpPr/>
          <p:nvPr/>
        </p:nvSpPr>
        <p:spPr>
          <a:xfrm>
            <a:off x="1923852" y="4046014"/>
            <a:ext cx="1200348" cy="555884"/>
          </a:xfrm>
          <a:prstGeom prst="rect">
            <a:avLst/>
          </a:prstGeom>
          <a:solidFill>
            <a:srgbClr val="FF0000"/>
          </a:solidFill>
          <a:ln>
            <a:solidFill>
              <a:srgbClr val="FF16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Fort</a:t>
            </a:r>
          </a:p>
        </p:txBody>
      </p:sp>
      <p:sp>
        <p:nvSpPr>
          <p:cNvPr id="25" name="Rectangle 24">
            <a:extLst>
              <a:ext uri="{FF2B5EF4-FFF2-40B4-BE49-F238E27FC236}">
                <a16:creationId xmlns:a16="http://schemas.microsoft.com/office/drawing/2014/main" id="{C4D05F6F-B440-7237-3B05-789432A3248C}"/>
              </a:ext>
            </a:extLst>
          </p:cNvPr>
          <p:cNvSpPr/>
          <p:nvPr/>
        </p:nvSpPr>
        <p:spPr>
          <a:xfrm>
            <a:off x="3229972" y="4046014"/>
            <a:ext cx="8743064"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L’entreprise ne souhaiterait pas qu’un concurrent modifie frauduleusement le contenu du site Web pour y insérer des informations erronées (ce qui serait dommageable).</a:t>
            </a:r>
          </a:p>
        </p:txBody>
      </p:sp>
      <p:sp>
        <p:nvSpPr>
          <p:cNvPr id="26" name="Rectangle 25">
            <a:extLst>
              <a:ext uri="{FF2B5EF4-FFF2-40B4-BE49-F238E27FC236}">
                <a16:creationId xmlns:a16="http://schemas.microsoft.com/office/drawing/2014/main" id="{F9C151B4-EA13-BFC1-0EBB-53E8337E5737}"/>
              </a:ext>
            </a:extLst>
          </p:cNvPr>
          <p:cNvSpPr/>
          <p:nvPr/>
        </p:nvSpPr>
        <p:spPr>
          <a:xfrm>
            <a:off x="218964" y="4647697"/>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Confidentialité</a:t>
            </a:r>
          </a:p>
        </p:txBody>
      </p:sp>
      <p:sp>
        <p:nvSpPr>
          <p:cNvPr id="27" name="Rectangle 26">
            <a:extLst>
              <a:ext uri="{FF2B5EF4-FFF2-40B4-BE49-F238E27FC236}">
                <a16:creationId xmlns:a16="http://schemas.microsoft.com/office/drawing/2014/main" id="{94056A82-E613-BDC3-D9B2-D189EB97C143}"/>
              </a:ext>
            </a:extLst>
          </p:cNvPr>
          <p:cNvSpPr/>
          <p:nvPr/>
        </p:nvSpPr>
        <p:spPr>
          <a:xfrm>
            <a:off x="1923852" y="4647697"/>
            <a:ext cx="1200348" cy="555884"/>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Faible</a:t>
            </a:r>
          </a:p>
        </p:txBody>
      </p:sp>
      <p:sp>
        <p:nvSpPr>
          <p:cNvPr id="28" name="Rectangle 27">
            <a:extLst>
              <a:ext uri="{FF2B5EF4-FFF2-40B4-BE49-F238E27FC236}">
                <a16:creationId xmlns:a16="http://schemas.microsoft.com/office/drawing/2014/main" id="{5E6EC646-0AB3-878F-31FC-B0B480D3B488}"/>
              </a:ext>
            </a:extLst>
          </p:cNvPr>
          <p:cNvSpPr/>
          <p:nvPr/>
        </p:nvSpPr>
        <p:spPr>
          <a:xfrm>
            <a:off x="3229972" y="4647697"/>
            <a:ext cx="8743064"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Un faible niveau de confidentialité suffit. En effet, les informations contenues dans ce site web sont publiques par nature.</a:t>
            </a:r>
          </a:p>
        </p:txBody>
      </p:sp>
      <p:sp>
        <p:nvSpPr>
          <p:cNvPr id="29" name="Rectangle 28">
            <a:extLst>
              <a:ext uri="{FF2B5EF4-FFF2-40B4-BE49-F238E27FC236}">
                <a16:creationId xmlns:a16="http://schemas.microsoft.com/office/drawing/2014/main" id="{DE40040B-E77E-92B3-7056-C3B2E1B3E852}"/>
              </a:ext>
            </a:extLst>
          </p:cNvPr>
          <p:cNvSpPr/>
          <p:nvPr/>
        </p:nvSpPr>
        <p:spPr>
          <a:xfrm>
            <a:off x="218964" y="5249380"/>
            <a:ext cx="1609836" cy="55588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Futura Medium" panose="020B0602020204020303" pitchFamily="34" charset="-79"/>
              </a:rPr>
              <a:t>Traçabilité</a:t>
            </a:r>
          </a:p>
        </p:txBody>
      </p:sp>
      <p:sp>
        <p:nvSpPr>
          <p:cNvPr id="30" name="Rectangle 29">
            <a:extLst>
              <a:ext uri="{FF2B5EF4-FFF2-40B4-BE49-F238E27FC236}">
                <a16:creationId xmlns:a16="http://schemas.microsoft.com/office/drawing/2014/main" id="{ACE42DE1-48C7-5D1A-80F6-EB36EE4BBDAE}"/>
              </a:ext>
            </a:extLst>
          </p:cNvPr>
          <p:cNvSpPr/>
          <p:nvPr/>
        </p:nvSpPr>
        <p:spPr>
          <a:xfrm>
            <a:off x="1923852" y="5249380"/>
            <a:ext cx="1200348" cy="555884"/>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Moyen</a:t>
            </a:r>
          </a:p>
        </p:txBody>
      </p:sp>
      <p:sp>
        <p:nvSpPr>
          <p:cNvPr id="31" name="Rectangle 30">
            <a:extLst>
              <a:ext uri="{FF2B5EF4-FFF2-40B4-BE49-F238E27FC236}">
                <a16:creationId xmlns:a16="http://schemas.microsoft.com/office/drawing/2014/main" id="{357D7BBC-27F6-709F-CA75-24275737F4E0}"/>
              </a:ext>
            </a:extLst>
          </p:cNvPr>
          <p:cNvSpPr/>
          <p:nvPr/>
        </p:nvSpPr>
        <p:spPr>
          <a:xfrm>
            <a:off x="3229972" y="5249380"/>
            <a:ext cx="8743064" cy="555884"/>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Ce site web ne permet aucune interaction avec les utilisateurs, il fournit simplement des informations fixes.</a:t>
            </a:r>
            <a:endPar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199476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p:cTn id="16" dur="500" fill="hold"/>
                                        <p:tgtEl>
                                          <p:spTgt spid="24"/>
                                        </p:tgtEl>
                                        <p:attrNameLst>
                                          <p:attrName>ppt_w</p:attrName>
                                        </p:attrNameLst>
                                      </p:cBhvr>
                                      <p:tavLst>
                                        <p:tav tm="0">
                                          <p:val>
                                            <p:fltVal val="0"/>
                                          </p:val>
                                        </p:tav>
                                        <p:tav tm="100000">
                                          <p:val>
                                            <p:strVal val="#ppt_w"/>
                                          </p:val>
                                        </p:tav>
                                      </p:tavLst>
                                    </p:anim>
                                    <p:anim calcmode="lin" valueType="num">
                                      <p:cBhvr>
                                        <p:cTn id="17" dur="500" fill="hold"/>
                                        <p:tgtEl>
                                          <p:spTgt spid="24"/>
                                        </p:tgtEl>
                                        <p:attrNameLst>
                                          <p:attrName>ppt_h</p:attrName>
                                        </p:attrNameLst>
                                      </p:cBhvr>
                                      <p:tavLst>
                                        <p:tav tm="0">
                                          <p:val>
                                            <p:fltVal val="0"/>
                                          </p:val>
                                        </p:tav>
                                        <p:tav tm="100000">
                                          <p:val>
                                            <p:strVal val="#ppt_h"/>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p:cTn id="34" dur="500" fill="hold"/>
                                        <p:tgtEl>
                                          <p:spTgt spid="30"/>
                                        </p:tgtEl>
                                        <p:attrNameLst>
                                          <p:attrName>ppt_w</p:attrName>
                                        </p:attrNameLst>
                                      </p:cBhvr>
                                      <p:tavLst>
                                        <p:tav tm="0">
                                          <p:val>
                                            <p:fltVal val="0"/>
                                          </p:val>
                                        </p:tav>
                                        <p:tav tm="100000">
                                          <p:val>
                                            <p:strVal val="#ppt_w"/>
                                          </p:val>
                                        </p:tav>
                                      </p:tavLst>
                                    </p:anim>
                                    <p:anim calcmode="lin" valueType="num">
                                      <p:cBhvr>
                                        <p:cTn id="35" dur="500" fill="hold"/>
                                        <p:tgtEl>
                                          <p:spTgt spid="30"/>
                                        </p:tgtEl>
                                        <p:attrNameLst>
                                          <p:attrName>ppt_h</p:attrName>
                                        </p:attrNameLst>
                                      </p:cBhvr>
                                      <p:tavLst>
                                        <p:tav tm="0">
                                          <p:val>
                                            <p:fltVal val="0"/>
                                          </p:val>
                                        </p:tav>
                                        <p:tav tm="100000">
                                          <p:val>
                                            <p:strVal val="#ppt_h"/>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25" grpId="0" animBg="1"/>
      <p:bldP spid="27" grpId="0" animBg="1"/>
      <p:bldP spid="28" grpId="0" animBg="1"/>
      <p:bldP spid="30" grpId="0" animBg="1"/>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158B698-AC47-A901-782C-449B034747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0B7F244-3C3B-7B17-51B7-8C939A2C66EF}"/>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principes et concepts en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Identity, </a:t>
            </a:r>
            <a:r>
              <a:rPr lang="fr-FR" sz="2800" dirty="0" err="1">
                <a:solidFill>
                  <a:schemeClr val="accent1">
                    <a:lumMod val="50000"/>
                  </a:schemeClr>
                </a:solidFill>
                <a:latin typeface="Avenir Book" panose="02000503020000020003" pitchFamily="2" charset="0"/>
                <a:cs typeface="Futura Medium" panose="020B0602020204020303" pitchFamily="34" charset="-79"/>
              </a:rPr>
              <a:t>Authentication</a:t>
            </a:r>
            <a:r>
              <a:rPr lang="fr-FR" sz="2800" dirty="0">
                <a:solidFill>
                  <a:schemeClr val="accent1">
                    <a:lumMod val="50000"/>
                  </a:schemeClr>
                </a:solidFill>
                <a:latin typeface="Avenir Book" panose="02000503020000020003" pitchFamily="2" charset="0"/>
                <a:cs typeface="Futura Medium" panose="020B0602020204020303" pitchFamily="34" charset="-79"/>
              </a:rPr>
              <a:t>, </a:t>
            </a:r>
            <a:r>
              <a:rPr lang="fr-FR" sz="2800" dirty="0" err="1">
                <a:solidFill>
                  <a:schemeClr val="accent1">
                    <a:lumMod val="50000"/>
                  </a:schemeClr>
                </a:solidFill>
                <a:latin typeface="Avenir Book" panose="02000503020000020003" pitchFamily="2" charset="0"/>
                <a:cs typeface="Futura Medium" panose="020B0602020204020303" pitchFamily="34" charset="-79"/>
              </a:rPr>
              <a:t>Authorization</a:t>
            </a:r>
            <a:r>
              <a:rPr lang="fr-FR" sz="2800" dirty="0">
                <a:solidFill>
                  <a:schemeClr val="accent1">
                    <a:lumMod val="50000"/>
                  </a:schemeClr>
                </a:solidFill>
                <a:latin typeface="Avenir Book" panose="02000503020000020003" pitchFamily="2" charset="0"/>
                <a:cs typeface="Futura Medium" panose="020B0602020204020303" pitchFamily="34" charset="-79"/>
              </a:rPr>
              <a:t> and </a:t>
            </a:r>
            <a:r>
              <a:rPr lang="fr-FR" sz="2800" dirty="0" err="1">
                <a:solidFill>
                  <a:schemeClr val="accent1">
                    <a:lumMod val="50000"/>
                  </a:schemeClr>
                </a:solidFill>
                <a:latin typeface="Avenir Book" panose="02000503020000020003" pitchFamily="2" charset="0"/>
                <a:cs typeface="Futura Medium" panose="020B0602020204020303" pitchFamily="34" charset="-79"/>
              </a:rPr>
              <a:t>Accounting</a:t>
            </a:r>
            <a:endParaRPr lang="fr-FR" sz="2800" dirty="0">
              <a:solidFill>
                <a:schemeClr val="accent1">
                  <a:lumMod val="50000"/>
                </a:schemeClr>
              </a:solidFill>
              <a:latin typeface="Avenir Book" panose="02000503020000020003" pitchFamily="2" charset="0"/>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DE15BF3C-10EE-26F5-591E-E10A31E2B3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BCC5296D-57CD-016E-2481-A623B06C062A}"/>
              </a:ext>
            </a:extLst>
          </p:cNvPr>
          <p:cNvSpPr/>
          <p:nvPr/>
        </p:nvSpPr>
        <p:spPr>
          <a:xfrm>
            <a:off x="462456" y="1097619"/>
            <a:ext cx="11067393" cy="54293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Identity</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Ce que l’on prétend être</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Exemple : son adresse mail, son nom d’utilisateur</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1" i="0" u="none" strike="noStrike" kern="1200" cap="none" spc="0" normalizeH="0" baseline="0" noProof="0" dirty="0" err="1">
                <a:ln>
                  <a:noFill/>
                </a:ln>
                <a:solidFill>
                  <a:srgbClr val="4472C4">
                    <a:lumMod val="50000"/>
                  </a:srgbClr>
                </a:solidFill>
                <a:effectLst/>
                <a:uLnTx/>
                <a:uFillTx/>
                <a:latin typeface="Avenir Black" panose="02000503020000020003" pitchFamily="2" charset="0"/>
                <a:ea typeface="+mn-ea"/>
                <a:cs typeface="+mn-cs"/>
              </a:rPr>
              <a:t>Authentication</a:t>
            </a:r>
            <a:endPar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Mécanisme qui va prouver que la personne qui a clamé son identité est bien elle</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Facteurs d’authentification :</a:t>
            </a:r>
          </a:p>
          <a:p>
            <a:pPr marL="1200150" marR="0" lvl="2" indent="-285750" algn="l" defTabSz="914400" rtl="0" eaLnBrk="1" fontAlgn="auto" latinLnBrk="0" hangingPunct="1">
              <a:lnSpc>
                <a:spcPct val="100000"/>
              </a:lnSpc>
              <a:spcBef>
                <a:spcPts val="0"/>
              </a:spcBef>
              <a:spcAft>
                <a:spcPts val="0"/>
              </a:spcAft>
              <a:buClrTx/>
              <a:buSzTx/>
              <a:buFontTx/>
              <a:buChar char="-"/>
              <a:tabLst/>
              <a:defRPr/>
            </a:pPr>
            <a:r>
              <a:rPr kumimoji="0" lang="fr-FR" sz="16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Facteurs de connaissance : mot de passe, code PIN</a:t>
            </a:r>
          </a:p>
          <a:p>
            <a:pPr marL="1200150" marR="0" lvl="2" indent="-285750" algn="l" defTabSz="914400" rtl="0" eaLnBrk="1" fontAlgn="auto" latinLnBrk="0" hangingPunct="1">
              <a:lnSpc>
                <a:spcPct val="100000"/>
              </a:lnSpc>
              <a:spcBef>
                <a:spcPts val="0"/>
              </a:spcBef>
              <a:spcAft>
                <a:spcPts val="0"/>
              </a:spcAft>
              <a:buClrTx/>
              <a:buSzTx/>
              <a:buFontTx/>
              <a:buChar char="-"/>
              <a:tabLst/>
              <a:defRPr/>
            </a:pPr>
            <a:r>
              <a:rPr kumimoji="0" lang="fr-FR" sz="16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Facteurs de possession : smartphone, jeton d’authentification</a:t>
            </a:r>
          </a:p>
          <a:p>
            <a:pPr marL="1200150" marR="0" lvl="2" indent="-285750" algn="l" defTabSz="914400" rtl="0" eaLnBrk="1" fontAlgn="auto" latinLnBrk="0" hangingPunct="1">
              <a:lnSpc>
                <a:spcPct val="100000"/>
              </a:lnSpc>
              <a:spcBef>
                <a:spcPts val="0"/>
              </a:spcBef>
              <a:spcAft>
                <a:spcPts val="0"/>
              </a:spcAft>
              <a:buClrTx/>
              <a:buSzTx/>
              <a:buFontTx/>
              <a:buChar char="-"/>
              <a:tabLst/>
              <a:defRPr/>
            </a:pPr>
            <a:r>
              <a:rPr kumimoji="0" lang="fr-FR" sz="16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Facteurs d’inhérence : empreintes digitales, reconnaissance faciale</a:t>
            </a:r>
          </a:p>
          <a:p>
            <a:pPr marL="1200150" marR="0" lvl="2" indent="-285750" algn="l" defTabSz="914400" rtl="0" eaLnBrk="1" fontAlgn="auto" latinLnBrk="0" hangingPunct="1">
              <a:lnSpc>
                <a:spcPct val="100000"/>
              </a:lnSpc>
              <a:spcBef>
                <a:spcPts val="0"/>
              </a:spcBef>
              <a:spcAft>
                <a:spcPts val="0"/>
              </a:spcAft>
              <a:buClrTx/>
              <a:buSzTx/>
              <a:buFontTx/>
              <a:buChar char="-"/>
              <a:tabLst/>
              <a:defRPr/>
            </a:pPr>
            <a:r>
              <a:rPr kumimoji="0" lang="fr-FR" sz="16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Facteurs de localisation : géolocalisation, adresse IP</a:t>
            </a:r>
          </a:p>
          <a:p>
            <a:pPr marL="1200150" marR="0" lvl="2" indent="-285750" algn="l" defTabSz="914400" rtl="0" eaLnBrk="1" fontAlgn="auto" latinLnBrk="0" hangingPunct="1">
              <a:lnSpc>
                <a:spcPct val="100000"/>
              </a:lnSpc>
              <a:spcBef>
                <a:spcPts val="0"/>
              </a:spcBef>
              <a:spcAft>
                <a:spcPts val="0"/>
              </a:spcAft>
              <a:buClrTx/>
              <a:buSzTx/>
              <a:buFontTx/>
              <a:buChar char="-"/>
              <a:tabLst/>
              <a:defRPr/>
            </a:pPr>
            <a:r>
              <a:rPr kumimoji="0" lang="fr-FR" sz="16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Facteurs de comportement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1" i="0" u="none" strike="noStrike" kern="1200" cap="none" spc="0" normalizeH="0" baseline="0" noProof="0" dirty="0" err="1">
                <a:ln>
                  <a:noFill/>
                </a:ln>
                <a:solidFill>
                  <a:srgbClr val="4472C4">
                    <a:lumMod val="50000"/>
                  </a:srgbClr>
                </a:solidFill>
                <a:effectLst/>
                <a:uLnTx/>
                <a:uFillTx/>
                <a:latin typeface="Avenir Black" panose="02000503020000020003" pitchFamily="2" charset="0"/>
                <a:ea typeface="+mn-ea"/>
                <a:cs typeface="+mn-cs"/>
              </a:rPr>
              <a:t>Authorization</a:t>
            </a:r>
            <a:endPar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L’utilisateur se voit accorder des privilèges et des droits pour accéder à certaines ressources</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1" i="0" u="none" strike="noStrike" kern="1200" cap="none" spc="0" normalizeH="0" baseline="0" noProof="0" dirty="0" err="1">
                <a:ln>
                  <a:noFill/>
                </a:ln>
                <a:solidFill>
                  <a:srgbClr val="4472C4">
                    <a:lumMod val="50000"/>
                  </a:srgbClr>
                </a:solidFill>
                <a:effectLst/>
                <a:uLnTx/>
                <a:uFillTx/>
                <a:latin typeface="Avenir Black" panose="02000503020000020003" pitchFamily="2" charset="0"/>
                <a:ea typeface="+mn-ea"/>
                <a:cs typeface="+mn-cs"/>
              </a:rPr>
              <a:t>Accounting</a:t>
            </a:r>
            <a:endPar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Traçabilité des activités des utilisateurs pour détecter et/ou investiguer</a:t>
            </a:r>
          </a:p>
        </p:txBody>
      </p:sp>
    </p:spTree>
    <p:extLst>
      <p:ext uri="{BB962C8B-B14F-4D97-AF65-F5344CB8AC3E}">
        <p14:creationId xmlns:p14="http://schemas.microsoft.com/office/powerpoint/2010/main" val="399208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500"/>
                                        <p:tgtEl>
                                          <p:spTgt spid="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500"/>
                                        <p:tgtEl>
                                          <p:spTgt spid="4">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0" end="10"/>
                                            </p:txEl>
                                          </p:spTgt>
                                        </p:tgtEl>
                                        <p:attrNameLst>
                                          <p:attrName>style.visibility</p:attrName>
                                        </p:attrNameLst>
                                      </p:cBhvr>
                                      <p:to>
                                        <p:strVal val="visible"/>
                                      </p:to>
                                    </p:set>
                                    <p:animEffect transition="in" filter="fade">
                                      <p:cBhvr>
                                        <p:cTn id="52" dur="500"/>
                                        <p:tgtEl>
                                          <p:spTgt spid="4">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Effect transition="in" filter="fade">
                                      <p:cBhvr>
                                        <p:cTn id="57" dur="500"/>
                                        <p:tgtEl>
                                          <p:spTgt spid="4">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
                                            <p:txEl>
                                              <p:pRg st="13" end="13"/>
                                            </p:txEl>
                                          </p:spTgt>
                                        </p:tgtEl>
                                        <p:attrNameLst>
                                          <p:attrName>style.visibility</p:attrName>
                                        </p:attrNameLst>
                                      </p:cBhvr>
                                      <p:to>
                                        <p:strVal val="visible"/>
                                      </p:to>
                                    </p:set>
                                    <p:animEffect transition="in" filter="fade">
                                      <p:cBhvr>
                                        <p:cTn id="62" dur="500"/>
                                        <p:tgtEl>
                                          <p:spTgt spid="4">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
                                            <p:txEl>
                                              <p:pRg st="14" end="14"/>
                                            </p:txEl>
                                          </p:spTgt>
                                        </p:tgtEl>
                                        <p:attrNameLst>
                                          <p:attrName>style.visibility</p:attrName>
                                        </p:attrNameLst>
                                      </p:cBhvr>
                                      <p:to>
                                        <p:strVal val="visible"/>
                                      </p:to>
                                    </p:set>
                                    <p:animEffect transition="in" filter="fade">
                                      <p:cBhvr>
                                        <p:cTn id="67" dur="500"/>
                                        <p:tgtEl>
                                          <p:spTgt spid="4">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
                                            <p:txEl>
                                              <p:pRg st="16" end="16"/>
                                            </p:txEl>
                                          </p:spTgt>
                                        </p:tgtEl>
                                        <p:attrNameLst>
                                          <p:attrName>style.visibility</p:attrName>
                                        </p:attrNameLst>
                                      </p:cBhvr>
                                      <p:to>
                                        <p:strVal val="visible"/>
                                      </p:to>
                                    </p:set>
                                    <p:animEffect transition="in" filter="fade">
                                      <p:cBhvr>
                                        <p:cTn id="72" dur="500"/>
                                        <p:tgtEl>
                                          <p:spTgt spid="4">
                                            <p:txEl>
                                              <p:pRg st="16" end="1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
                                            <p:txEl>
                                              <p:pRg st="17" end="17"/>
                                            </p:txEl>
                                          </p:spTgt>
                                        </p:tgtEl>
                                        <p:attrNameLst>
                                          <p:attrName>style.visibility</p:attrName>
                                        </p:attrNameLst>
                                      </p:cBhvr>
                                      <p:to>
                                        <p:strVal val="visible"/>
                                      </p:to>
                                    </p:set>
                                    <p:animEffect transition="in" filter="fade">
                                      <p:cBhvr>
                                        <p:cTn id="77" dur="500"/>
                                        <p:tgtEl>
                                          <p:spTgt spid="4">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CCB520E5-A081-2DB5-CF26-D4F2AB2207E2}"/>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C2A52B7E-8C61-AC4F-3ED6-2D6346D34A95}"/>
              </a:ext>
            </a:extLst>
          </p:cNvPr>
          <p:cNvSpPr/>
          <p:nvPr/>
        </p:nvSpPr>
        <p:spPr>
          <a:xfrm>
            <a:off x="301421" y="2725985"/>
            <a:ext cx="11589151" cy="1446550"/>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La </a:t>
            </a:r>
            <a:r>
              <a:rPr lang="fr-FR" sz="4400" b="1" dirty="0">
                <a:solidFill>
                  <a:srgbClr val="FFFFFF"/>
                </a:solidFill>
                <a:latin typeface="Avenir Black" pitchFamily="2"/>
                <a:ea typeface="等线" pitchFamily="2"/>
                <a:cs typeface="Arial" pitchFamily="34"/>
              </a:rPr>
              <a:t>définition de la sécurité des systèmes d’information</a:t>
            </a:r>
            <a:endPar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endParaRPr>
          </a:p>
        </p:txBody>
      </p:sp>
      <p:sp>
        <p:nvSpPr>
          <p:cNvPr id="4" name="Espace réservé du numéro de diapositive 1">
            <a:extLst>
              <a:ext uri="{FF2B5EF4-FFF2-40B4-BE49-F238E27FC236}">
                <a16:creationId xmlns:a16="http://schemas.microsoft.com/office/drawing/2014/main" id="{998804C3-2480-490A-E565-C57131D2B18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3</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41455E58-17D9-1D14-C2A0-D6C03D518513}"/>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7BFA9B65-3149-3349-483D-D25937AE42DF}"/>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1087444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199FFFE1-4187-5A8E-6784-9171E1BE4AB9}"/>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84B5288C-6878-669B-DDF2-04D32719422A}"/>
              </a:ext>
            </a:extLst>
          </p:cNvPr>
          <p:cNvSpPr/>
          <p:nvPr/>
        </p:nvSpPr>
        <p:spPr>
          <a:xfrm>
            <a:off x="301421" y="2930381"/>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L’écosystème des cyberattaques</a:t>
            </a:r>
          </a:p>
        </p:txBody>
      </p:sp>
      <p:sp>
        <p:nvSpPr>
          <p:cNvPr id="4" name="Espace réservé du numéro de diapositive 1">
            <a:extLst>
              <a:ext uri="{FF2B5EF4-FFF2-40B4-BE49-F238E27FC236}">
                <a16:creationId xmlns:a16="http://schemas.microsoft.com/office/drawing/2014/main" id="{CC19CB0E-A2B2-2D3B-890C-45DDE151313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30</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1D730FF0-E5F0-945E-7B18-235F2406D237}"/>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1EA4D5BC-2E5E-E9D2-343F-EB0097BDD0F3}"/>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2211573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303F494-1300-5BD8-7989-7DEFDFD80B5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B6039C3-DF2B-70CF-1B0C-E61E966F4530}"/>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principaux vecteurs d’attaques utilisés par les cybercriminels</a:t>
            </a:r>
          </a:p>
        </p:txBody>
      </p:sp>
      <p:pic>
        <p:nvPicPr>
          <p:cNvPr id="6" name="Image 5">
            <a:extLst>
              <a:ext uri="{FF2B5EF4-FFF2-40B4-BE49-F238E27FC236}">
                <a16:creationId xmlns:a16="http://schemas.microsoft.com/office/drawing/2014/main" id="{4F1C6D35-085F-91DA-2B3B-30AAB8E78062}"/>
              </a:ext>
            </a:extLst>
          </p:cNvPr>
          <p:cNvPicPr>
            <a:picLocks noChangeAspect="1"/>
          </p:cNvPicPr>
          <p:nvPr/>
        </p:nvPicPr>
        <p:blipFill>
          <a:blip r:embed="rId4"/>
          <a:stretch>
            <a:fillRect/>
          </a:stretch>
        </p:blipFill>
        <p:spPr>
          <a:xfrm>
            <a:off x="1803587" y="1304364"/>
            <a:ext cx="8913975" cy="4785453"/>
          </a:xfrm>
          <a:prstGeom prst="rect">
            <a:avLst/>
          </a:prstGeom>
        </p:spPr>
      </p:pic>
    </p:spTree>
    <p:extLst>
      <p:ext uri="{BB962C8B-B14F-4D97-AF65-F5344CB8AC3E}">
        <p14:creationId xmlns:p14="http://schemas.microsoft.com/office/powerpoint/2010/main" val="725076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12FA0CCC-55E2-82D1-054F-A630A824EE1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6ED03BD-271A-A487-DD57-419EC5C4088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principaux impacts des cybercriminels</a:t>
            </a:r>
          </a:p>
        </p:txBody>
      </p:sp>
      <p:pic>
        <p:nvPicPr>
          <p:cNvPr id="3" name="Image 2">
            <a:extLst>
              <a:ext uri="{FF2B5EF4-FFF2-40B4-BE49-F238E27FC236}">
                <a16:creationId xmlns:a16="http://schemas.microsoft.com/office/drawing/2014/main" id="{6259DC95-9426-FCE2-DC5F-DD120D27E91D}"/>
              </a:ext>
            </a:extLst>
          </p:cNvPr>
          <p:cNvPicPr>
            <a:picLocks noChangeAspect="1"/>
          </p:cNvPicPr>
          <p:nvPr/>
        </p:nvPicPr>
        <p:blipFill>
          <a:blip r:embed="rId4"/>
          <a:stretch>
            <a:fillRect/>
          </a:stretch>
        </p:blipFill>
        <p:spPr>
          <a:xfrm>
            <a:off x="1024128" y="1097619"/>
            <a:ext cx="9986109" cy="5387243"/>
          </a:xfrm>
          <a:prstGeom prst="rect">
            <a:avLst/>
          </a:prstGeom>
        </p:spPr>
      </p:pic>
    </p:spTree>
    <p:extLst>
      <p:ext uri="{BB962C8B-B14F-4D97-AF65-F5344CB8AC3E}">
        <p14:creationId xmlns:p14="http://schemas.microsoft.com/office/powerpoint/2010/main" val="810867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B2BB57EB-0B36-5E60-1498-6CA67C04EA5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256344-6C31-DB45-6E12-580CF36E7FC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notion de cybercriminalité</a:t>
            </a:r>
          </a:p>
        </p:txBody>
      </p:sp>
      <p:sp>
        <p:nvSpPr>
          <p:cNvPr id="3" name="Espace réservé du numéro de diapositive 2">
            <a:extLst>
              <a:ext uri="{FF2B5EF4-FFF2-40B4-BE49-F238E27FC236}">
                <a16:creationId xmlns:a16="http://schemas.microsoft.com/office/drawing/2014/main" id="{8E164A3C-1B8C-B99F-7DAF-44325A7118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F5273E3A-422B-E22B-BDB7-A615612F5D8F}"/>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25FB1917-6C17-A818-07CD-1AACBE86021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1" name="Rectangle 10">
            <a:extLst>
              <a:ext uri="{FF2B5EF4-FFF2-40B4-BE49-F238E27FC236}">
                <a16:creationId xmlns:a16="http://schemas.microsoft.com/office/drawing/2014/main" id="{AF2F714C-6131-FC98-7BA4-FEEECF9E36E0}"/>
              </a:ext>
            </a:extLst>
          </p:cNvPr>
          <p:cNvSpPr/>
          <p:nvPr/>
        </p:nvSpPr>
        <p:spPr>
          <a:xfrm>
            <a:off x="836719" y="3797000"/>
            <a:ext cx="3052454" cy="557145"/>
          </a:xfrm>
          <a:prstGeom prst="rect">
            <a:avLst/>
          </a:prstGeom>
          <a:solidFill>
            <a:schemeClr val="accent1">
              <a:lumMod val="5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Infractions relatives au contenu</a:t>
            </a:r>
          </a:p>
        </p:txBody>
      </p:sp>
      <p:sp>
        <p:nvSpPr>
          <p:cNvPr id="12" name="Rectangle 11">
            <a:extLst>
              <a:ext uri="{FF2B5EF4-FFF2-40B4-BE49-F238E27FC236}">
                <a16:creationId xmlns:a16="http://schemas.microsoft.com/office/drawing/2014/main" id="{6EBB4E50-39FE-1E2F-6258-1F441543A590}"/>
              </a:ext>
            </a:extLst>
          </p:cNvPr>
          <p:cNvSpPr/>
          <p:nvPr/>
        </p:nvSpPr>
        <p:spPr>
          <a:xfrm>
            <a:off x="4530428" y="3799488"/>
            <a:ext cx="3052454" cy="557145"/>
          </a:xfrm>
          <a:prstGeom prst="rect">
            <a:avLst/>
          </a:prstGeom>
          <a:solidFill>
            <a:schemeClr val="accent1">
              <a:lumMod val="5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Infractions relatives à la propriété intellectuelle</a:t>
            </a:r>
          </a:p>
        </p:txBody>
      </p:sp>
      <p:sp>
        <p:nvSpPr>
          <p:cNvPr id="13" name="Rectangle 12">
            <a:extLst>
              <a:ext uri="{FF2B5EF4-FFF2-40B4-BE49-F238E27FC236}">
                <a16:creationId xmlns:a16="http://schemas.microsoft.com/office/drawing/2014/main" id="{5731DE47-B182-2845-F680-FB0BE6967AFA}"/>
              </a:ext>
            </a:extLst>
          </p:cNvPr>
          <p:cNvSpPr/>
          <p:nvPr/>
        </p:nvSpPr>
        <p:spPr>
          <a:xfrm>
            <a:off x="8302829" y="3762560"/>
            <a:ext cx="3052454" cy="557145"/>
          </a:xfrm>
          <a:prstGeom prst="rect">
            <a:avLst/>
          </a:prstGeom>
          <a:solidFill>
            <a:schemeClr val="accent1">
              <a:lumMod val="5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Infractions liées aux TIC</a:t>
            </a:r>
          </a:p>
        </p:txBody>
      </p:sp>
      <p:sp>
        <p:nvSpPr>
          <p:cNvPr id="14" name="Rectangle 13">
            <a:extLst>
              <a:ext uri="{FF2B5EF4-FFF2-40B4-BE49-F238E27FC236}">
                <a16:creationId xmlns:a16="http://schemas.microsoft.com/office/drawing/2014/main" id="{92AA1544-0710-88B6-ED59-DF4564BA0D74}"/>
              </a:ext>
            </a:extLst>
          </p:cNvPr>
          <p:cNvSpPr/>
          <p:nvPr/>
        </p:nvSpPr>
        <p:spPr>
          <a:xfrm>
            <a:off x="836719" y="4497644"/>
            <a:ext cx="3052454" cy="15427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Insultes racistes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Négationnisme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Pédopornographie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Apologie du terrorisme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Etc.</a:t>
            </a:r>
          </a:p>
        </p:txBody>
      </p:sp>
      <p:sp>
        <p:nvSpPr>
          <p:cNvPr id="15" name="Rectangle 14">
            <a:extLst>
              <a:ext uri="{FF2B5EF4-FFF2-40B4-BE49-F238E27FC236}">
                <a16:creationId xmlns:a16="http://schemas.microsoft.com/office/drawing/2014/main" id="{7B53DE76-2E6D-DC09-35A1-5805E09BD44C}"/>
              </a:ext>
            </a:extLst>
          </p:cNvPr>
          <p:cNvSpPr/>
          <p:nvPr/>
        </p:nvSpPr>
        <p:spPr>
          <a:xfrm>
            <a:off x="4530428" y="4500132"/>
            <a:ext cx="3052454" cy="15427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Mise en ligne de fichiers musicaux ou vidéos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Diffusion de code sans autorisation de l’auteur</a:t>
            </a:r>
          </a:p>
        </p:txBody>
      </p:sp>
      <p:sp>
        <p:nvSpPr>
          <p:cNvPr id="16" name="Rectangle 15">
            <a:extLst>
              <a:ext uri="{FF2B5EF4-FFF2-40B4-BE49-F238E27FC236}">
                <a16:creationId xmlns:a16="http://schemas.microsoft.com/office/drawing/2014/main" id="{AE424D39-D272-F1C9-EDEB-9A1660F5D5E5}"/>
              </a:ext>
            </a:extLst>
          </p:cNvPr>
          <p:cNvSpPr/>
          <p:nvPr/>
        </p:nvSpPr>
        <p:spPr>
          <a:xfrm>
            <a:off x="8302829" y="4463204"/>
            <a:ext cx="3052454" cy="15427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Exploitation d’une vulnérabilité logicielle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Diffusion de virus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Escroquerie en ligne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Intrusion de système</a:t>
            </a:r>
          </a:p>
        </p:txBody>
      </p:sp>
      <p:sp>
        <p:nvSpPr>
          <p:cNvPr id="25" name="Rectangle 24">
            <a:extLst>
              <a:ext uri="{FF2B5EF4-FFF2-40B4-BE49-F238E27FC236}">
                <a16:creationId xmlns:a16="http://schemas.microsoft.com/office/drawing/2014/main" id="{60408E4C-42A4-8BAC-64D6-377C17B36722}"/>
              </a:ext>
            </a:extLst>
          </p:cNvPr>
          <p:cNvSpPr/>
          <p:nvPr/>
        </p:nvSpPr>
        <p:spPr>
          <a:xfrm>
            <a:off x="549007" y="1136276"/>
            <a:ext cx="11093986" cy="17434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L’ensemble des infractions pénales spécifiques liées aux technologies de l’information et de la communication, ainsi que celles dont la commission est facilitée ou liée à l’utilisation de ces technologies</a:t>
            </a:r>
          </a:p>
        </p:txBody>
      </p:sp>
      <p:sp>
        <p:nvSpPr>
          <p:cNvPr id="26" name="Rectangle 25">
            <a:extLst>
              <a:ext uri="{FF2B5EF4-FFF2-40B4-BE49-F238E27FC236}">
                <a16:creationId xmlns:a16="http://schemas.microsoft.com/office/drawing/2014/main" id="{D534051C-F4AD-52DB-F230-6E651E3A8E3B}"/>
              </a:ext>
            </a:extLst>
          </p:cNvPr>
          <p:cNvSpPr/>
          <p:nvPr/>
        </p:nvSpPr>
        <p:spPr>
          <a:xfrm>
            <a:off x="549007" y="2643730"/>
            <a:ext cx="11093986" cy="3651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20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Convention de Budapest (23 novembre 2001)</a:t>
            </a:r>
          </a:p>
        </p:txBody>
      </p:sp>
      <p:sp>
        <p:nvSpPr>
          <p:cNvPr id="4" name="Ellipse 3">
            <a:extLst>
              <a:ext uri="{FF2B5EF4-FFF2-40B4-BE49-F238E27FC236}">
                <a16:creationId xmlns:a16="http://schemas.microsoft.com/office/drawing/2014/main" id="{A147875F-33F9-829A-FB0B-023F22DB0E8D}"/>
              </a:ext>
            </a:extLst>
          </p:cNvPr>
          <p:cNvSpPr/>
          <p:nvPr/>
        </p:nvSpPr>
        <p:spPr>
          <a:xfrm>
            <a:off x="339937" y="3302945"/>
            <a:ext cx="825335" cy="825335"/>
          </a:xfrm>
          <a:prstGeom prst="ellipse">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Ellipse 6">
            <a:extLst>
              <a:ext uri="{FF2B5EF4-FFF2-40B4-BE49-F238E27FC236}">
                <a16:creationId xmlns:a16="http://schemas.microsoft.com/office/drawing/2014/main" id="{1C072678-148F-9DD2-E146-CBA45B4F0004}"/>
              </a:ext>
            </a:extLst>
          </p:cNvPr>
          <p:cNvSpPr/>
          <p:nvPr/>
        </p:nvSpPr>
        <p:spPr>
          <a:xfrm>
            <a:off x="4033646" y="3305433"/>
            <a:ext cx="825335" cy="825335"/>
          </a:xfrm>
          <a:prstGeom prst="ellipse">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Ellipse 8">
            <a:extLst>
              <a:ext uri="{FF2B5EF4-FFF2-40B4-BE49-F238E27FC236}">
                <a16:creationId xmlns:a16="http://schemas.microsoft.com/office/drawing/2014/main" id="{AD13A87B-4790-8C7B-EBCB-6AC41870D3DF}"/>
              </a:ext>
            </a:extLst>
          </p:cNvPr>
          <p:cNvSpPr/>
          <p:nvPr/>
        </p:nvSpPr>
        <p:spPr>
          <a:xfrm>
            <a:off x="7806047" y="3268505"/>
            <a:ext cx="825335" cy="825335"/>
          </a:xfrm>
          <a:prstGeom prst="ellipse">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4" name="Graphique 23" descr="Bulle de discussion avec un remplissage uni">
            <a:extLst>
              <a:ext uri="{FF2B5EF4-FFF2-40B4-BE49-F238E27FC236}">
                <a16:creationId xmlns:a16="http://schemas.microsoft.com/office/drawing/2014/main" id="{4797B1C8-3B0E-0DDC-98F5-4AF9046529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2837" y="3362687"/>
            <a:ext cx="782435" cy="782435"/>
          </a:xfrm>
          <a:prstGeom prst="rect">
            <a:avLst/>
          </a:prstGeom>
        </p:spPr>
      </p:pic>
      <p:pic>
        <p:nvPicPr>
          <p:cNvPr id="22" name="Graphique 21" descr="Création de récits avec un remplissage uni">
            <a:extLst>
              <a:ext uri="{FF2B5EF4-FFF2-40B4-BE49-F238E27FC236}">
                <a16:creationId xmlns:a16="http://schemas.microsoft.com/office/drawing/2014/main" id="{F0D9566E-05E4-3EAF-EE90-8C640D1DD3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56067" y="3405733"/>
            <a:ext cx="606478" cy="606478"/>
          </a:xfrm>
          <a:prstGeom prst="rect">
            <a:avLst/>
          </a:prstGeom>
        </p:spPr>
      </p:pic>
      <p:pic>
        <p:nvPicPr>
          <p:cNvPr id="20" name="Graphique 19" descr="Réunion en ligne avec un remplissage uni">
            <a:extLst>
              <a:ext uri="{FF2B5EF4-FFF2-40B4-BE49-F238E27FC236}">
                <a16:creationId xmlns:a16="http://schemas.microsoft.com/office/drawing/2014/main" id="{CCF88922-95C6-982B-BDF8-9EAAF32D1B7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48292" y="3410922"/>
            <a:ext cx="554448" cy="554448"/>
          </a:xfrm>
          <a:prstGeom prst="rect">
            <a:avLst/>
          </a:prstGeom>
        </p:spPr>
      </p:pic>
    </p:spTree>
    <p:extLst>
      <p:ext uri="{BB962C8B-B14F-4D97-AF65-F5344CB8AC3E}">
        <p14:creationId xmlns:p14="http://schemas.microsoft.com/office/powerpoint/2010/main" val="281737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0" presetClass="entr" presetSubtype="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p:bldP spid="15" grpId="0"/>
      <p:bldP spid="16" grpId="0"/>
      <p:bldP spid="25" grpId="0"/>
      <p:bldP spid="26" grpId="0"/>
      <p:bldP spid="4" grpId="0" animBg="1"/>
      <p:bldP spid="7"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9A9B0A39-77E6-2D21-9A01-D5EE83984A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131AB1-317C-D1A8-0F31-CF3AB0E0A140}"/>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Quelques exemples de phénomènes cybercriminels</a:t>
            </a:r>
          </a:p>
        </p:txBody>
      </p:sp>
      <p:sp>
        <p:nvSpPr>
          <p:cNvPr id="3" name="Espace réservé du numéro de diapositive 2">
            <a:extLst>
              <a:ext uri="{FF2B5EF4-FFF2-40B4-BE49-F238E27FC236}">
                <a16:creationId xmlns:a16="http://schemas.microsoft.com/office/drawing/2014/main" id="{DEA26930-DBE1-1AD0-EC9F-69367D54A5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4" name="Image 3">
            <a:extLst>
              <a:ext uri="{FF2B5EF4-FFF2-40B4-BE49-F238E27FC236}">
                <a16:creationId xmlns:a16="http://schemas.microsoft.com/office/drawing/2014/main" id="{86D7774C-4E0F-4A6F-4B99-6435BD78AD63}"/>
              </a:ext>
            </a:extLst>
          </p:cNvPr>
          <p:cNvPicPr>
            <a:picLocks noChangeAspect="1"/>
          </p:cNvPicPr>
          <p:nvPr/>
        </p:nvPicPr>
        <p:blipFill>
          <a:blip r:embed="rId4"/>
          <a:stretch>
            <a:fillRect/>
          </a:stretch>
        </p:blipFill>
        <p:spPr>
          <a:xfrm>
            <a:off x="1602164" y="1097619"/>
            <a:ext cx="8987671" cy="5549349"/>
          </a:xfrm>
          <a:prstGeom prst="rect">
            <a:avLst/>
          </a:prstGeom>
        </p:spPr>
      </p:pic>
    </p:spTree>
    <p:extLst>
      <p:ext uri="{BB962C8B-B14F-4D97-AF65-F5344CB8AC3E}">
        <p14:creationId xmlns:p14="http://schemas.microsoft.com/office/powerpoint/2010/main" val="226402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A49FC13-2E28-D2A2-6F73-6A635CD6A1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78931EE-759B-2E21-D4B4-0A6C5B620029}"/>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cybercriminalité : un écosystème avec de multiples acteurs</a:t>
            </a:r>
          </a:p>
        </p:txBody>
      </p:sp>
      <p:sp>
        <p:nvSpPr>
          <p:cNvPr id="3" name="Espace réservé du numéro de diapositive 2">
            <a:extLst>
              <a:ext uri="{FF2B5EF4-FFF2-40B4-BE49-F238E27FC236}">
                <a16:creationId xmlns:a16="http://schemas.microsoft.com/office/drawing/2014/main" id="{0B3B68FC-FACB-C6AB-99DE-1A1B92CEF5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BB2028F0-D8C0-E060-188C-30A256EC8944}"/>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21" name="Rectangle 20">
            <a:extLst>
              <a:ext uri="{FF2B5EF4-FFF2-40B4-BE49-F238E27FC236}">
                <a16:creationId xmlns:a16="http://schemas.microsoft.com/office/drawing/2014/main" id="{3A30E976-D5EF-A01C-DD8B-D8C43E1D44F6}"/>
              </a:ext>
            </a:extLst>
          </p:cNvPr>
          <p:cNvSpPr/>
          <p:nvPr/>
        </p:nvSpPr>
        <p:spPr>
          <a:xfrm>
            <a:off x="5730948" y="6356350"/>
            <a:ext cx="4827181" cy="2714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Source : Rapport sur la cybercriminalité de 2024 du COMCYBER-MI</a:t>
            </a:r>
          </a:p>
        </p:txBody>
      </p:sp>
      <p:pic>
        <p:nvPicPr>
          <p:cNvPr id="4" name="Image 3">
            <a:extLst>
              <a:ext uri="{FF2B5EF4-FFF2-40B4-BE49-F238E27FC236}">
                <a16:creationId xmlns:a16="http://schemas.microsoft.com/office/drawing/2014/main" id="{B6BED570-8710-1570-B45B-059D19A56728}"/>
              </a:ext>
            </a:extLst>
          </p:cNvPr>
          <p:cNvPicPr>
            <a:picLocks noChangeAspect="1"/>
          </p:cNvPicPr>
          <p:nvPr/>
        </p:nvPicPr>
        <p:blipFill>
          <a:blip r:embed="rId4"/>
          <a:stretch>
            <a:fillRect/>
          </a:stretch>
        </p:blipFill>
        <p:spPr>
          <a:xfrm>
            <a:off x="2209800" y="1097619"/>
            <a:ext cx="7772400" cy="5231122"/>
          </a:xfrm>
          <a:prstGeom prst="rect">
            <a:avLst/>
          </a:prstGeom>
        </p:spPr>
      </p:pic>
    </p:spTree>
    <p:extLst>
      <p:ext uri="{BB962C8B-B14F-4D97-AF65-F5344CB8AC3E}">
        <p14:creationId xmlns:p14="http://schemas.microsoft.com/office/powerpoint/2010/main" val="17423127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3E28655D-1C27-196F-808F-F507C3CE95E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7127A2-DE33-F4FD-9E7A-549D059EBE9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motivations principales</a:t>
            </a:r>
          </a:p>
        </p:txBody>
      </p:sp>
      <p:sp>
        <p:nvSpPr>
          <p:cNvPr id="3" name="Espace réservé du numéro de diapositive 2">
            <a:extLst>
              <a:ext uri="{FF2B5EF4-FFF2-40B4-BE49-F238E27FC236}">
                <a16:creationId xmlns:a16="http://schemas.microsoft.com/office/drawing/2014/main" id="{06792B3D-47AD-98CE-0C80-502BDBA083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26" name="Image 25" descr="Échec et mat sur échiquier">
            <a:extLst>
              <a:ext uri="{FF2B5EF4-FFF2-40B4-BE49-F238E27FC236}">
                <a16:creationId xmlns:a16="http://schemas.microsoft.com/office/drawing/2014/main" id="{EFDC2250-354F-A39F-6BA2-98DED21D5587}"/>
              </a:ext>
            </a:extLst>
          </p:cNvPr>
          <p:cNvPicPr>
            <a:picLocks noChangeAspect="1"/>
          </p:cNvPicPr>
          <p:nvPr/>
        </p:nvPicPr>
        <p:blipFill>
          <a:blip r:embed="rId4"/>
          <a:stretch>
            <a:fillRect/>
          </a:stretch>
        </p:blipFill>
        <p:spPr>
          <a:xfrm>
            <a:off x="4390030" y="3784822"/>
            <a:ext cx="4044066" cy="2685512"/>
          </a:xfrm>
          <a:prstGeom prst="rect">
            <a:avLst/>
          </a:prstGeom>
        </p:spPr>
      </p:pic>
      <p:pic>
        <p:nvPicPr>
          <p:cNvPr id="28" name="Image 27" descr="Piles de pièces d’or">
            <a:extLst>
              <a:ext uri="{FF2B5EF4-FFF2-40B4-BE49-F238E27FC236}">
                <a16:creationId xmlns:a16="http://schemas.microsoft.com/office/drawing/2014/main" id="{256CA4FD-64FA-FC62-0352-EA8B6D6A4194}"/>
              </a:ext>
            </a:extLst>
          </p:cNvPr>
          <p:cNvPicPr>
            <a:picLocks noChangeAspect="1"/>
          </p:cNvPicPr>
          <p:nvPr/>
        </p:nvPicPr>
        <p:blipFill>
          <a:blip r:embed="rId5"/>
          <a:stretch>
            <a:fillRect/>
          </a:stretch>
        </p:blipFill>
        <p:spPr>
          <a:xfrm>
            <a:off x="2195469" y="1039684"/>
            <a:ext cx="4044066" cy="2696044"/>
          </a:xfrm>
          <a:prstGeom prst="rect">
            <a:avLst/>
          </a:prstGeom>
        </p:spPr>
      </p:pic>
      <p:pic>
        <p:nvPicPr>
          <p:cNvPr id="30" name="Image 29" descr="Personne qui lève le poing">
            <a:extLst>
              <a:ext uri="{FF2B5EF4-FFF2-40B4-BE49-F238E27FC236}">
                <a16:creationId xmlns:a16="http://schemas.microsoft.com/office/drawing/2014/main" id="{9D3C0E82-F577-05AA-5C39-65D7BA8E5880}"/>
              </a:ext>
            </a:extLst>
          </p:cNvPr>
          <p:cNvPicPr>
            <a:picLocks noChangeAspect="1"/>
          </p:cNvPicPr>
          <p:nvPr/>
        </p:nvPicPr>
        <p:blipFill>
          <a:blip r:embed="rId6"/>
          <a:stretch>
            <a:fillRect/>
          </a:stretch>
        </p:blipFill>
        <p:spPr>
          <a:xfrm>
            <a:off x="6459935" y="1087087"/>
            <a:ext cx="4044066" cy="2615226"/>
          </a:xfrm>
          <a:prstGeom prst="rect">
            <a:avLst/>
          </a:prstGeom>
        </p:spPr>
      </p:pic>
      <p:sp>
        <p:nvSpPr>
          <p:cNvPr id="31" name="Rectangle 30">
            <a:extLst>
              <a:ext uri="{FF2B5EF4-FFF2-40B4-BE49-F238E27FC236}">
                <a16:creationId xmlns:a16="http://schemas.microsoft.com/office/drawing/2014/main" id="{AB3CF7E2-E53A-2D1D-E91B-171D0EF7F625}"/>
              </a:ext>
            </a:extLst>
          </p:cNvPr>
          <p:cNvSpPr/>
          <p:nvPr/>
        </p:nvSpPr>
        <p:spPr>
          <a:xfrm>
            <a:off x="2451650" y="990590"/>
            <a:ext cx="3531704" cy="7553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Gain financier</a:t>
            </a:r>
          </a:p>
        </p:txBody>
      </p:sp>
      <p:sp>
        <p:nvSpPr>
          <p:cNvPr id="32" name="Rectangle 31">
            <a:extLst>
              <a:ext uri="{FF2B5EF4-FFF2-40B4-BE49-F238E27FC236}">
                <a16:creationId xmlns:a16="http://schemas.microsoft.com/office/drawing/2014/main" id="{86222AB2-6206-4447-16E7-DC3223BFA80C}"/>
              </a:ext>
            </a:extLst>
          </p:cNvPr>
          <p:cNvSpPr/>
          <p:nvPr/>
        </p:nvSpPr>
        <p:spPr>
          <a:xfrm>
            <a:off x="6738730" y="1028235"/>
            <a:ext cx="3531704" cy="7553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lumMod val="95000"/>
                    <a:lumOff val="5000"/>
                  </a:prstClr>
                </a:solidFill>
                <a:effectLst/>
                <a:uLnTx/>
                <a:uFillTx/>
                <a:latin typeface="Avenir Black" panose="02000503020000020003" pitchFamily="2" charset="0"/>
                <a:ea typeface="+mn-ea"/>
                <a:cs typeface="+mn-cs"/>
              </a:rPr>
              <a:t>Idéologie</a:t>
            </a:r>
          </a:p>
        </p:txBody>
      </p:sp>
      <p:sp>
        <p:nvSpPr>
          <p:cNvPr id="34" name="Rectangle 33">
            <a:extLst>
              <a:ext uri="{FF2B5EF4-FFF2-40B4-BE49-F238E27FC236}">
                <a16:creationId xmlns:a16="http://schemas.microsoft.com/office/drawing/2014/main" id="{8062B184-2334-91A4-CB6D-E000F036D004}"/>
              </a:ext>
            </a:extLst>
          </p:cNvPr>
          <p:cNvSpPr/>
          <p:nvPr/>
        </p:nvSpPr>
        <p:spPr>
          <a:xfrm>
            <a:off x="4646211" y="3814640"/>
            <a:ext cx="3531704" cy="7553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E7E6E6"/>
                </a:solidFill>
                <a:effectLst/>
                <a:uLnTx/>
                <a:uFillTx/>
                <a:latin typeface="Avenir Black" panose="02000503020000020003" pitchFamily="2" charset="0"/>
                <a:ea typeface="+mn-ea"/>
                <a:cs typeface="+mn-cs"/>
              </a:rPr>
              <a:t>Déstabilisation</a:t>
            </a:r>
          </a:p>
        </p:txBody>
      </p:sp>
    </p:spTree>
    <p:extLst>
      <p:ext uri="{BB962C8B-B14F-4D97-AF65-F5344CB8AC3E}">
        <p14:creationId xmlns:p14="http://schemas.microsoft.com/office/powerpoint/2010/main" val="243618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par>
                                <p:cTn id="22" presetID="53" presetClass="entr" presetSubtype="16" fill="hold" nodeType="with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p:cTn id="24" dur="500" fill="hold"/>
                                        <p:tgtEl>
                                          <p:spTgt spid="30"/>
                                        </p:tgtEl>
                                        <p:attrNameLst>
                                          <p:attrName>ppt_w</p:attrName>
                                        </p:attrNameLst>
                                      </p:cBhvr>
                                      <p:tavLst>
                                        <p:tav tm="0">
                                          <p:val>
                                            <p:fltVal val="0"/>
                                          </p:val>
                                        </p:tav>
                                        <p:tav tm="100000">
                                          <p:val>
                                            <p:strVal val="#ppt_w"/>
                                          </p:val>
                                        </p:tav>
                                      </p:tavLst>
                                    </p:anim>
                                    <p:anim calcmode="lin" valueType="num">
                                      <p:cBhvr>
                                        <p:cTn id="25" dur="500" fill="hold"/>
                                        <p:tgtEl>
                                          <p:spTgt spid="30"/>
                                        </p:tgtEl>
                                        <p:attrNameLst>
                                          <p:attrName>ppt_h</p:attrName>
                                        </p:attrNameLst>
                                      </p:cBhvr>
                                      <p:tavLst>
                                        <p:tav tm="0">
                                          <p:val>
                                            <p:fltVal val="0"/>
                                          </p:val>
                                        </p:tav>
                                        <p:tav tm="100000">
                                          <p:val>
                                            <p:strVal val="#ppt_h"/>
                                          </p:val>
                                        </p:tav>
                                      </p:tavLst>
                                    </p:anim>
                                    <p:animEffect transition="in" filter="fade">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p:cTn id="31" dur="500" fill="hold"/>
                                        <p:tgtEl>
                                          <p:spTgt spid="34"/>
                                        </p:tgtEl>
                                        <p:attrNameLst>
                                          <p:attrName>ppt_w</p:attrName>
                                        </p:attrNameLst>
                                      </p:cBhvr>
                                      <p:tavLst>
                                        <p:tav tm="0">
                                          <p:val>
                                            <p:fltVal val="0"/>
                                          </p:val>
                                        </p:tav>
                                        <p:tav tm="100000">
                                          <p:val>
                                            <p:strVal val="#ppt_w"/>
                                          </p:val>
                                        </p:tav>
                                      </p:tavLst>
                                    </p:anim>
                                    <p:anim calcmode="lin" valueType="num">
                                      <p:cBhvr>
                                        <p:cTn id="32" dur="500" fill="hold"/>
                                        <p:tgtEl>
                                          <p:spTgt spid="34"/>
                                        </p:tgtEl>
                                        <p:attrNameLst>
                                          <p:attrName>ppt_h</p:attrName>
                                        </p:attrNameLst>
                                      </p:cBhvr>
                                      <p:tavLst>
                                        <p:tav tm="0">
                                          <p:val>
                                            <p:fltVal val="0"/>
                                          </p:val>
                                        </p:tav>
                                        <p:tav tm="100000">
                                          <p:val>
                                            <p:strVal val="#ppt_h"/>
                                          </p:val>
                                        </p:tav>
                                      </p:tavLst>
                                    </p:anim>
                                    <p:animEffect transition="in" filter="fade">
                                      <p:cBhvr>
                                        <p:cTn id="33" dur="500"/>
                                        <p:tgtEl>
                                          <p:spTgt spid="34"/>
                                        </p:tgtEl>
                                      </p:cBhvr>
                                    </p:animEffect>
                                  </p:childTnLst>
                                </p:cTn>
                              </p:par>
                              <p:par>
                                <p:cTn id="34" presetID="53" presetClass="entr" presetSubtype="16"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p:cTn id="36" dur="500" fill="hold"/>
                                        <p:tgtEl>
                                          <p:spTgt spid="26"/>
                                        </p:tgtEl>
                                        <p:attrNameLst>
                                          <p:attrName>ppt_w</p:attrName>
                                        </p:attrNameLst>
                                      </p:cBhvr>
                                      <p:tavLst>
                                        <p:tav tm="0">
                                          <p:val>
                                            <p:fltVal val="0"/>
                                          </p:val>
                                        </p:tav>
                                        <p:tav tm="100000">
                                          <p:val>
                                            <p:strVal val="#ppt_w"/>
                                          </p:val>
                                        </p:tav>
                                      </p:tavLst>
                                    </p:anim>
                                    <p:anim calcmode="lin" valueType="num">
                                      <p:cBhvr>
                                        <p:cTn id="37" dur="500" fill="hold"/>
                                        <p:tgtEl>
                                          <p:spTgt spid="26"/>
                                        </p:tgtEl>
                                        <p:attrNameLst>
                                          <p:attrName>ppt_h</p:attrName>
                                        </p:attrNameLst>
                                      </p:cBhvr>
                                      <p:tavLst>
                                        <p:tav tm="0">
                                          <p:val>
                                            <p:fltVal val="0"/>
                                          </p:val>
                                        </p:tav>
                                        <p:tav tm="100000">
                                          <p:val>
                                            <p:strVal val="#ppt_h"/>
                                          </p:val>
                                        </p:tav>
                                      </p:tavLst>
                                    </p:anim>
                                    <p:animEffect transition="in" filter="fade">
                                      <p:cBhvr>
                                        <p:cTn id="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4"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motivations des attaquants</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17" name="Rectangle 16">
            <a:extLst>
              <a:ext uri="{FF2B5EF4-FFF2-40B4-BE49-F238E27FC236}">
                <a16:creationId xmlns:a16="http://schemas.microsoft.com/office/drawing/2014/main" id="{E366306F-8CF3-FC19-846F-5A0CC880365D}"/>
              </a:ext>
            </a:extLst>
          </p:cNvPr>
          <p:cNvSpPr/>
          <p:nvPr/>
        </p:nvSpPr>
        <p:spPr>
          <a:xfrm>
            <a:off x="191344" y="1230373"/>
            <a:ext cx="11745416" cy="652727"/>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0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4472C4">
                    <a:lumMod val="75000"/>
                  </a:srgbClr>
                </a:solidFill>
                <a:effectLst/>
                <a:uLnTx/>
                <a:uFillTx/>
                <a:latin typeface="Avenir Black" panose="02000503020000020003" pitchFamily="2" charset="0"/>
                <a:ea typeface="+mn-ea"/>
                <a:cs typeface="Futura" panose="020B0602020204020303" pitchFamily="34" charset="-79"/>
              </a:rPr>
              <a:t>Plusieurs mobiles peuvent pousser des cyber-délinquants à passer à l’acte</a:t>
            </a:r>
          </a:p>
        </p:txBody>
      </p:sp>
      <p:pic>
        <p:nvPicPr>
          <p:cNvPr id="18" name="Image 17">
            <a:extLst>
              <a:ext uri="{FF2B5EF4-FFF2-40B4-BE49-F238E27FC236}">
                <a16:creationId xmlns:a16="http://schemas.microsoft.com/office/drawing/2014/main" id="{90C40154-568A-6BEF-5232-61250726E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8200" y="2187971"/>
            <a:ext cx="1080000" cy="1080000"/>
          </a:xfrm>
          <a:prstGeom prst="rect">
            <a:avLst/>
          </a:prstGeom>
        </p:spPr>
      </p:pic>
      <p:sp>
        <p:nvSpPr>
          <p:cNvPr id="19" name="Rectangle 18">
            <a:extLst>
              <a:ext uri="{FF2B5EF4-FFF2-40B4-BE49-F238E27FC236}">
                <a16:creationId xmlns:a16="http://schemas.microsoft.com/office/drawing/2014/main" id="{B030F383-E87D-694D-2FB7-1FE67B494DB7}"/>
              </a:ext>
            </a:extLst>
          </p:cNvPr>
          <p:cNvSpPr/>
          <p:nvPr/>
        </p:nvSpPr>
        <p:spPr>
          <a:xfrm>
            <a:off x="191344" y="3462621"/>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Futura" panose="020B0602020204020303" pitchFamily="34" charset="-79"/>
                <a:ea typeface="+mn-ea"/>
                <a:cs typeface="Futura" panose="020B0602020204020303" pitchFamily="34" charset="-79"/>
              </a:rPr>
              <a:t>Gains financiers</a:t>
            </a:r>
          </a:p>
        </p:txBody>
      </p:sp>
      <p:sp>
        <p:nvSpPr>
          <p:cNvPr id="20" name="Rectangle 19">
            <a:extLst>
              <a:ext uri="{FF2B5EF4-FFF2-40B4-BE49-F238E27FC236}">
                <a16:creationId xmlns:a16="http://schemas.microsoft.com/office/drawing/2014/main" id="{007F3585-A054-99AA-F97A-A660F6472BAA}"/>
              </a:ext>
            </a:extLst>
          </p:cNvPr>
          <p:cNvSpPr/>
          <p:nvPr/>
        </p:nvSpPr>
        <p:spPr>
          <a:xfrm>
            <a:off x="3158028" y="3462621"/>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Futura" panose="020B0602020204020303" pitchFamily="34" charset="-79"/>
                <a:ea typeface="+mn-ea"/>
                <a:cs typeface="Futura" panose="020B0602020204020303" pitchFamily="34" charset="-79"/>
              </a:rPr>
              <a:t>Utilisation de ressources</a:t>
            </a:r>
          </a:p>
        </p:txBody>
      </p:sp>
      <p:sp>
        <p:nvSpPr>
          <p:cNvPr id="21" name="Rectangle 20">
            <a:extLst>
              <a:ext uri="{FF2B5EF4-FFF2-40B4-BE49-F238E27FC236}">
                <a16:creationId xmlns:a16="http://schemas.microsoft.com/office/drawing/2014/main" id="{AEE9B825-A81A-D4B3-37EB-19390844A9DE}"/>
              </a:ext>
            </a:extLst>
          </p:cNvPr>
          <p:cNvSpPr/>
          <p:nvPr/>
        </p:nvSpPr>
        <p:spPr>
          <a:xfrm>
            <a:off x="6124712" y="3462621"/>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Futura" panose="020B0602020204020303" pitchFamily="34" charset="-79"/>
                <a:ea typeface="+mn-ea"/>
                <a:cs typeface="Futura" panose="020B0602020204020303" pitchFamily="34" charset="-79"/>
              </a:rPr>
              <a:t>Chantage</a:t>
            </a:r>
          </a:p>
        </p:txBody>
      </p:sp>
      <p:sp>
        <p:nvSpPr>
          <p:cNvPr id="22" name="Rectangle 21">
            <a:extLst>
              <a:ext uri="{FF2B5EF4-FFF2-40B4-BE49-F238E27FC236}">
                <a16:creationId xmlns:a16="http://schemas.microsoft.com/office/drawing/2014/main" id="{AD19BD15-5E5A-C50B-B27F-00DF1DAD95F3}"/>
              </a:ext>
            </a:extLst>
          </p:cNvPr>
          <p:cNvSpPr/>
          <p:nvPr/>
        </p:nvSpPr>
        <p:spPr>
          <a:xfrm>
            <a:off x="9091396" y="3462621"/>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Futura" panose="020B0602020204020303" pitchFamily="34" charset="-79"/>
                <a:ea typeface="+mn-ea"/>
                <a:cs typeface="Futura" panose="020B0602020204020303" pitchFamily="34" charset="-79"/>
              </a:rPr>
              <a:t>Espionnage</a:t>
            </a:r>
          </a:p>
        </p:txBody>
      </p:sp>
      <p:sp>
        <p:nvSpPr>
          <p:cNvPr id="23" name="Rectangle 22">
            <a:extLst>
              <a:ext uri="{FF2B5EF4-FFF2-40B4-BE49-F238E27FC236}">
                <a16:creationId xmlns:a16="http://schemas.microsoft.com/office/drawing/2014/main" id="{7C164D8E-E280-A763-F1C2-BA31E294D025}"/>
              </a:ext>
            </a:extLst>
          </p:cNvPr>
          <p:cNvSpPr/>
          <p:nvPr/>
        </p:nvSpPr>
        <p:spPr>
          <a:xfrm>
            <a:off x="191344" y="4021420"/>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Accès à de l’information, puis monétisation et revente :</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Utilisateurs, e-mails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Organisation interne de l’entreprise</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Fichiers clients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Mots de passe, n° de compte bancaire, cartes bancaires</a:t>
            </a:r>
          </a:p>
        </p:txBody>
      </p:sp>
      <p:sp>
        <p:nvSpPr>
          <p:cNvPr id="24" name="Rectangle 23">
            <a:extLst>
              <a:ext uri="{FF2B5EF4-FFF2-40B4-BE49-F238E27FC236}">
                <a16:creationId xmlns:a16="http://schemas.microsoft.com/office/drawing/2014/main" id="{41AAB063-0692-986C-93B2-430EB39ABEAC}"/>
              </a:ext>
            </a:extLst>
          </p:cNvPr>
          <p:cNvSpPr/>
          <p:nvPr/>
        </p:nvSpPr>
        <p:spPr>
          <a:xfrm>
            <a:off x="3155548" y="4021420"/>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Utilisation, revente ou mise à disposition en tant que service :</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Bande passante &amp; espace de stockage (hébergement de contenus illicites)</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Botnets</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Minage de cryptomonnaie</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Rebonds pour des attaques  de la « </a:t>
            </a:r>
            <a:r>
              <a:rPr kumimoji="0" lang="fr-FR" sz="1400" b="0" i="0" u="none" strike="noStrike" kern="1200" cap="none" spc="0" normalizeH="0" baseline="0" noProof="0" dirty="0" err="1">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supply-chain</a:t>
            </a: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 »</a:t>
            </a:r>
          </a:p>
        </p:txBody>
      </p:sp>
      <p:sp>
        <p:nvSpPr>
          <p:cNvPr id="25" name="Rectangle 24">
            <a:extLst>
              <a:ext uri="{FF2B5EF4-FFF2-40B4-BE49-F238E27FC236}">
                <a16:creationId xmlns:a16="http://schemas.microsoft.com/office/drawing/2014/main" id="{51932402-8408-B8C3-D880-BBB843C7FD1A}"/>
              </a:ext>
            </a:extLst>
          </p:cNvPr>
          <p:cNvSpPr/>
          <p:nvPr/>
        </p:nvSpPr>
        <p:spPr>
          <a:xfrm>
            <a:off x="6126291" y="4021420"/>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Déni de service</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Ransomware</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Fuite de données</a:t>
            </a:r>
          </a:p>
        </p:txBody>
      </p:sp>
      <p:sp>
        <p:nvSpPr>
          <p:cNvPr id="26" name="Rectangle 25">
            <a:extLst>
              <a:ext uri="{FF2B5EF4-FFF2-40B4-BE49-F238E27FC236}">
                <a16:creationId xmlns:a16="http://schemas.microsoft.com/office/drawing/2014/main" id="{C8B92669-B9B3-CE2F-70A5-03A8B685FA53}"/>
              </a:ext>
            </a:extLst>
          </p:cNvPr>
          <p:cNvSpPr/>
          <p:nvPr/>
        </p:nvSpPr>
        <p:spPr>
          <a:xfrm>
            <a:off x="9091396" y="4021420"/>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Industriel / concurrentiel</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Etatique</a:t>
            </a:r>
          </a:p>
        </p:txBody>
      </p:sp>
      <p:pic>
        <p:nvPicPr>
          <p:cNvPr id="27" name="Image 26">
            <a:extLst>
              <a:ext uri="{FF2B5EF4-FFF2-40B4-BE49-F238E27FC236}">
                <a16:creationId xmlns:a16="http://schemas.microsoft.com/office/drawing/2014/main" id="{4FECC25D-1339-6609-456E-16D5D72580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9273" y="2187971"/>
            <a:ext cx="1080000" cy="1080000"/>
          </a:xfrm>
          <a:prstGeom prst="rect">
            <a:avLst/>
          </a:prstGeom>
        </p:spPr>
      </p:pic>
      <p:pic>
        <p:nvPicPr>
          <p:cNvPr id="28" name="Image 27">
            <a:extLst>
              <a:ext uri="{FF2B5EF4-FFF2-40B4-BE49-F238E27FC236}">
                <a16:creationId xmlns:a16="http://schemas.microsoft.com/office/drawing/2014/main" id="{A9CF4CF5-D295-180D-7312-6244592165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17000" y="2187971"/>
            <a:ext cx="1080000" cy="1080000"/>
          </a:xfrm>
          <a:prstGeom prst="rect">
            <a:avLst/>
          </a:prstGeom>
        </p:spPr>
      </p:pic>
      <p:pic>
        <p:nvPicPr>
          <p:cNvPr id="29" name="Image 28">
            <a:extLst>
              <a:ext uri="{FF2B5EF4-FFF2-40B4-BE49-F238E27FC236}">
                <a16:creationId xmlns:a16="http://schemas.microsoft.com/office/drawing/2014/main" id="{F97D18F0-68AC-E3F7-1D08-F1A9869FB2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02600" y="2187971"/>
            <a:ext cx="1080000" cy="1080000"/>
          </a:xfrm>
          <a:prstGeom prst="rect">
            <a:avLst/>
          </a:prstGeom>
        </p:spPr>
      </p:pic>
    </p:spTree>
    <p:extLst>
      <p:ext uri="{BB962C8B-B14F-4D97-AF65-F5344CB8AC3E}">
        <p14:creationId xmlns:p14="http://schemas.microsoft.com/office/powerpoint/2010/main" val="154678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500"/>
                                        <p:tgtEl>
                                          <p:spTgt spid="2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xEl>
                                              <p:pRg st="1" end="1"/>
                                            </p:txEl>
                                          </p:spTgt>
                                        </p:tgtEl>
                                        <p:attrNameLst>
                                          <p:attrName>style.visibility</p:attrName>
                                        </p:attrNameLst>
                                      </p:cBhvr>
                                      <p:to>
                                        <p:strVal val="visible"/>
                                      </p:to>
                                    </p:set>
                                    <p:animEffect transition="in" filter="fade">
                                      <p:cBhvr>
                                        <p:cTn id="18" dur="500"/>
                                        <p:tgtEl>
                                          <p:spTgt spid="2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xEl>
                                              <p:pRg st="2" end="2"/>
                                            </p:txEl>
                                          </p:spTgt>
                                        </p:tgtEl>
                                        <p:attrNameLst>
                                          <p:attrName>style.visibility</p:attrName>
                                        </p:attrNameLst>
                                      </p:cBhvr>
                                      <p:to>
                                        <p:strVal val="visible"/>
                                      </p:to>
                                    </p:set>
                                    <p:animEffect transition="in" filter="fade">
                                      <p:cBhvr>
                                        <p:cTn id="23" dur="500"/>
                                        <p:tgtEl>
                                          <p:spTgt spid="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500"/>
                                        <p:tgtEl>
                                          <p:spTgt spid="2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3">
                                            <p:txEl>
                                              <p:pRg st="4" end="4"/>
                                            </p:txEl>
                                          </p:spTgt>
                                        </p:tgtEl>
                                        <p:attrNameLst>
                                          <p:attrName>style.visibility</p:attrName>
                                        </p:attrNameLst>
                                      </p:cBhvr>
                                      <p:to>
                                        <p:strVal val="visible"/>
                                      </p:to>
                                    </p:set>
                                    <p:animEffect transition="in" filter="fade">
                                      <p:cBhvr>
                                        <p:cTn id="33" dur="500"/>
                                        <p:tgtEl>
                                          <p:spTgt spid="2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4">
                                            <p:txEl>
                                              <p:pRg st="0" end="0"/>
                                            </p:txEl>
                                          </p:spTgt>
                                        </p:tgtEl>
                                        <p:attrNameLst>
                                          <p:attrName>style.visibility</p:attrName>
                                        </p:attrNameLst>
                                      </p:cBhvr>
                                      <p:to>
                                        <p:strVal val="visible"/>
                                      </p:to>
                                    </p:set>
                                    <p:animEffect transition="in" filter="fade">
                                      <p:cBhvr>
                                        <p:cTn id="44" dur="500"/>
                                        <p:tgtEl>
                                          <p:spTgt spid="24">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xEl>
                                              <p:pRg st="1" end="1"/>
                                            </p:txEl>
                                          </p:spTgt>
                                        </p:tgtEl>
                                        <p:attrNameLst>
                                          <p:attrName>style.visibility</p:attrName>
                                        </p:attrNameLst>
                                      </p:cBhvr>
                                      <p:to>
                                        <p:strVal val="visible"/>
                                      </p:to>
                                    </p:set>
                                    <p:animEffect transition="in" filter="fade">
                                      <p:cBhvr>
                                        <p:cTn id="49" dur="500"/>
                                        <p:tgtEl>
                                          <p:spTgt spid="24">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4">
                                            <p:txEl>
                                              <p:pRg st="2" end="2"/>
                                            </p:txEl>
                                          </p:spTgt>
                                        </p:tgtEl>
                                        <p:attrNameLst>
                                          <p:attrName>style.visibility</p:attrName>
                                        </p:attrNameLst>
                                      </p:cBhvr>
                                      <p:to>
                                        <p:strVal val="visible"/>
                                      </p:to>
                                    </p:set>
                                    <p:animEffect transition="in" filter="fade">
                                      <p:cBhvr>
                                        <p:cTn id="54" dur="500"/>
                                        <p:tgtEl>
                                          <p:spTgt spid="24">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4">
                                            <p:txEl>
                                              <p:pRg st="3" end="3"/>
                                            </p:txEl>
                                          </p:spTgt>
                                        </p:tgtEl>
                                        <p:attrNameLst>
                                          <p:attrName>style.visibility</p:attrName>
                                        </p:attrNameLst>
                                      </p:cBhvr>
                                      <p:to>
                                        <p:strVal val="visible"/>
                                      </p:to>
                                    </p:set>
                                    <p:animEffect transition="in" filter="fade">
                                      <p:cBhvr>
                                        <p:cTn id="59" dur="500"/>
                                        <p:tgtEl>
                                          <p:spTgt spid="24">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4">
                                            <p:txEl>
                                              <p:pRg st="4" end="4"/>
                                            </p:txEl>
                                          </p:spTgt>
                                        </p:tgtEl>
                                        <p:attrNameLst>
                                          <p:attrName>style.visibility</p:attrName>
                                        </p:attrNameLst>
                                      </p:cBhvr>
                                      <p:to>
                                        <p:strVal val="visible"/>
                                      </p:to>
                                    </p:set>
                                    <p:animEffect transition="in" filter="fade">
                                      <p:cBhvr>
                                        <p:cTn id="64" dur="500"/>
                                        <p:tgtEl>
                                          <p:spTgt spid="24">
                                            <p:txEl>
                                              <p:pRg st="4" end="4"/>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5">
                                            <p:txEl>
                                              <p:pRg st="0" end="0"/>
                                            </p:txEl>
                                          </p:spTgt>
                                        </p:tgtEl>
                                        <p:attrNameLst>
                                          <p:attrName>style.visibility</p:attrName>
                                        </p:attrNameLst>
                                      </p:cBhvr>
                                      <p:to>
                                        <p:strVal val="visible"/>
                                      </p:to>
                                    </p:set>
                                    <p:animEffect transition="in" filter="fade">
                                      <p:cBhvr>
                                        <p:cTn id="75" dur="500"/>
                                        <p:tgtEl>
                                          <p:spTgt spid="25">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25">
                                            <p:txEl>
                                              <p:pRg st="1" end="1"/>
                                            </p:txEl>
                                          </p:spTgt>
                                        </p:tgtEl>
                                        <p:attrNameLst>
                                          <p:attrName>style.visibility</p:attrName>
                                        </p:attrNameLst>
                                      </p:cBhvr>
                                      <p:to>
                                        <p:strVal val="visible"/>
                                      </p:to>
                                    </p:set>
                                    <p:animEffect transition="in" filter="fade">
                                      <p:cBhvr>
                                        <p:cTn id="80" dur="500"/>
                                        <p:tgtEl>
                                          <p:spTgt spid="25">
                                            <p:txEl>
                                              <p:pRg st="1" end="1"/>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5">
                                            <p:txEl>
                                              <p:pRg st="2" end="2"/>
                                            </p:txEl>
                                          </p:spTgt>
                                        </p:tgtEl>
                                        <p:attrNameLst>
                                          <p:attrName>style.visibility</p:attrName>
                                        </p:attrNameLst>
                                      </p:cBhvr>
                                      <p:to>
                                        <p:strVal val="visible"/>
                                      </p:to>
                                    </p:set>
                                    <p:animEffect transition="in" filter="fade">
                                      <p:cBhvr>
                                        <p:cTn id="85" dur="500"/>
                                        <p:tgtEl>
                                          <p:spTgt spid="25">
                                            <p:txEl>
                                              <p:pRg st="2" end="2"/>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500"/>
                                        <p:tgtEl>
                                          <p:spTgt spid="27"/>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2"/>
                                        </p:tgtEl>
                                        <p:attrNameLst>
                                          <p:attrName>style.visibility</p:attrName>
                                        </p:attrNameLst>
                                      </p:cBhvr>
                                      <p:to>
                                        <p:strVal val="visible"/>
                                      </p:to>
                                    </p:set>
                                    <p:animEffect transition="in" filter="fade">
                                      <p:cBhvr>
                                        <p:cTn id="93" dur="500"/>
                                        <p:tgtEl>
                                          <p:spTgt spid="22"/>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6">
                                            <p:txEl>
                                              <p:pRg st="0" end="0"/>
                                            </p:txEl>
                                          </p:spTgt>
                                        </p:tgtEl>
                                        <p:attrNameLst>
                                          <p:attrName>style.visibility</p:attrName>
                                        </p:attrNameLst>
                                      </p:cBhvr>
                                      <p:to>
                                        <p:strVal val="visible"/>
                                      </p:to>
                                    </p:set>
                                    <p:animEffect transition="in" filter="fade">
                                      <p:cBhvr>
                                        <p:cTn id="96" dur="500"/>
                                        <p:tgtEl>
                                          <p:spTgt spid="26">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26">
                                            <p:txEl>
                                              <p:pRg st="1" end="1"/>
                                            </p:txEl>
                                          </p:spTgt>
                                        </p:tgtEl>
                                        <p:attrNameLst>
                                          <p:attrName>style.visibility</p:attrName>
                                        </p:attrNameLst>
                                      </p:cBhvr>
                                      <p:to>
                                        <p:strVal val="visible"/>
                                      </p:to>
                                    </p:set>
                                    <p:animEffect transition="in" filter="fade">
                                      <p:cBhvr>
                                        <p:cTn id="101"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build="p"/>
      <p:bldP spid="24" grpId="0" build="p"/>
      <p:bldP spid="25" grpId="0" build="p"/>
      <p:bldP spid="2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atteintes possibles pour les personnes</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Rectangle 3">
            <a:extLst>
              <a:ext uri="{FF2B5EF4-FFF2-40B4-BE49-F238E27FC236}">
                <a16:creationId xmlns:a16="http://schemas.microsoft.com/office/drawing/2014/main" id="{B9D3778C-3292-7177-F95B-19F6F1C8C034}"/>
              </a:ext>
            </a:extLst>
          </p:cNvPr>
          <p:cNvSpPr/>
          <p:nvPr/>
        </p:nvSpPr>
        <p:spPr>
          <a:xfrm>
            <a:off x="191344" y="1462850"/>
            <a:ext cx="11745416" cy="652727"/>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0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4472C4">
                    <a:lumMod val="75000"/>
                  </a:srgbClr>
                </a:solidFill>
                <a:effectLst/>
                <a:uLnTx/>
                <a:uFillTx/>
                <a:latin typeface="Avenir Black" panose="02000503020000020003" pitchFamily="2" charset="0"/>
                <a:ea typeface="+mn-ea"/>
                <a:cs typeface="Futura" panose="020B0602020204020303" pitchFamily="34" charset="-79"/>
              </a:rPr>
              <a:t>La cybercriminalité peut avoir différents impacts sur la vie privée des particuliers</a:t>
            </a:r>
          </a:p>
        </p:txBody>
      </p:sp>
      <p:sp>
        <p:nvSpPr>
          <p:cNvPr id="7" name="Rectangle 6">
            <a:extLst>
              <a:ext uri="{FF2B5EF4-FFF2-40B4-BE49-F238E27FC236}">
                <a16:creationId xmlns:a16="http://schemas.microsoft.com/office/drawing/2014/main" id="{A57D70C7-83E9-F0B1-8B56-0A255FC054CF}"/>
              </a:ext>
            </a:extLst>
          </p:cNvPr>
          <p:cNvSpPr/>
          <p:nvPr/>
        </p:nvSpPr>
        <p:spPr>
          <a:xfrm>
            <a:off x="191344" y="3695098"/>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Image / Vie privée</a:t>
            </a:r>
          </a:p>
        </p:txBody>
      </p:sp>
      <p:sp>
        <p:nvSpPr>
          <p:cNvPr id="8" name="Rectangle 7">
            <a:extLst>
              <a:ext uri="{FF2B5EF4-FFF2-40B4-BE49-F238E27FC236}">
                <a16:creationId xmlns:a16="http://schemas.microsoft.com/office/drawing/2014/main" id="{52E5E0E1-ABAA-2AE6-0568-D9C6178B445D}"/>
              </a:ext>
            </a:extLst>
          </p:cNvPr>
          <p:cNvSpPr/>
          <p:nvPr/>
        </p:nvSpPr>
        <p:spPr>
          <a:xfrm>
            <a:off x="3158028" y="3695098"/>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Usurpation d’identité</a:t>
            </a:r>
          </a:p>
        </p:txBody>
      </p:sp>
      <p:sp>
        <p:nvSpPr>
          <p:cNvPr id="9" name="Rectangle 8">
            <a:extLst>
              <a:ext uri="{FF2B5EF4-FFF2-40B4-BE49-F238E27FC236}">
                <a16:creationId xmlns:a16="http://schemas.microsoft.com/office/drawing/2014/main" id="{0789CED7-D992-A6C5-EB49-587C06593C30}"/>
              </a:ext>
            </a:extLst>
          </p:cNvPr>
          <p:cNvSpPr/>
          <p:nvPr/>
        </p:nvSpPr>
        <p:spPr>
          <a:xfrm>
            <a:off x="6124712" y="3695098"/>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Perte de données</a:t>
            </a:r>
          </a:p>
        </p:txBody>
      </p:sp>
      <p:sp>
        <p:nvSpPr>
          <p:cNvPr id="10" name="Rectangle 9">
            <a:extLst>
              <a:ext uri="{FF2B5EF4-FFF2-40B4-BE49-F238E27FC236}">
                <a16:creationId xmlns:a16="http://schemas.microsoft.com/office/drawing/2014/main" id="{69F5EB9B-E2BA-1055-7DED-BBB6EAAADFAF}"/>
              </a:ext>
            </a:extLst>
          </p:cNvPr>
          <p:cNvSpPr/>
          <p:nvPr/>
        </p:nvSpPr>
        <p:spPr>
          <a:xfrm>
            <a:off x="9091396" y="3695098"/>
            <a:ext cx="2845364" cy="504056"/>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Financiers</a:t>
            </a:r>
          </a:p>
        </p:txBody>
      </p:sp>
      <p:pic>
        <p:nvPicPr>
          <p:cNvPr id="14" name="Image 13">
            <a:extLst>
              <a:ext uri="{FF2B5EF4-FFF2-40B4-BE49-F238E27FC236}">
                <a16:creationId xmlns:a16="http://schemas.microsoft.com/office/drawing/2014/main" id="{5FD70C66-0A89-0D02-77B4-6054C8DF2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0306" y="2433243"/>
            <a:ext cx="1080000" cy="1080000"/>
          </a:xfrm>
          <a:prstGeom prst="rect">
            <a:avLst/>
          </a:prstGeom>
        </p:spPr>
      </p:pic>
      <p:pic>
        <p:nvPicPr>
          <p:cNvPr id="15" name="Image 14">
            <a:extLst>
              <a:ext uri="{FF2B5EF4-FFF2-40B4-BE49-F238E27FC236}">
                <a16:creationId xmlns:a16="http://schemas.microsoft.com/office/drawing/2014/main" id="{6EC83CFE-3C4C-52E5-FD31-AE0282F698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8230" y="2433243"/>
            <a:ext cx="1080000" cy="1080000"/>
          </a:xfrm>
          <a:prstGeom prst="rect">
            <a:avLst/>
          </a:prstGeom>
        </p:spPr>
      </p:pic>
      <p:pic>
        <p:nvPicPr>
          <p:cNvPr id="16" name="Image 15">
            <a:extLst>
              <a:ext uri="{FF2B5EF4-FFF2-40B4-BE49-F238E27FC236}">
                <a16:creationId xmlns:a16="http://schemas.microsoft.com/office/drawing/2014/main" id="{E29C1741-61D0-D706-AA89-00E4FBBDBA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6154" y="2433243"/>
            <a:ext cx="1080000" cy="1080000"/>
          </a:xfrm>
          <a:prstGeom prst="rect">
            <a:avLst/>
          </a:prstGeom>
        </p:spPr>
      </p:pic>
      <p:pic>
        <p:nvPicPr>
          <p:cNvPr id="17" name="Image 16">
            <a:extLst>
              <a:ext uri="{FF2B5EF4-FFF2-40B4-BE49-F238E27FC236}">
                <a16:creationId xmlns:a16="http://schemas.microsoft.com/office/drawing/2014/main" id="{35A9F171-2E93-2C3D-6E8A-D3491A21BD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74078" y="2433243"/>
            <a:ext cx="1080000" cy="1080000"/>
          </a:xfrm>
          <a:prstGeom prst="rect">
            <a:avLst/>
          </a:prstGeom>
        </p:spPr>
      </p:pic>
      <p:sp>
        <p:nvSpPr>
          <p:cNvPr id="18" name="Rectangle 17">
            <a:extLst>
              <a:ext uri="{FF2B5EF4-FFF2-40B4-BE49-F238E27FC236}">
                <a16:creationId xmlns:a16="http://schemas.microsoft.com/office/drawing/2014/main" id="{94A3CC29-BD6F-6016-C673-8F5C58D8E9F9}"/>
              </a:ext>
            </a:extLst>
          </p:cNvPr>
          <p:cNvSpPr/>
          <p:nvPr/>
        </p:nvSpPr>
        <p:spPr>
          <a:xfrm>
            <a:off x="191344" y="4253897"/>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Diffamation de caractère</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Divulgation d’informations personnelles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Harcèlement / Cyber-</a:t>
            </a:r>
            <a:r>
              <a:rPr kumimoji="0" lang="fr-FR" sz="1400" b="0" i="0" u="none" strike="noStrike" kern="1200" cap="none" spc="0" normalizeH="0" baseline="0" noProof="0" dirty="0" err="1">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bullying</a:t>
            </a: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 / Doxxing…</a:t>
            </a:r>
          </a:p>
        </p:txBody>
      </p:sp>
      <p:sp>
        <p:nvSpPr>
          <p:cNvPr id="19" name="Rectangle 18">
            <a:extLst>
              <a:ext uri="{FF2B5EF4-FFF2-40B4-BE49-F238E27FC236}">
                <a16:creationId xmlns:a16="http://schemas.microsoft.com/office/drawing/2014/main" id="{255C1CFF-12FB-3D24-DB87-DF550EE5348A}"/>
              </a:ext>
            </a:extLst>
          </p:cNvPr>
          <p:cNvSpPr/>
          <p:nvPr/>
        </p:nvSpPr>
        <p:spPr>
          <a:xfrm>
            <a:off x="3155548" y="4253897"/>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Vol et réutilisation d’identifiants et d’informations personnelles pour effectuer des actions au nom de la victime</a:t>
            </a:r>
          </a:p>
        </p:txBody>
      </p:sp>
      <p:sp>
        <p:nvSpPr>
          <p:cNvPr id="20" name="Rectangle 19">
            <a:extLst>
              <a:ext uri="{FF2B5EF4-FFF2-40B4-BE49-F238E27FC236}">
                <a16:creationId xmlns:a16="http://schemas.microsoft.com/office/drawing/2014/main" id="{EE6F76FB-AA54-F185-DD4B-BB4E14DE1C2C}"/>
              </a:ext>
            </a:extLst>
          </p:cNvPr>
          <p:cNvSpPr/>
          <p:nvPr/>
        </p:nvSpPr>
        <p:spPr>
          <a:xfrm>
            <a:off x="6126291" y="4253897"/>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Chiffrement des données</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Connexion frauduleuse à un compte « cloud » et suppression malveillante de l’ensemble des données</a:t>
            </a:r>
          </a:p>
        </p:txBody>
      </p:sp>
      <p:sp>
        <p:nvSpPr>
          <p:cNvPr id="21" name="Rectangle 20">
            <a:extLst>
              <a:ext uri="{FF2B5EF4-FFF2-40B4-BE49-F238E27FC236}">
                <a16:creationId xmlns:a16="http://schemas.microsoft.com/office/drawing/2014/main" id="{C2F19B81-23A5-482F-FF1E-E246C437D3C4}"/>
              </a:ext>
            </a:extLst>
          </p:cNvPr>
          <p:cNvSpPr/>
          <p:nvPr/>
        </p:nvSpPr>
        <p:spPr>
          <a:xfrm>
            <a:off x="9091396" y="4253897"/>
            <a:ext cx="2845364" cy="1929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Usurpation de la carte bancaire pour des achats en ligne</a:t>
            </a:r>
          </a:p>
          <a:p>
            <a:pPr marL="171450" marR="0" lvl="0" indent="-1714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Chantage contre rançon</a:t>
            </a:r>
          </a:p>
        </p:txBody>
      </p:sp>
    </p:spTree>
    <p:extLst>
      <p:ext uri="{BB962C8B-B14F-4D97-AF65-F5344CB8AC3E}">
        <p14:creationId xmlns:p14="http://schemas.microsoft.com/office/powerpoint/2010/main" val="375101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Effect transition="in" filter="fade">
                                      <p:cBhvr>
                                        <p:cTn id="13" dur="500"/>
                                        <p:tgtEl>
                                          <p:spTgt spid="1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xEl>
                                              <p:pRg st="1" end="1"/>
                                            </p:txEl>
                                          </p:spTgt>
                                        </p:tgtEl>
                                        <p:attrNameLst>
                                          <p:attrName>style.visibility</p:attrName>
                                        </p:attrNameLst>
                                      </p:cBhvr>
                                      <p:to>
                                        <p:strVal val="visible"/>
                                      </p:to>
                                    </p:set>
                                    <p:animEffect transition="in" filter="fade">
                                      <p:cBhvr>
                                        <p:cTn id="18" dur="500"/>
                                        <p:tgtEl>
                                          <p:spTgt spid="18">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xEl>
                                              <p:pRg st="2" end="2"/>
                                            </p:txEl>
                                          </p:spTgt>
                                        </p:tgtEl>
                                        <p:attrNameLst>
                                          <p:attrName>style.visibility</p:attrName>
                                        </p:attrNameLst>
                                      </p:cBhvr>
                                      <p:to>
                                        <p:strVal val="visible"/>
                                      </p:to>
                                    </p:set>
                                    <p:animEffect transition="in" filter="fade">
                                      <p:cBhvr>
                                        <p:cTn id="23" dur="500"/>
                                        <p:tgtEl>
                                          <p:spTgt spid="1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xEl>
                                              <p:pRg st="0" end="0"/>
                                            </p:txEl>
                                          </p:spTgt>
                                        </p:tgtEl>
                                        <p:attrNameLst>
                                          <p:attrName>style.visibility</p:attrName>
                                        </p:attrNameLst>
                                      </p:cBhvr>
                                      <p:to>
                                        <p:strVal val="visible"/>
                                      </p:to>
                                    </p:set>
                                    <p:animEffect transition="in" filter="fade">
                                      <p:cBhvr>
                                        <p:cTn id="34" dur="500"/>
                                        <p:tgtEl>
                                          <p:spTgt spid="1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xEl>
                                              <p:pRg st="0" end="0"/>
                                            </p:txEl>
                                          </p:spTgt>
                                        </p:tgtEl>
                                        <p:attrNameLst>
                                          <p:attrName>style.visibility</p:attrName>
                                        </p:attrNameLst>
                                      </p:cBhvr>
                                      <p:to>
                                        <p:strVal val="visible"/>
                                      </p:to>
                                    </p:set>
                                    <p:animEffect transition="in" filter="fade">
                                      <p:cBhvr>
                                        <p:cTn id="45" dur="500"/>
                                        <p:tgtEl>
                                          <p:spTgt spid="2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0">
                                            <p:txEl>
                                              <p:pRg st="1" end="1"/>
                                            </p:txEl>
                                          </p:spTgt>
                                        </p:tgtEl>
                                        <p:attrNameLst>
                                          <p:attrName>style.visibility</p:attrName>
                                        </p:attrNameLst>
                                      </p:cBhvr>
                                      <p:to>
                                        <p:strVal val="visible"/>
                                      </p:to>
                                    </p:set>
                                    <p:animEffect transition="in" filter="fade">
                                      <p:cBhvr>
                                        <p:cTn id="50" dur="500"/>
                                        <p:tgtEl>
                                          <p:spTgt spid="20">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500"/>
                                        <p:tgtEl>
                                          <p:spTgt spid="1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1">
                                            <p:txEl>
                                              <p:pRg st="0" end="0"/>
                                            </p:txEl>
                                          </p:spTgt>
                                        </p:tgtEl>
                                        <p:attrNameLst>
                                          <p:attrName>style.visibility</p:attrName>
                                        </p:attrNameLst>
                                      </p:cBhvr>
                                      <p:to>
                                        <p:strVal val="visible"/>
                                      </p:to>
                                    </p:set>
                                    <p:animEffect transition="in" filter="fade">
                                      <p:cBhvr>
                                        <p:cTn id="61" dur="500"/>
                                        <p:tgtEl>
                                          <p:spTgt spid="21">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1">
                                            <p:txEl>
                                              <p:pRg st="1" end="1"/>
                                            </p:txEl>
                                          </p:spTgt>
                                        </p:tgtEl>
                                        <p:attrNameLst>
                                          <p:attrName>style.visibility</p:attrName>
                                        </p:attrNameLst>
                                      </p:cBhvr>
                                      <p:to>
                                        <p:strVal val="visible"/>
                                      </p:to>
                                    </p:set>
                                    <p:animEffect transition="in" filter="fade">
                                      <p:cBhvr>
                                        <p:cTn id="66"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8" grpId="0" build="p"/>
      <p:bldP spid="19" grpId="0" build="p"/>
      <p:bldP spid="20" grpId="0" build="p"/>
      <p:bldP spid="2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F266BB91-CCAE-926A-99C3-EF1E2CCF1E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937C74-8FBB-A2E7-72E5-43CB3FEAFD7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hacktivistes</a:t>
            </a:r>
          </a:p>
        </p:txBody>
      </p:sp>
      <p:sp>
        <p:nvSpPr>
          <p:cNvPr id="4" name="Rectangle 3">
            <a:extLst>
              <a:ext uri="{FF2B5EF4-FFF2-40B4-BE49-F238E27FC236}">
                <a16:creationId xmlns:a16="http://schemas.microsoft.com/office/drawing/2014/main" id="{F1349990-FC30-B0A4-169B-22AE2CB112F5}"/>
              </a:ext>
            </a:extLst>
          </p:cNvPr>
          <p:cNvSpPr/>
          <p:nvPr/>
        </p:nvSpPr>
        <p:spPr>
          <a:xfrm>
            <a:off x="477079" y="1451114"/>
            <a:ext cx="8408504" cy="44328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Motivation idéologique : </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Révélation de scandales ou de mauvaises pratiques</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Décrédibilisation d’une structure, d’une personne ou d’une organisation</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Soutien à une cause</a:t>
            </a:r>
          </a:p>
          <a:p>
            <a:pPr marL="457200" marR="0" lvl="1" indent="0" algn="l" defTabSz="914400" rtl="0" eaLnBrk="1" fontAlgn="auto" latinLnBrk="0" hangingPunct="1">
              <a:lnSpc>
                <a:spcPct val="15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Actions possibles :</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Dysfonctionnement des systèmes pour attirer l’attention (</a:t>
            </a: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DoS</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DDoS)</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Publication de messages idéologiques (défacement)</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Publication d’informations volées</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Déstabilisation des cibles (doxing)</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Contournement des censures : </a:t>
            </a: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geobombing</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a:t>
            </a: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astroturfing</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sites miroirs</a:t>
            </a:r>
          </a:p>
        </p:txBody>
      </p:sp>
      <p:pic>
        <p:nvPicPr>
          <p:cNvPr id="1026" name="Picture 2" descr="Hacktivisme : les 6 campagnes qui ont lancé le mouvement">
            <a:extLst>
              <a:ext uri="{FF2B5EF4-FFF2-40B4-BE49-F238E27FC236}">
                <a16:creationId xmlns:a16="http://schemas.microsoft.com/office/drawing/2014/main" id="{FFA72573-9064-2558-86CB-29025624D8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043" r="22262"/>
          <a:stretch>
            <a:fillRect/>
          </a:stretch>
        </p:blipFill>
        <p:spPr bwMode="auto">
          <a:xfrm>
            <a:off x="9000022" y="1630517"/>
            <a:ext cx="3191978" cy="3596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03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500"/>
                                        <p:tgtEl>
                                          <p:spTgt spid="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500"/>
                                        <p:tgtEl>
                                          <p:spTgt spid="4">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0" end="10"/>
                                            </p:txEl>
                                          </p:spTgt>
                                        </p:tgtEl>
                                        <p:attrNameLst>
                                          <p:attrName>style.visibility</p:attrName>
                                        </p:attrNameLst>
                                      </p:cBhvr>
                                      <p:to>
                                        <p:strVal val="visible"/>
                                      </p:to>
                                    </p:set>
                                    <p:animEffect transition="in" filter="fade">
                                      <p:cBhvr>
                                        <p:cTn id="52"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enjeux d’un SI et de sa sécurité pour les organisations</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Rectangle 3">
            <a:extLst>
              <a:ext uri="{FF2B5EF4-FFF2-40B4-BE49-F238E27FC236}">
                <a16:creationId xmlns:a16="http://schemas.microsoft.com/office/drawing/2014/main" id="{8438736E-63E8-ADA2-A3D1-CCB482FEE4D0}"/>
              </a:ext>
            </a:extLst>
          </p:cNvPr>
          <p:cNvSpPr/>
          <p:nvPr/>
        </p:nvSpPr>
        <p:spPr>
          <a:xfrm>
            <a:off x="920661" y="2740194"/>
            <a:ext cx="11271339" cy="1736203"/>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Qu’est-ce qu’un système d’information ?</a:t>
            </a:r>
          </a:p>
        </p:txBody>
      </p:sp>
      <p:sp>
        <p:nvSpPr>
          <p:cNvPr id="7" name="Losange 6">
            <a:extLst>
              <a:ext uri="{FF2B5EF4-FFF2-40B4-BE49-F238E27FC236}">
                <a16:creationId xmlns:a16="http://schemas.microsoft.com/office/drawing/2014/main" id="{52336EF1-7274-B3BC-A8F6-DCC2C2F2208A}"/>
              </a:ext>
            </a:extLst>
          </p:cNvPr>
          <p:cNvSpPr/>
          <p:nvPr/>
        </p:nvSpPr>
        <p:spPr>
          <a:xfrm>
            <a:off x="6262" y="1825794"/>
            <a:ext cx="1828800" cy="1828800"/>
          </a:xfrm>
          <a:prstGeom prst="diamond">
            <a:avLst/>
          </a:prstGeom>
          <a:solidFill>
            <a:schemeClr val="accent1">
              <a:lumMod val="60000"/>
              <a:lumOff val="40000"/>
            </a:schemeClr>
          </a:solidFill>
          <a:ln>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t>
            </a:r>
          </a:p>
        </p:txBody>
      </p:sp>
    </p:spTree>
    <p:extLst>
      <p:ext uri="{BB962C8B-B14F-4D97-AF65-F5344CB8AC3E}">
        <p14:creationId xmlns:p14="http://schemas.microsoft.com/office/powerpoint/2010/main" val="1710414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C1BECDA8-EA92-2E61-413F-31ADF008A64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6228644-5683-1003-56C7-6D17B4958F1D}"/>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cybercriminels</a:t>
            </a:r>
          </a:p>
        </p:txBody>
      </p:sp>
      <p:sp>
        <p:nvSpPr>
          <p:cNvPr id="4" name="Rectangle 3">
            <a:extLst>
              <a:ext uri="{FF2B5EF4-FFF2-40B4-BE49-F238E27FC236}">
                <a16:creationId xmlns:a16="http://schemas.microsoft.com/office/drawing/2014/main" id="{69ADDC76-F0FA-6D10-63B3-23CF282F933C}"/>
              </a:ext>
            </a:extLst>
          </p:cNvPr>
          <p:cNvSpPr/>
          <p:nvPr/>
        </p:nvSpPr>
        <p:spPr>
          <a:xfrm>
            <a:off x="477078" y="1451114"/>
            <a:ext cx="7851913" cy="44328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Motivation financière </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Menaces sur les particuliers : vol et revente de données de compte, fraude à la carte bancaire, demande de rançon après blocage de l’ordinateur, chantage à la webcam, arnaques de toute sorte…</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Menaces sur les organisations privées et publiques</a:t>
            </a:r>
          </a:p>
          <a:p>
            <a:pPr marL="1200150" marR="0" lvl="2"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Vol de secret industriel ou stratégique</a:t>
            </a:r>
          </a:p>
          <a:p>
            <a:pPr marL="1200150" marR="0" lvl="2"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Fraude au président</a:t>
            </a:r>
          </a:p>
          <a:p>
            <a:pPr marL="1200150" marR="0" lvl="2"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Piratage de réseau d’une banque</a:t>
            </a:r>
          </a:p>
          <a:p>
            <a:pPr marL="1200150" marR="0" lvl="2"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Piratage de distributeurs de billets</a:t>
            </a:r>
          </a:p>
          <a:p>
            <a:pPr marL="1200150" marR="0" lvl="2"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Demandes de rançons</a:t>
            </a:r>
          </a:p>
        </p:txBody>
      </p:sp>
      <p:pic>
        <p:nvPicPr>
          <p:cNvPr id="1026" name="Picture 2">
            <a:extLst>
              <a:ext uri="{FF2B5EF4-FFF2-40B4-BE49-F238E27FC236}">
                <a16:creationId xmlns:a16="http://schemas.microsoft.com/office/drawing/2014/main" id="{9ED16560-EDD6-A641-4103-5F7E7A8E1315}"/>
              </a:ext>
            </a:extLst>
          </p:cNvPr>
          <p:cNvPicPr>
            <a:picLocks noChangeAspect="1" noChangeArrowheads="1"/>
          </p:cNvPicPr>
          <p:nvPr/>
        </p:nvPicPr>
        <p:blipFill>
          <a:blip r:embed="rId4"/>
          <a:srcRect l="21993" r="21993"/>
          <a:stretch/>
        </p:blipFill>
        <p:spPr bwMode="auto">
          <a:xfrm>
            <a:off x="9000022" y="1630517"/>
            <a:ext cx="3191978" cy="3596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17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93178236-9181-11E4-9CF3-6B68F2E44A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C28772-EB8A-88EB-12D5-80256920C09C}"/>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États</a:t>
            </a:r>
          </a:p>
        </p:txBody>
      </p:sp>
      <p:sp>
        <p:nvSpPr>
          <p:cNvPr id="4" name="Rectangle 3">
            <a:extLst>
              <a:ext uri="{FF2B5EF4-FFF2-40B4-BE49-F238E27FC236}">
                <a16:creationId xmlns:a16="http://schemas.microsoft.com/office/drawing/2014/main" id="{ACDB804F-B91F-C5A4-B9C0-0F553D413B37}"/>
              </a:ext>
            </a:extLst>
          </p:cNvPr>
          <p:cNvSpPr/>
          <p:nvPr/>
        </p:nvSpPr>
        <p:spPr>
          <a:xfrm>
            <a:off x="477078" y="1451114"/>
            <a:ext cx="7851913" cy="44328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Espionnage</a:t>
            </a: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Déstabilisation</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Désinformation classique</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Vol de données réelles pour alimenter une campagne de désinformation et lui donner une grande crédibilité</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Interruption du fonctionnement, voire sabotage d’organisations publiques comme privées</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Sabotage d’infrastructures critiques</a:t>
            </a: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fr-FR" sz="1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Appui aux opérations militaires</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Piégage</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des systèmes numériques à la source</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Pré-positionnement sur les systèmes numériques des cibles</a:t>
            </a:r>
          </a:p>
          <a:p>
            <a:pPr marL="742950" marR="0" lvl="1" indent="-285750" algn="l" defTabSz="914400" rtl="0" eaLnBrk="1" fontAlgn="auto" latinLnBrk="0" hangingPunct="1">
              <a:lnSpc>
                <a:spcPct val="15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Ecoute et captation des données</a:t>
            </a:r>
          </a:p>
        </p:txBody>
      </p:sp>
      <p:pic>
        <p:nvPicPr>
          <p:cNvPr id="1026" name="Picture 2">
            <a:extLst>
              <a:ext uri="{FF2B5EF4-FFF2-40B4-BE49-F238E27FC236}">
                <a16:creationId xmlns:a16="http://schemas.microsoft.com/office/drawing/2014/main" id="{C31A5450-5F42-103E-E294-0B85523B5DD6}"/>
              </a:ext>
            </a:extLst>
          </p:cNvPr>
          <p:cNvPicPr>
            <a:picLocks noChangeAspect="1" noChangeArrowheads="1"/>
          </p:cNvPicPr>
          <p:nvPr/>
        </p:nvPicPr>
        <p:blipFill>
          <a:blip r:embed="rId4"/>
          <a:srcRect l="20528" r="20528"/>
          <a:stretch/>
        </p:blipFill>
        <p:spPr bwMode="auto">
          <a:xfrm>
            <a:off x="9000022" y="1630517"/>
            <a:ext cx="3191978" cy="3596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93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fade">
                                      <p:cBhvr>
                                        <p:cTn id="5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0649C0DC-2452-4FB2-9C1F-0BA2C7741AF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F19599-6680-DDAB-FAFB-DBE3585B8109}"/>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chercheurs de failles</a:t>
            </a:r>
          </a:p>
        </p:txBody>
      </p:sp>
      <p:pic>
        <p:nvPicPr>
          <p:cNvPr id="9" name="Graphique 8" descr="Haut-de-forme avec un remplissage uni">
            <a:extLst>
              <a:ext uri="{FF2B5EF4-FFF2-40B4-BE49-F238E27FC236}">
                <a16:creationId xmlns:a16="http://schemas.microsoft.com/office/drawing/2014/main" id="{05340921-5754-052B-72D7-20B67E0B1C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2934" y="1719468"/>
            <a:ext cx="2276061" cy="2276061"/>
          </a:xfrm>
          <a:prstGeom prst="rect">
            <a:avLst/>
          </a:prstGeom>
        </p:spPr>
      </p:pic>
      <p:pic>
        <p:nvPicPr>
          <p:cNvPr id="10" name="Graphique 9" descr="Haut-de-forme avec un remplissage uni">
            <a:extLst>
              <a:ext uri="{FF2B5EF4-FFF2-40B4-BE49-F238E27FC236}">
                <a16:creationId xmlns:a16="http://schemas.microsoft.com/office/drawing/2014/main" id="{AE793933-CA47-E487-D5A0-C278366D5A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7891" y="1719468"/>
            <a:ext cx="2276061" cy="2276061"/>
          </a:xfrm>
          <a:prstGeom prst="rect">
            <a:avLst/>
          </a:prstGeom>
        </p:spPr>
      </p:pic>
      <p:pic>
        <p:nvPicPr>
          <p:cNvPr id="11" name="Graphique 10" descr="Haut-de-forme avec un remplissage uni">
            <a:extLst>
              <a:ext uri="{FF2B5EF4-FFF2-40B4-BE49-F238E27FC236}">
                <a16:creationId xmlns:a16="http://schemas.microsoft.com/office/drawing/2014/main" id="{9409DF9F-57A6-EF6C-5CC4-5265F7584F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37978" y="1719468"/>
            <a:ext cx="2276061" cy="2276061"/>
          </a:xfrm>
          <a:prstGeom prst="rect">
            <a:avLst/>
          </a:prstGeom>
        </p:spPr>
      </p:pic>
      <p:sp>
        <p:nvSpPr>
          <p:cNvPr id="12" name="Rectangle 11">
            <a:extLst>
              <a:ext uri="{FF2B5EF4-FFF2-40B4-BE49-F238E27FC236}">
                <a16:creationId xmlns:a16="http://schemas.microsoft.com/office/drawing/2014/main" id="{4247CE84-6C34-EC99-98A0-5F8B22C89D60}"/>
              </a:ext>
            </a:extLst>
          </p:cNvPr>
          <p:cNvSpPr/>
          <p:nvPr/>
        </p:nvSpPr>
        <p:spPr>
          <a:xfrm>
            <a:off x="771935" y="3995529"/>
            <a:ext cx="2507972" cy="11231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Black </a:t>
            </a:r>
            <a:r>
              <a:rPr kumimoji="0" lang="fr-FR" sz="2800" b="1" i="0" u="none" strike="noStrike" kern="1200" cap="none" spc="0" normalizeH="0" baseline="0" noProof="0" dirty="0" err="1">
                <a:ln>
                  <a:noFill/>
                </a:ln>
                <a:solidFill>
                  <a:srgbClr val="4472C4">
                    <a:lumMod val="50000"/>
                  </a:srgbClr>
                </a:solidFill>
                <a:effectLst/>
                <a:uLnTx/>
                <a:uFillTx/>
                <a:latin typeface="Avenir Black" panose="02000503020000020003" pitchFamily="2" charset="0"/>
                <a:ea typeface="+mn-ea"/>
                <a:cs typeface="+mn-cs"/>
              </a:rPr>
              <a:t>hat</a:t>
            </a:r>
            <a:endParaRPr kumimoji="0" lang="fr-FR" sz="2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endParaRPr>
          </a:p>
        </p:txBody>
      </p:sp>
      <p:sp>
        <p:nvSpPr>
          <p:cNvPr id="13" name="Rectangle 12">
            <a:extLst>
              <a:ext uri="{FF2B5EF4-FFF2-40B4-BE49-F238E27FC236}">
                <a16:creationId xmlns:a16="http://schemas.microsoft.com/office/drawing/2014/main" id="{79238243-C957-52A3-F648-D942BBD55088}"/>
              </a:ext>
            </a:extLst>
          </p:cNvPr>
          <p:cNvSpPr/>
          <p:nvPr/>
        </p:nvSpPr>
        <p:spPr>
          <a:xfrm>
            <a:off x="4797282" y="3995529"/>
            <a:ext cx="2507972" cy="11231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White </a:t>
            </a:r>
            <a:r>
              <a:rPr kumimoji="0" lang="fr-FR" sz="2800" b="1" i="0" u="none" strike="noStrike" kern="1200" cap="none" spc="0" normalizeH="0" baseline="0" noProof="0" dirty="0" err="1">
                <a:ln>
                  <a:noFill/>
                </a:ln>
                <a:solidFill>
                  <a:srgbClr val="4472C4">
                    <a:lumMod val="50000"/>
                  </a:srgbClr>
                </a:solidFill>
                <a:effectLst/>
                <a:uLnTx/>
                <a:uFillTx/>
                <a:latin typeface="Avenir Black" panose="02000503020000020003" pitchFamily="2" charset="0"/>
                <a:ea typeface="+mn-ea"/>
                <a:cs typeface="+mn-cs"/>
              </a:rPr>
              <a:t>hat</a:t>
            </a:r>
            <a:endParaRPr kumimoji="0" lang="fr-FR" sz="2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endParaRPr>
          </a:p>
        </p:txBody>
      </p:sp>
      <p:sp>
        <p:nvSpPr>
          <p:cNvPr id="14" name="Rectangle 13">
            <a:extLst>
              <a:ext uri="{FF2B5EF4-FFF2-40B4-BE49-F238E27FC236}">
                <a16:creationId xmlns:a16="http://schemas.microsoft.com/office/drawing/2014/main" id="{4DAB26B4-E0C4-2763-A85F-C40FAE19637E}"/>
              </a:ext>
            </a:extLst>
          </p:cNvPr>
          <p:cNvSpPr/>
          <p:nvPr/>
        </p:nvSpPr>
        <p:spPr>
          <a:xfrm>
            <a:off x="8842509" y="3995529"/>
            <a:ext cx="2507972" cy="11231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Grey </a:t>
            </a:r>
            <a:r>
              <a:rPr kumimoji="0" lang="fr-FR" sz="2800" b="1" i="0" u="none" strike="noStrike" kern="1200" cap="none" spc="0" normalizeH="0" baseline="0" noProof="0" dirty="0" err="1">
                <a:ln>
                  <a:noFill/>
                </a:ln>
                <a:solidFill>
                  <a:srgbClr val="4472C4">
                    <a:lumMod val="50000"/>
                  </a:srgbClr>
                </a:solidFill>
                <a:effectLst/>
                <a:uLnTx/>
                <a:uFillTx/>
                <a:latin typeface="Avenir Black" panose="02000503020000020003" pitchFamily="2" charset="0"/>
                <a:ea typeface="+mn-ea"/>
                <a:cs typeface="+mn-cs"/>
              </a:rPr>
              <a:t>hat</a:t>
            </a:r>
            <a:endParaRPr kumimoji="0" lang="fr-FR" sz="28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endParaRPr>
          </a:p>
        </p:txBody>
      </p:sp>
    </p:spTree>
    <p:extLst>
      <p:ext uri="{BB962C8B-B14F-4D97-AF65-F5344CB8AC3E}">
        <p14:creationId xmlns:p14="http://schemas.microsoft.com/office/powerpoint/2010/main" val="415319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DA1A8D3-F448-FC7E-6FDD-992C128770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9BFE775-7190-2683-E3CE-E6F4C6E912D0}"/>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menace interne</a:t>
            </a:r>
          </a:p>
        </p:txBody>
      </p:sp>
      <p:sp>
        <p:nvSpPr>
          <p:cNvPr id="7" name="Larme 6">
            <a:extLst>
              <a:ext uri="{FF2B5EF4-FFF2-40B4-BE49-F238E27FC236}">
                <a16:creationId xmlns:a16="http://schemas.microsoft.com/office/drawing/2014/main" id="{383D0EE2-2CA3-9EC0-4552-05231C009748}"/>
              </a:ext>
            </a:extLst>
          </p:cNvPr>
          <p:cNvSpPr/>
          <p:nvPr/>
        </p:nvSpPr>
        <p:spPr>
          <a:xfrm>
            <a:off x="775252" y="2276061"/>
            <a:ext cx="1808921" cy="1689654"/>
          </a:xfrm>
          <a:prstGeom prst="teardrop">
            <a:avLst>
              <a:gd name="adj" fmla="val 67089"/>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8" name="Larme 7">
            <a:extLst>
              <a:ext uri="{FF2B5EF4-FFF2-40B4-BE49-F238E27FC236}">
                <a16:creationId xmlns:a16="http://schemas.microsoft.com/office/drawing/2014/main" id="{D3DABA2F-F913-E7E6-E26D-B7FFA98BAFCD}"/>
              </a:ext>
            </a:extLst>
          </p:cNvPr>
          <p:cNvSpPr/>
          <p:nvPr/>
        </p:nvSpPr>
        <p:spPr>
          <a:xfrm>
            <a:off x="2999132" y="2276061"/>
            <a:ext cx="1808921" cy="1689654"/>
          </a:xfrm>
          <a:prstGeom prst="teardrop">
            <a:avLst>
              <a:gd name="adj" fmla="val 67089"/>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Larme 8">
            <a:extLst>
              <a:ext uri="{FF2B5EF4-FFF2-40B4-BE49-F238E27FC236}">
                <a16:creationId xmlns:a16="http://schemas.microsoft.com/office/drawing/2014/main" id="{EC2603F6-FF61-0A02-FF3D-5AA3BAA6A519}"/>
              </a:ext>
            </a:extLst>
          </p:cNvPr>
          <p:cNvSpPr/>
          <p:nvPr/>
        </p:nvSpPr>
        <p:spPr>
          <a:xfrm>
            <a:off x="5223012" y="2276061"/>
            <a:ext cx="1808921" cy="1689654"/>
          </a:xfrm>
          <a:prstGeom prst="teardrop">
            <a:avLst>
              <a:gd name="adj" fmla="val 67089"/>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Larme 9">
            <a:extLst>
              <a:ext uri="{FF2B5EF4-FFF2-40B4-BE49-F238E27FC236}">
                <a16:creationId xmlns:a16="http://schemas.microsoft.com/office/drawing/2014/main" id="{DDA5C0F3-01FE-E229-86FF-249072585691}"/>
              </a:ext>
            </a:extLst>
          </p:cNvPr>
          <p:cNvSpPr/>
          <p:nvPr/>
        </p:nvSpPr>
        <p:spPr>
          <a:xfrm>
            <a:off x="7446892" y="2284592"/>
            <a:ext cx="1808921" cy="1689654"/>
          </a:xfrm>
          <a:prstGeom prst="teardrop">
            <a:avLst>
              <a:gd name="adj" fmla="val 67089"/>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Larme 10">
            <a:extLst>
              <a:ext uri="{FF2B5EF4-FFF2-40B4-BE49-F238E27FC236}">
                <a16:creationId xmlns:a16="http://schemas.microsoft.com/office/drawing/2014/main" id="{4288308E-B20A-9644-8A9D-EFBD7C442337}"/>
              </a:ext>
            </a:extLst>
          </p:cNvPr>
          <p:cNvSpPr/>
          <p:nvPr/>
        </p:nvSpPr>
        <p:spPr>
          <a:xfrm>
            <a:off x="9670773" y="2276061"/>
            <a:ext cx="1808921" cy="1689654"/>
          </a:xfrm>
          <a:prstGeom prst="teardrop">
            <a:avLst>
              <a:gd name="adj" fmla="val 67089"/>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Rectangle 11">
            <a:extLst>
              <a:ext uri="{FF2B5EF4-FFF2-40B4-BE49-F238E27FC236}">
                <a16:creationId xmlns:a16="http://schemas.microsoft.com/office/drawing/2014/main" id="{F07DEA15-7C11-C582-08A3-7542A0630C39}"/>
              </a:ext>
            </a:extLst>
          </p:cNvPr>
          <p:cNvSpPr/>
          <p:nvPr/>
        </p:nvSpPr>
        <p:spPr>
          <a:xfrm>
            <a:off x="413715" y="4244008"/>
            <a:ext cx="2531993" cy="6559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Accidentelle</a:t>
            </a:r>
          </a:p>
        </p:txBody>
      </p:sp>
      <p:sp>
        <p:nvSpPr>
          <p:cNvPr id="13" name="Rectangle 12">
            <a:extLst>
              <a:ext uri="{FF2B5EF4-FFF2-40B4-BE49-F238E27FC236}">
                <a16:creationId xmlns:a16="http://schemas.microsoft.com/office/drawing/2014/main" id="{5A1C9840-5502-45E8-5221-8F3F00892765}"/>
              </a:ext>
            </a:extLst>
          </p:cNvPr>
          <p:cNvSpPr/>
          <p:nvPr/>
        </p:nvSpPr>
        <p:spPr>
          <a:xfrm>
            <a:off x="4856506" y="4244008"/>
            <a:ext cx="2531993" cy="6559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Menaces de tierce-partie</a:t>
            </a:r>
          </a:p>
        </p:txBody>
      </p:sp>
      <p:sp>
        <p:nvSpPr>
          <p:cNvPr id="14" name="Rectangle 13">
            <a:extLst>
              <a:ext uri="{FF2B5EF4-FFF2-40B4-BE49-F238E27FC236}">
                <a16:creationId xmlns:a16="http://schemas.microsoft.com/office/drawing/2014/main" id="{C6067D19-8821-78D4-5BDC-A85429FB4A36}"/>
              </a:ext>
            </a:extLst>
          </p:cNvPr>
          <p:cNvSpPr/>
          <p:nvPr/>
        </p:nvSpPr>
        <p:spPr>
          <a:xfrm>
            <a:off x="9269480" y="4244008"/>
            <a:ext cx="2531993" cy="6559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Délibérée</a:t>
            </a:r>
          </a:p>
        </p:txBody>
      </p:sp>
      <p:sp>
        <p:nvSpPr>
          <p:cNvPr id="16" name="Rectangle 15">
            <a:extLst>
              <a:ext uri="{FF2B5EF4-FFF2-40B4-BE49-F238E27FC236}">
                <a16:creationId xmlns:a16="http://schemas.microsoft.com/office/drawing/2014/main" id="{A53F53CB-E7D9-0CA4-8F9B-2C183B464AC9}"/>
              </a:ext>
            </a:extLst>
          </p:cNvPr>
          <p:cNvSpPr/>
          <p:nvPr/>
        </p:nvSpPr>
        <p:spPr>
          <a:xfrm>
            <a:off x="2637595" y="1358848"/>
            <a:ext cx="2531993" cy="6559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Collusion</a:t>
            </a:r>
          </a:p>
        </p:txBody>
      </p:sp>
      <p:sp>
        <p:nvSpPr>
          <p:cNvPr id="17" name="Rectangle 16">
            <a:extLst>
              <a:ext uri="{FF2B5EF4-FFF2-40B4-BE49-F238E27FC236}">
                <a16:creationId xmlns:a16="http://schemas.microsoft.com/office/drawing/2014/main" id="{545BDE3D-0A05-8C45-EC55-BC529621C600}"/>
              </a:ext>
            </a:extLst>
          </p:cNvPr>
          <p:cNvSpPr/>
          <p:nvPr/>
        </p:nvSpPr>
        <p:spPr>
          <a:xfrm>
            <a:off x="7090325" y="1358848"/>
            <a:ext cx="2531993" cy="6559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Malicieuse</a:t>
            </a:r>
          </a:p>
        </p:txBody>
      </p:sp>
      <p:pic>
        <p:nvPicPr>
          <p:cNvPr id="20" name="Graphique 19" descr="Verre de lait cassé et renversé avec un remplissage uni">
            <a:extLst>
              <a:ext uri="{FF2B5EF4-FFF2-40B4-BE49-F238E27FC236}">
                <a16:creationId xmlns:a16="http://schemas.microsoft.com/office/drawing/2014/main" id="{BF262898-1686-EF2A-56C9-3668451FE6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9770" y="2518163"/>
            <a:ext cx="1222513" cy="1222513"/>
          </a:xfrm>
          <a:prstGeom prst="rect">
            <a:avLst/>
          </a:prstGeom>
        </p:spPr>
      </p:pic>
      <p:pic>
        <p:nvPicPr>
          <p:cNvPr id="22" name="Graphique 21" descr="Poignée de main avec un remplissage uni">
            <a:extLst>
              <a:ext uri="{FF2B5EF4-FFF2-40B4-BE49-F238E27FC236}">
                <a16:creationId xmlns:a16="http://schemas.microsoft.com/office/drawing/2014/main" id="{A01FEDF3-3225-CD36-33C1-B77DE67B725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70230" y="2478407"/>
            <a:ext cx="1338469" cy="1338469"/>
          </a:xfrm>
          <a:prstGeom prst="rect">
            <a:avLst/>
          </a:prstGeom>
        </p:spPr>
      </p:pic>
      <p:pic>
        <p:nvPicPr>
          <p:cNvPr id="24" name="Graphique 23" descr="Pièces de puzzle avec un remplissage uni">
            <a:extLst>
              <a:ext uri="{FF2B5EF4-FFF2-40B4-BE49-F238E27FC236}">
                <a16:creationId xmlns:a16="http://schemas.microsoft.com/office/drawing/2014/main" id="{BEB99F75-5FD4-9B89-3D75-D9816D08FCF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66646" y="2412396"/>
            <a:ext cx="1328280" cy="1328280"/>
          </a:xfrm>
          <a:prstGeom prst="rect">
            <a:avLst/>
          </a:prstGeom>
        </p:spPr>
      </p:pic>
      <p:pic>
        <p:nvPicPr>
          <p:cNvPr id="26" name="Graphique 25" descr="Visage de diable avec remplissage solide avec un remplissage uni">
            <a:extLst>
              <a:ext uri="{FF2B5EF4-FFF2-40B4-BE49-F238E27FC236}">
                <a16:creationId xmlns:a16="http://schemas.microsoft.com/office/drawing/2014/main" id="{CA88E6C9-3F70-567F-92A8-3F09BBCDAEC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52873" y="2518162"/>
            <a:ext cx="1222513" cy="1222513"/>
          </a:xfrm>
          <a:prstGeom prst="rect">
            <a:avLst/>
          </a:prstGeom>
        </p:spPr>
      </p:pic>
      <p:pic>
        <p:nvPicPr>
          <p:cNvPr id="28" name="Graphique 27" descr="Guide opérationnel avec un remplissage uni">
            <a:extLst>
              <a:ext uri="{FF2B5EF4-FFF2-40B4-BE49-F238E27FC236}">
                <a16:creationId xmlns:a16="http://schemas.microsoft.com/office/drawing/2014/main" id="{999ECBF6-FC22-8F4A-CC1C-D1C87C2E30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33334" y="2478407"/>
            <a:ext cx="1268896" cy="1268896"/>
          </a:xfrm>
          <a:prstGeom prst="rect">
            <a:avLst/>
          </a:prstGeom>
        </p:spPr>
      </p:pic>
    </p:spTree>
    <p:extLst>
      <p:ext uri="{BB962C8B-B14F-4D97-AF65-F5344CB8AC3E}">
        <p14:creationId xmlns:p14="http://schemas.microsoft.com/office/powerpoint/2010/main" val="184508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p:bldP spid="13" grpId="0"/>
      <p:bldP spid="14" grpId="0"/>
      <p:bldP spid="16"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5481F1C7-2C65-2CB5-30D7-89CFB9E1B0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0052541-3D43-E85C-8C07-2616A851029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L’écosystème des cyberattaques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mécanique d’une cyberattaque : la cyber </a:t>
            </a:r>
            <a:r>
              <a:rPr lang="fr-FR" sz="2800" dirty="0" err="1">
                <a:solidFill>
                  <a:schemeClr val="accent1">
                    <a:lumMod val="50000"/>
                  </a:schemeClr>
                </a:solidFill>
                <a:latin typeface="Avenir Light" panose="020B0402020203020204" pitchFamily="34" charset="77"/>
                <a:cs typeface="Futura Medium" panose="020B0602020204020303" pitchFamily="34" charset="-79"/>
              </a:rPr>
              <a:t>kill</a:t>
            </a:r>
            <a:r>
              <a:rPr lang="fr-FR" sz="2800" dirty="0">
                <a:solidFill>
                  <a:schemeClr val="accent1">
                    <a:lumMod val="50000"/>
                  </a:schemeClr>
                </a:solidFill>
                <a:latin typeface="Avenir Light" panose="020B0402020203020204" pitchFamily="34" charset="77"/>
                <a:cs typeface="Futura Medium" panose="020B0602020204020303" pitchFamily="34" charset="-79"/>
              </a:rPr>
              <a:t> </a:t>
            </a:r>
            <a:r>
              <a:rPr lang="fr-FR" sz="2800" dirty="0" err="1">
                <a:solidFill>
                  <a:schemeClr val="accent1">
                    <a:lumMod val="50000"/>
                  </a:schemeClr>
                </a:solidFill>
                <a:latin typeface="Avenir Light" panose="020B0402020203020204" pitchFamily="34" charset="77"/>
                <a:cs typeface="Futura Medium" panose="020B0602020204020303" pitchFamily="34" charset="-79"/>
              </a:rPr>
              <a:t>chain</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Flèche vers la droite 2">
            <a:extLst>
              <a:ext uri="{FF2B5EF4-FFF2-40B4-BE49-F238E27FC236}">
                <a16:creationId xmlns:a16="http://schemas.microsoft.com/office/drawing/2014/main" id="{E407DD34-38E1-5053-3955-5C6A3111C615}"/>
              </a:ext>
            </a:extLst>
          </p:cNvPr>
          <p:cNvSpPr/>
          <p:nvPr/>
        </p:nvSpPr>
        <p:spPr>
          <a:xfrm>
            <a:off x="0" y="2262015"/>
            <a:ext cx="12192000" cy="1296144"/>
          </a:xfrm>
          <a:prstGeom prst="rightArrow">
            <a:avLst/>
          </a:prstGeom>
          <a:solidFill>
            <a:schemeClr val="bg1">
              <a:lumMod val="7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4" name="Ellipse 3">
            <a:extLst>
              <a:ext uri="{FF2B5EF4-FFF2-40B4-BE49-F238E27FC236}">
                <a16:creationId xmlns:a16="http://schemas.microsoft.com/office/drawing/2014/main" id="{3FC422B0-C40D-DC34-4BCA-24EFC833F967}"/>
              </a:ext>
            </a:extLst>
          </p:cNvPr>
          <p:cNvSpPr/>
          <p:nvPr/>
        </p:nvSpPr>
        <p:spPr>
          <a:xfrm>
            <a:off x="407368" y="2451111"/>
            <a:ext cx="900000" cy="900000"/>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5" name="Ellipse 4">
            <a:extLst>
              <a:ext uri="{FF2B5EF4-FFF2-40B4-BE49-F238E27FC236}">
                <a16:creationId xmlns:a16="http://schemas.microsoft.com/office/drawing/2014/main" id="{2375A5AA-6F22-D838-95E8-F09143C6FFF5}"/>
              </a:ext>
            </a:extLst>
          </p:cNvPr>
          <p:cNvSpPr/>
          <p:nvPr/>
        </p:nvSpPr>
        <p:spPr>
          <a:xfrm>
            <a:off x="2033313" y="2451111"/>
            <a:ext cx="900000" cy="900000"/>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6" name="Ellipse 5">
            <a:extLst>
              <a:ext uri="{FF2B5EF4-FFF2-40B4-BE49-F238E27FC236}">
                <a16:creationId xmlns:a16="http://schemas.microsoft.com/office/drawing/2014/main" id="{ABDCD07E-0B34-1AC3-8A62-C60A11E244B4}"/>
              </a:ext>
            </a:extLst>
          </p:cNvPr>
          <p:cNvSpPr/>
          <p:nvPr/>
        </p:nvSpPr>
        <p:spPr>
          <a:xfrm>
            <a:off x="3659258" y="2451111"/>
            <a:ext cx="900000" cy="900000"/>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5" name="Ellipse 14">
            <a:extLst>
              <a:ext uri="{FF2B5EF4-FFF2-40B4-BE49-F238E27FC236}">
                <a16:creationId xmlns:a16="http://schemas.microsoft.com/office/drawing/2014/main" id="{86911393-0EBF-B717-745A-CA034D1DAC1D}"/>
              </a:ext>
            </a:extLst>
          </p:cNvPr>
          <p:cNvSpPr/>
          <p:nvPr/>
        </p:nvSpPr>
        <p:spPr>
          <a:xfrm>
            <a:off x="5285203" y="2451111"/>
            <a:ext cx="900000" cy="900000"/>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8" name="Ellipse 17">
            <a:extLst>
              <a:ext uri="{FF2B5EF4-FFF2-40B4-BE49-F238E27FC236}">
                <a16:creationId xmlns:a16="http://schemas.microsoft.com/office/drawing/2014/main" id="{623065A6-9B55-41D4-39BE-404ED19835F8}"/>
              </a:ext>
            </a:extLst>
          </p:cNvPr>
          <p:cNvSpPr/>
          <p:nvPr/>
        </p:nvSpPr>
        <p:spPr>
          <a:xfrm>
            <a:off x="6911148" y="2451111"/>
            <a:ext cx="900000" cy="900000"/>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9" name="Ellipse 18">
            <a:extLst>
              <a:ext uri="{FF2B5EF4-FFF2-40B4-BE49-F238E27FC236}">
                <a16:creationId xmlns:a16="http://schemas.microsoft.com/office/drawing/2014/main" id="{EEE26B4F-E3D8-6FC6-F2DE-B1A780CC4519}"/>
              </a:ext>
            </a:extLst>
          </p:cNvPr>
          <p:cNvSpPr/>
          <p:nvPr/>
        </p:nvSpPr>
        <p:spPr>
          <a:xfrm>
            <a:off x="8537093" y="2451111"/>
            <a:ext cx="900000" cy="900000"/>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21" name="Ellipse 20">
            <a:extLst>
              <a:ext uri="{FF2B5EF4-FFF2-40B4-BE49-F238E27FC236}">
                <a16:creationId xmlns:a16="http://schemas.microsoft.com/office/drawing/2014/main" id="{C12EEDCE-082E-8AF8-2936-19069EC6C6AC}"/>
              </a:ext>
            </a:extLst>
          </p:cNvPr>
          <p:cNvSpPr/>
          <p:nvPr/>
        </p:nvSpPr>
        <p:spPr>
          <a:xfrm>
            <a:off x="10163036" y="2451111"/>
            <a:ext cx="900000" cy="900000"/>
          </a:xfrm>
          <a:prstGeom prst="ellipse">
            <a:avLst/>
          </a:prstGeom>
          <a:solidFill>
            <a:schemeClr val="bg1"/>
          </a:solidFill>
          <a:ln w="762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23" name="Rectangle 22">
            <a:extLst>
              <a:ext uri="{FF2B5EF4-FFF2-40B4-BE49-F238E27FC236}">
                <a16:creationId xmlns:a16="http://schemas.microsoft.com/office/drawing/2014/main" id="{2F9EF317-1316-B50B-6020-DB8EB094593E}"/>
              </a:ext>
            </a:extLst>
          </p:cNvPr>
          <p:cNvSpPr/>
          <p:nvPr/>
        </p:nvSpPr>
        <p:spPr>
          <a:xfrm>
            <a:off x="119336" y="1901975"/>
            <a:ext cx="1512168" cy="360040"/>
          </a:xfrm>
          <a:prstGeom prst="rect">
            <a:avLst/>
          </a:prstGeom>
          <a:solidFill>
            <a:schemeClr val="accent5">
              <a:lumMod val="60000"/>
              <a:lumOff val="40000"/>
            </a:schemeClr>
          </a:solidFill>
          <a:ln>
            <a:solidFill>
              <a:schemeClr val="accent5">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Reconnaissance</a:t>
            </a:r>
          </a:p>
        </p:txBody>
      </p:sp>
      <p:sp>
        <p:nvSpPr>
          <p:cNvPr id="25" name="Rectangle 24">
            <a:extLst>
              <a:ext uri="{FF2B5EF4-FFF2-40B4-BE49-F238E27FC236}">
                <a16:creationId xmlns:a16="http://schemas.microsoft.com/office/drawing/2014/main" id="{98DFB3CB-B196-BA9D-8C82-F42843A05D33}"/>
              </a:ext>
            </a:extLst>
          </p:cNvPr>
          <p:cNvSpPr/>
          <p:nvPr/>
        </p:nvSpPr>
        <p:spPr>
          <a:xfrm>
            <a:off x="3295023" y="1901975"/>
            <a:ext cx="1512168" cy="360040"/>
          </a:xfrm>
          <a:prstGeom prst="rect">
            <a:avLst/>
          </a:prstGeom>
          <a:solidFill>
            <a:schemeClr val="accent5">
              <a:lumMod val="60000"/>
              <a:lumOff val="40000"/>
            </a:schemeClr>
          </a:solidFill>
          <a:ln>
            <a:solidFill>
              <a:schemeClr val="accent5">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Livraison</a:t>
            </a:r>
          </a:p>
        </p:txBody>
      </p:sp>
      <p:sp>
        <p:nvSpPr>
          <p:cNvPr id="27" name="Rectangle 26">
            <a:extLst>
              <a:ext uri="{FF2B5EF4-FFF2-40B4-BE49-F238E27FC236}">
                <a16:creationId xmlns:a16="http://schemas.microsoft.com/office/drawing/2014/main" id="{A51C792E-0780-8FA1-9365-11C0EE7F2D97}"/>
              </a:ext>
            </a:extLst>
          </p:cNvPr>
          <p:cNvSpPr/>
          <p:nvPr/>
        </p:nvSpPr>
        <p:spPr>
          <a:xfrm>
            <a:off x="6569563" y="1901975"/>
            <a:ext cx="1512168" cy="360040"/>
          </a:xfrm>
          <a:prstGeom prst="rect">
            <a:avLst/>
          </a:prstGeom>
          <a:solidFill>
            <a:schemeClr val="accent6">
              <a:lumMod val="60000"/>
              <a:lumOff val="40000"/>
            </a:schemeClr>
          </a:solidFill>
          <a:ln>
            <a:solidFill>
              <a:schemeClr val="accent6">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Installation     </a:t>
            </a:r>
          </a:p>
        </p:txBody>
      </p:sp>
      <p:sp>
        <p:nvSpPr>
          <p:cNvPr id="29" name="Rectangle 28">
            <a:extLst>
              <a:ext uri="{FF2B5EF4-FFF2-40B4-BE49-F238E27FC236}">
                <a16:creationId xmlns:a16="http://schemas.microsoft.com/office/drawing/2014/main" id="{7BFBA274-CADC-E5CB-04A0-0C9C563FBCBA}"/>
              </a:ext>
            </a:extLst>
          </p:cNvPr>
          <p:cNvSpPr/>
          <p:nvPr/>
        </p:nvSpPr>
        <p:spPr>
          <a:xfrm>
            <a:off x="9868817" y="1901975"/>
            <a:ext cx="1512168" cy="360040"/>
          </a:xfrm>
          <a:prstGeom prst="rect">
            <a:avLst/>
          </a:prstGeom>
          <a:solidFill>
            <a:schemeClr val="accent6">
              <a:lumMod val="60000"/>
              <a:lumOff val="40000"/>
            </a:schemeClr>
          </a:solidFill>
          <a:ln>
            <a:solidFill>
              <a:schemeClr val="accent6">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Actions ciblées</a:t>
            </a:r>
          </a:p>
        </p:txBody>
      </p:sp>
      <p:sp>
        <p:nvSpPr>
          <p:cNvPr id="30" name="Rectangle 29">
            <a:extLst>
              <a:ext uri="{FF2B5EF4-FFF2-40B4-BE49-F238E27FC236}">
                <a16:creationId xmlns:a16="http://schemas.microsoft.com/office/drawing/2014/main" id="{E5AC5814-A194-8DA7-D7D9-73906AC73459}"/>
              </a:ext>
            </a:extLst>
          </p:cNvPr>
          <p:cNvSpPr/>
          <p:nvPr/>
        </p:nvSpPr>
        <p:spPr>
          <a:xfrm>
            <a:off x="1727229" y="3567235"/>
            <a:ext cx="1512168" cy="360040"/>
          </a:xfrm>
          <a:prstGeom prst="rect">
            <a:avLst/>
          </a:prstGeom>
          <a:solidFill>
            <a:schemeClr val="accent5">
              <a:lumMod val="60000"/>
              <a:lumOff val="40000"/>
            </a:schemeClr>
          </a:solidFill>
          <a:ln>
            <a:solidFill>
              <a:schemeClr val="accent5">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Armement</a:t>
            </a:r>
          </a:p>
        </p:txBody>
      </p:sp>
      <p:sp>
        <p:nvSpPr>
          <p:cNvPr id="31" name="Rectangle 30">
            <a:extLst>
              <a:ext uri="{FF2B5EF4-FFF2-40B4-BE49-F238E27FC236}">
                <a16:creationId xmlns:a16="http://schemas.microsoft.com/office/drawing/2014/main" id="{8B733E14-D6E0-5776-C723-33A348DFEE93}"/>
              </a:ext>
            </a:extLst>
          </p:cNvPr>
          <p:cNvSpPr/>
          <p:nvPr/>
        </p:nvSpPr>
        <p:spPr>
          <a:xfrm>
            <a:off x="5001770" y="3567235"/>
            <a:ext cx="1512168" cy="360040"/>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Exploitation</a:t>
            </a:r>
          </a:p>
        </p:txBody>
      </p:sp>
      <p:sp>
        <p:nvSpPr>
          <p:cNvPr id="32" name="Rectangle 31">
            <a:extLst>
              <a:ext uri="{FF2B5EF4-FFF2-40B4-BE49-F238E27FC236}">
                <a16:creationId xmlns:a16="http://schemas.microsoft.com/office/drawing/2014/main" id="{E236D702-D7BB-A844-A9AC-C205266625D9}"/>
              </a:ext>
            </a:extLst>
          </p:cNvPr>
          <p:cNvSpPr/>
          <p:nvPr/>
        </p:nvSpPr>
        <p:spPr>
          <a:xfrm>
            <a:off x="8214526" y="3567235"/>
            <a:ext cx="1512168" cy="360040"/>
          </a:xfrm>
          <a:prstGeom prst="rect">
            <a:avLst/>
          </a:prstGeom>
          <a:solidFill>
            <a:schemeClr val="accent6">
              <a:lumMod val="60000"/>
              <a:lumOff val="40000"/>
            </a:schemeClr>
          </a:solidFill>
          <a:ln>
            <a:solidFill>
              <a:schemeClr val="accent6">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C2     </a:t>
            </a:r>
          </a:p>
        </p:txBody>
      </p:sp>
      <p:pic>
        <p:nvPicPr>
          <p:cNvPr id="34" name="Image 33">
            <a:extLst>
              <a:ext uri="{FF2B5EF4-FFF2-40B4-BE49-F238E27FC236}">
                <a16:creationId xmlns:a16="http://schemas.microsoft.com/office/drawing/2014/main" id="{410D20CA-F57D-B8B7-2186-8241F4AB35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7093" y="2612511"/>
            <a:ext cx="540000" cy="540000"/>
          </a:xfrm>
          <a:prstGeom prst="rect">
            <a:avLst/>
          </a:prstGeom>
        </p:spPr>
      </p:pic>
      <p:pic>
        <p:nvPicPr>
          <p:cNvPr id="35" name="Image 34">
            <a:extLst>
              <a:ext uri="{FF2B5EF4-FFF2-40B4-BE49-F238E27FC236}">
                <a16:creationId xmlns:a16="http://schemas.microsoft.com/office/drawing/2014/main" id="{20BFDEA6-9C02-D8AA-AD12-BB6678EC6B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4901" y="2612511"/>
            <a:ext cx="540000" cy="540000"/>
          </a:xfrm>
          <a:prstGeom prst="rect">
            <a:avLst/>
          </a:prstGeom>
        </p:spPr>
      </p:pic>
      <p:pic>
        <p:nvPicPr>
          <p:cNvPr id="36" name="Image 35" descr="Une image contenant flèche&#10;&#10;Description générée automatiquement">
            <a:extLst>
              <a:ext uri="{FF2B5EF4-FFF2-40B4-BE49-F238E27FC236}">
                <a16:creationId xmlns:a16="http://schemas.microsoft.com/office/drawing/2014/main" id="{6CEB4D1A-8DA5-8666-68CE-60811538C7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1148" y="2612511"/>
            <a:ext cx="540000" cy="540000"/>
          </a:xfrm>
          <a:prstGeom prst="rect">
            <a:avLst/>
          </a:prstGeom>
        </p:spPr>
      </p:pic>
      <p:pic>
        <p:nvPicPr>
          <p:cNvPr id="37" name="Image 36">
            <a:extLst>
              <a:ext uri="{FF2B5EF4-FFF2-40B4-BE49-F238E27FC236}">
                <a16:creationId xmlns:a16="http://schemas.microsoft.com/office/drawing/2014/main" id="{0EA4A421-EB4C-43EF-0BDE-101D4DC9F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65203" y="2580882"/>
            <a:ext cx="540000" cy="540000"/>
          </a:xfrm>
          <a:prstGeom prst="rect">
            <a:avLst/>
          </a:prstGeom>
        </p:spPr>
      </p:pic>
      <p:pic>
        <p:nvPicPr>
          <p:cNvPr id="38" name="Image 37">
            <a:extLst>
              <a:ext uri="{FF2B5EF4-FFF2-40B4-BE49-F238E27FC236}">
                <a16:creationId xmlns:a16="http://schemas.microsoft.com/office/drawing/2014/main" id="{9DDBF80F-D532-2A2E-4261-67B051956A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6239" y="2618846"/>
            <a:ext cx="540000" cy="540000"/>
          </a:xfrm>
          <a:prstGeom prst="rect">
            <a:avLst/>
          </a:prstGeom>
        </p:spPr>
      </p:pic>
      <p:pic>
        <p:nvPicPr>
          <p:cNvPr id="39" name="Image 38">
            <a:extLst>
              <a:ext uri="{FF2B5EF4-FFF2-40B4-BE49-F238E27FC236}">
                <a16:creationId xmlns:a16="http://schemas.microsoft.com/office/drawing/2014/main" id="{5380BC1F-5834-871F-5492-C5C83A2A7C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13313" y="2618846"/>
            <a:ext cx="540000" cy="540000"/>
          </a:xfrm>
          <a:prstGeom prst="rect">
            <a:avLst/>
          </a:prstGeom>
        </p:spPr>
      </p:pic>
      <p:pic>
        <p:nvPicPr>
          <p:cNvPr id="40" name="Image 39">
            <a:extLst>
              <a:ext uri="{FF2B5EF4-FFF2-40B4-BE49-F238E27FC236}">
                <a16:creationId xmlns:a16="http://schemas.microsoft.com/office/drawing/2014/main" id="{5D2699D5-4037-568A-1E2C-778892D01B2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5741" y="2627041"/>
            <a:ext cx="540000" cy="540000"/>
          </a:xfrm>
          <a:prstGeom prst="rect">
            <a:avLst/>
          </a:prstGeom>
        </p:spPr>
      </p:pic>
      <p:sp>
        <p:nvSpPr>
          <p:cNvPr id="41" name="Rectangle 40">
            <a:extLst>
              <a:ext uri="{FF2B5EF4-FFF2-40B4-BE49-F238E27FC236}">
                <a16:creationId xmlns:a16="http://schemas.microsoft.com/office/drawing/2014/main" id="{1A137D36-C736-5333-E26C-155545D7B51E}"/>
              </a:ext>
            </a:extLst>
          </p:cNvPr>
          <p:cNvSpPr/>
          <p:nvPr/>
        </p:nvSpPr>
        <p:spPr>
          <a:xfrm>
            <a:off x="407368" y="4350247"/>
            <a:ext cx="11411752" cy="1872208"/>
          </a:xfrm>
          <a:prstGeom prst="rect">
            <a:avLst/>
          </a:prstGeom>
          <a:solidFill>
            <a:schemeClr val="accent1">
              <a:lumMod val="20000"/>
              <a:lumOff val="80000"/>
            </a:schemeClr>
          </a:solid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Les outils complémentaires à la cyber </a:t>
            </a:r>
            <a:r>
              <a:rPr kumimoji="0" lang="fr-FR" sz="1400" b="1"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kill</a:t>
            </a: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 </a:t>
            </a:r>
            <a:r>
              <a:rPr kumimoji="0" lang="fr-FR" sz="1400" b="1"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chain</a:t>
            </a: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 de Lockheed Martin</a:t>
            </a:r>
          </a:p>
        </p:txBody>
      </p:sp>
      <p:sp>
        <p:nvSpPr>
          <p:cNvPr id="42" name="Rectangle 41">
            <a:extLst>
              <a:ext uri="{FF2B5EF4-FFF2-40B4-BE49-F238E27FC236}">
                <a16:creationId xmlns:a16="http://schemas.microsoft.com/office/drawing/2014/main" id="{A8864647-0327-414C-CED4-14F73FF94AED}"/>
              </a:ext>
            </a:extLst>
          </p:cNvPr>
          <p:cNvSpPr/>
          <p:nvPr/>
        </p:nvSpPr>
        <p:spPr>
          <a:xfrm>
            <a:off x="669531" y="4792399"/>
            <a:ext cx="5250983" cy="1152128"/>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664000" tIns="468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Le modèle alternatif de </a:t>
            </a:r>
            <a:r>
              <a:rPr kumimoji="0" lang="fr-FR" sz="1800" b="1"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FireEye</a:t>
            </a:r>
            <a:endParaRPr kumimoji="0" lang="fr-FR" sz="18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endParaRPr>
          </a:p>
        </p:txBody>
      </p:sp>
      <p:sp>
        <p:nvSpPr>
          <p:cNvPr id="43" name="Rectangle 42">
            <a:extLst>
              <a:ext uri="{FF2B5EF4-FFF2-40B4-BE49-F238E27FC236}">
                <a16:creationId xmlns:a16="http://schemas.microsoft.com/office/drawing/2014/main" id="{17E70678-7A09-AA4A-EA81-FD8D40A469C9}"/>
              </a:ext>
            </a:extLst>
          </p:cNvPr>
          <p:cNvSpPr/>
          <p:nvPr/>
        </p:nvSpPr>
        <p:spPr>
          <a:xfrm>
            <a:off x="6271486" y="4782295"/>
            <a:ext cx="5250983" cy="1152128"/>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131999" tIns="468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La matrice MITRE ATT&amp;CK </a:t>
            </a:r>
          </a:p>
        </p:txBody>
      </p:sp>
      <p:pic>
        <p:nvPicPr>
          <p:cNvPr id="44" name="Picture 10" descr="Experts et fournisseurs de solutions en cybersécurité | FireEye">
            <a:extLst>
              <a:ext uri="{FF2B5EF4-FFF2-40B4-BE49-F238E27FC236}">
                <a16:creationId xmlns:a16="http://schemas.microsoft.com/office/drawing/2014/main" id="{2832CBFC-7348-894A-62C1-66A1D1778F8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38660" b="38461"/>
          <a:stretch/>
        </p:blipFill>
        <p:spPr bwMode="auto">
          <a:xfrm>
            <a:off x="730461" y="5070327"/>
            <a:ext cx="2485219" cy="568583"/>
          </a:xfrm>
          <a:prstGeom prst="rect">
            <a:avLst/>
          </a:prstGeom>
          <a:noFill/>
          <a:extLst>
            <a:ext uri="{909E8E84-426E-40DD-AFC4-6F175D3DCCD1}">
              <a14:hiddenFill xmlns:a14="http://schemas.microsoft.com/office/drawing/2010/main">
                <a:solidFill>
                  <a:srgbClr val="FFFFFF"/>
                </a:solidFill>
              </a14:hiddenFill>
            </a:ext>
          </a:extLst>
        </p:spPr>
      </p:pic>
      <p:pic>
        <p:nvPicPr>
          <p:cNvPr id="45" name="Image 44">
            <a:extLst>
              <a:ext uri="{FF2B5EF4-FFF2-40B4-BE49-F238E27FC236}">
                <a16:creationId xmlns:a16="http://schemas.microsoft.com/office/drawing/2014/main" id="{E7BB8429-18CF-CE8C-7212-F99FC34CD858}"/>
              </a:ext>
            </a:extLst>
          </p:cNvPr>
          <p:cNvPicPr>
            <a:picLocks noChangeAspect="1"/>
          </p:cNvPicPr>
          <p:nvPr/>
        </p:nvPicPr>
        <p:blipFill>
          <a:blip r:embed="rId12"/>
          <a:stretch>
            <a:fillRect/>
          </a:stretch>
        </p:blipFill>
        <p:spPr>
          <a:xfrm>
            <a:off x="6376048" y="5202218"/>
            <a:ext cx="2870200" cy="304800"/>
          </a:xfrm>
          <a:prstGeom prst="rect">
            <a:avLst/>
          </a:prstGeom>
        </p:spPr>
      </p:pic>
      <p:sp>
        <p:nvSpPr>
          <p:cNvPr id="46" name="Rectangle 45">
            <a:extLst>
              <a:ext uri="{FF2B5EF4-FFF2-40B4-BE49-F238E27FC236}">
                <a16:creationId xmlns:a16="http://schemas.microsoft.com/office/drawing/2014/main" id="{8ECCF64A-CA89-8909-72B9-A9F690F244F7}"/>
              </a:ext>
            </a:extLst>
          </p:cNvPr>
          <p:cNvSpPr/>
          <p:nvPr/>
        </p:nvSpPr>
        <p:spPr>
          <a:xfrm>
            <a:off x="119336" y="1294877"/>
            <a:ext cx="5509939" cy="4000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Condensed ExtraBold" panose="020B0602020204020303" pitchFamily="34" charset="-79"/>
              </a:rPr>
              <a:t>Approche proactive de la sécurité (protection, détection)</a:t>
            </a:r>
          </a:p>
        </p:txBody>
      </p:sp>
      <p:sp>
        <p:nvSpPr>
          <p:cNvPr id="47" name="Rectangle 46">
            <a:extLst>
              <a:ext uri="{FF2B5EF4-FFF2-40B4-BE49-F238E27FC236}">
                <a16:creationId xmlns:a16="http://schemas.microsoft.com/office/drawing/2014/main" id="{21CC80D4-F0FC-BC1B-4652-26145C99D8C8}"/>
              </a:ext>
            </a:extLst>
          </p:cNvPr>
          <p:cNvSpPr/>
          <p:nvPr/>
        </p:nvSpPr>
        <p:spPr>
          <a:xfrm>
            <a:off x="6005203" y="1294877"/>
            <a:ext cx="6058936" cy="4000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Condensed ExtraBold" panose="020B0602020204020303" pitchFamily="34" charset="-79"/>
              </a:rPr>
              <a:t>Approche réactive de la sécurité (réponse, rétablissement)</a:t>
            </a:r>
          </a:p>
        </p:txBody>
      </p:sp>
    </p:spTree>
    <p:extLst>
      <p:ext uri="{BB962C8B-B14F-4D97-AF65-F5344CB8AC3E}">
        <p14:creationId xmlns:p14="http://schemas.microsoft.com/office/powerpoint/2010/main" val="236277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animEffect transition="in" filter="fade">
                                      <p:cBhvr>
                                        <p:cTn id="14" dur="500"/>
                                        <p:tgtEl>
                                          <p:spTgt spid="4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fltVal val="0"/>
                                          </p:val>
                                        </p:tav>
                                        <p:tav tm="100000">
                                          <p:val>
                                            <p:strVal val="#ppt_h"/>
                                          </p:val>
                                        </p:tav>
                                      </p:tavLst>
                                    </p:anim>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 calcmode="lin" valueType="num">
                                      <p:cBhvr>
                                        <p:cTn id="29" dur="500" fill="hold"/>
                                        <p:tgtEl>
                                          <p:spTgt spid="39"/>
                                        </p:tgtEl>
                                        <p:attrNameLst>
                                          <p:attrName>ppt_w</p:attrName>
                                        </p:attrNameLst>
                                      </p:cBhvr>
                                      <p:tavLst>
                                        <p:tav tm="0">
                                          <p:val>
                                            <p:fltVal val="0"/>
                                          </p:val>
                                        </p:tav>
                                        <p:tav tm="100000">
                                          <p:val>
                                            <p:strVal val="#ppt_w"/>
                                          </p:val>
                                        </p:tav>
                                      </p:tavLst>
                                    </p:anim>
                                    <p:anim calcmode="lin" valueType="num">
                                      <p:cBhvr>
                                        <p:cTn id="30" dur="500" fill="hold"/>
                                        <p:tgtEl>
                                          <p:spTgt spid="39"/>
                                        </p:tgtEl>
                                        <p:attrNameLst>
                                          <p:attrName>ppt_h</p:attrName>
                                        </p:attrNameLst>
                                      </p:cBhvr>
                                      <p:tavLst>
                                        <p:tav tm="0">
                                          <p:val>
                                            <p:fltVal val="0"/>
                                          </p:val>
                                        </p:tav>
                                        <p:tav tm="100000">
                                          <p:val>
                                            <p:strVal val="#ppt_h"/>
                                          </p:val>
                                        </p:tav>
                                      </p:tavLst>
                                    </p:anim>
                                    <p:animEffect transition="in" filter="fade">
                                      <p:cBhvr>
                                        <p:cTn id="31" dur="500"/>
                                        <p:tgtEl>
                                          <p:spTgt spid="39"/>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fltVal val="0"/>
                                          </p:val>
                                        </p:tav>
                                        <p:tav tm="100000">
                                          <p:val>
                                            <p:strVal val="#ppt_w"/>
                                          </p:val>
                                        </p:tav>
                                      </p:tavLst>
                                    </p:anim>
                                    <p:anim calcmode="lin" valueType="num">
                                      <p:cBhvr>
                                        <p:cTn id="35" dur="500" fill="hold"/>
                                        <p:tgtEl>
                                          <p:spTgt spid="5"/>
                                        </p:tgtEl>
                                        <p:attrNameLst>
                                          <p:attrName>ppt_h</p:attrName>
                                        </p:attrNameLst>
                                      </p:cBhvr>
                                      <p:tavLst>
                                        <p:tav tm="0">
                                          <p:val>
                                            <p:fltVal val="0"/>
                                          </p:val>
                                        </p:tav>
                                        <p:tav tm="100000">
                                          <p:val>
                                            <p:strVal val="#ppt_h"/>
                                          </p:val>
                                        </p:tav>
                                      </p:tavLst>
                                    </p:anim>
                                    <p:animEffect transition="in" filter="fade">
                                      <p:cBhvr>
                                        <p:cTn id="36" dur="500"/>
                                        <p:tgtEl>
                                          <p:spTgt spid="5"/>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p:cTn id="39" dur="500" fill="hold"/>
                                        <p:tgtEl>
                                          <p:spTgt spid="30"/>
                                        </p:tgtEl>
                                        <p:attrNameLst>
                                          <p:attrName>ppt_w</p:attrName>
                                        </p:attrNameLst>
                                      </p:cBhvr>
                                      <p:tavLst>
                                        <p:tav tm="0">
                                          <p:val>
                                            <p:fltVal val="0"/>
                                          </p:val>
                                        </p:tav>
                                        <p:tav tm="100000">
                                          <p:val>
                                            <p:strVal val="#ppt_w"/>
                                          </p:val>
                                        </p:tav>
                                      </p:tavLst>
                                    </p:anim>
                                    <p:anim calcmode="lin" valueType="num">
                                      <p:cBhvr>
                                        <p:cTn id="40" dur="500" fill="hold"/>
                                        <p:tgtEl>
                                          <p:spTgt spid="30"/>
                                        </p:tgtEl>
                                        <p:attrNameLst>
                                          <p:attrName>ppt_h</p:attrName>
                                        </p:attrNameLst>
                                      </p:cBhvr>
                                      <p:tavLst>
                                        <p:tav tm="0">
                                          <p:val>
                                            <p:fltVal val="0"/>
                                          </p:val>
                                        </p:tav>
                                        <p:tav tm="100000">
                                          <p:val>
                                            <p:strVal val="#ppt_h"/>
                                          </p:val>
                                        </p:tav>
                                      </p:tavLst>
                                    </p:anim>
                                    <p:animEffect transition="in" filter="fade">
                                      <p:cBhvr>
                                        <p:cTn id="41" dur="500"/>
                                        <p:tgtEl>
                                          <p:spTgt spid="30"/>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Effect transition="in" filter="fade">
                                      <p:cBhvr>
                                        <p:cTn id="48" dur="500"/>
                                        <p:tgtEl>
                                          <p:spTgt spid="25"/>
                                        </p:tgtEl>
                                      </p:cBhvr>
                                    </p:animEffect>
                                  </p:childTnLst>
                                </p:cTn>
                              </p:par>
                              <p:par>
                                <p:cTn id="49" presetID="53" presetClass="entr" presetSubtype="16"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 calcmode="lin" valueType="num">
                                      <p:cBhvr>
                                        <p:cTn id="51" dur="500" fill="hold"/>
                                        <p:tgtEl>
                                          <p:spTgt spid="38"/>
                                        </p:tgtEl>
                                        <p:attrNameLst>
                                          <p:attrName>ppt_w</p:attrName>
                                        </p:attrNameLst>
                                      </p:cBhvr>
                                      <p:tavLst>
                                        <p:tav tm="0">
                                          <p:val>
                                            <p:fltVal val="0"/>
                                          </p:val>
                                        </p:tav>
                                        <p:tav tm="100000">
                                          <p:val>
                                            <p:strVal val="#ppt_w"/>
                                          </p:val>
                                        </p:tav>
                                      </p:tavLst>
                                    </p:anim>
                                    <p:anim calcmode="lin" valueType="num">
                                      <p:cBhvr>
                                        <p:cTn id="52" dur="500" fill="hold"/>
                                        <p:tgtEl>
                                          <p:spTgt spid="38"/>
                                        </p:tgtEl>
                                        <p:attrNameLst>
                                          <p:attrName>ppt_h</p:attrName>
                                        </p:attrNameLst>
                                      </p:cBhvr>
                                      <p:tavLst>
                                        <p:tav tm="0">
                                          <p:val>
                                            <p:fltVal val="0"/>
                                          </p:val>
                                        </p:tav>
                                        <p:tav tm="100000">
                                          <p:val>
                                            <p:strVal val="#ppt_h"/>
                                          </p:val>
                                        </p:tav>
                                      </p:tavLst>
                                    </p:anim>
                                    <p:animEffect transition="in" filter="fade">
                                      <p:cBhvr>
                                        <p:cTn id="53" dur="500"/>
                                        <p:tgtEl>
                                          <p:spTgt spid="38"/>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500" fill="hold"/>
                                        <p:tgtEl>
                                          <p:spTgt spid="6"/>
                                        </p:tgtEl>
                                        <p:attrNameLst>
                                          <p:attrName>ppt_w</p:attrName>
                                        </p:attrNameLst>
                                      </p:cBhvr>
                                      <p:tavLst>
                                        <p:tav tm="0">
                                          <p:val>
                                            <p:fltVal val="0"/>
                                          </p:val>
                                        </p:tav>
                                        <p:tav tm="100000">
                                          <p:val>
                                            <p:strVal val="#ppt_w"/>
                                          </p:val>
                                        </p:tav>
                                      </p:tavLst>
                                    </p:anim>
                                    <p:anim calcmode="lin" valueType="num">
                                      <p:cBhvr>
                                        <p:cTn id="57" dur="500" fill="hold"/>
                                        <p:tgtEl>
                                          <p:spTgt spid="6"/>
                                        </p:tgtEl>
                                        <p:attrNameLst>
                                          <p:attrName>ppt_h</p:attrName>
                                        </p:attrNameLst>
                                      </p:cBhvr>
                                      <p:tavLst>
                                        <p:tav tm="0">
                                          <p:val>
                                            <p:fltVal val="0"/>
                                          </p:val>
                                        </p:tav>
                                        <p:tav tm="100000">
                                          <p:val>
                                            <p:strVal val="#ppt_h"/>
                                          </p:val>
                                        </p:tav>
                                      </p:tavLst>
                                    </p:anim>
                                    <p:animEffect transition="in" filter="fade">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7"/>
                                        </p:tgtEl>
                                        <p:attrNameLst>
                                          <p:attrName>style.visibility</p:attrName>
                                        </p:attrNameLst>
                                      </p:cBhvr>
                                      <p:to>
                                        <p:strVal val="visible"/>
                                      </p:to>
                                    </p:set>
                                    <p:anim calcmode="lin" valueType="num">
                                      <p:cBhvr>
                                        <p:cTn id="63" dur="500" fill="hold"/>
                                        <p:tgtEl>
                                          <p:spTgt spid="37"/>
                                        </p:tgtEl>
                                        <p:attrNameLst>
                                          <p:attrName>ppt_w</p:attrName>
                                        </p:attrNameLst>
                                      </p:cBhvr>
                                      <p:tavLst>
                                        <p:tav tm="0">
                                          <p:val>
                                            <p:fltVal val="0"/>
                                          </p:val>
                                        </p:tav>
                                        <p:tav tm="100000">
                                          <p:val>
                                            <p:strVal val="#ppt_w"/>
                                          </p:val>
                                        </p:tav>
                                      </p:tavLst>
                                    </p:anim>
                                    <p:anim calcmode="lin" valueType="num">
                                      <p:cBhvr>
                                        <p:cTn id="64" dur="500" fill="hold"/>
                                        <p:tgtEl>
                                          <p:spTgt spid="37"/>
                                        </p:tgtEl>
                                        <p:attrNameLst>
                                          <p:attrName>ppt_h</p:attrName>
                                        </p:attrNameLst>
                                      </p:cBhvr>
                                      <p:tavLst>
                                        <p:tav tm="0">
                                          <p:val>
                                            <p:fltVal val="0"/>
                                          </p:val>
                                        </p:tav>
                                        <p:tav tm="100000">
                                          <p:val>
                                            <p:strVal val="#ppt_h"/>
                                          </p:val>
                                        </p:tav>
                                      </p:tavLst>
                                    </p:anim>
                                    <p:animEffect transition="in" filter="fade">
                                      <p:cBhvr>
                                        <p:cTn id="65" dur="500"/>
                                        <p:tgtEl>
                                          <p:spTgt spid="37"/>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p:cTn id="73" dur="500" fill="hold"/>
                                        <p:tgtEl>
                                          <p:spTgt spid="31"/>
                                        </p:tgtEl>
                                        <p:attrNameLst>
                                          <p:attrName>ppt_w</p:attrName>
                                        </p:attrNameLst>
                                      </p:cBhvr>
                                      <p:tavLst>
                                        <p:tav tm="0">
                                          <p:val>
                                            <p:fltVal val="0"/>
                                          </p:val>
                                        </p:tav>
                                        <p:tav tm="100000">
                                          <p:val>
                                            <p:strVal val="#ppt_w"/>
                                          </p:val>
                                        </p:tav>
                                      </p:tavLst>
                                    </p:anim>
                                    <p:anim calcmode="lin" valueType="num">
                                      <p:cBhvr>
                                        <p:cTn id="74" dur="500" fill="hold"/>
                                        <p:tgtEl>
                                          <p:spTgt spid="31"/>
                                        </p:tgtEl>
                                        <p:attrNameLst>
                                          <p:attrName>ppt_h</p:attrName>
                                        </p:attrNameLst>
                                      </p:cBhvr>
                                      <p:tavLst>
                                        <p:tav tm="0">
                                          <p:val>
                                            <p:fltVal val="0"/>
                                          </p:val>
                                        </p:tav>
                                        <p:tav tm="100000">
                                          <p:val>
                                            <p:strVal val="#ppt_h"/>
                                          </p:val>
                                        </p:tav>
                                      </p:tavLst>
                                    </p:anim>
                                    <p:animEffect transition="in" filter="fade">
                                      <p:cBhvr>
                                        <p:cTn id="75" dur="500"/>
                                        <p:tgtEl>
                                          <p:spTgt spid="31"/>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36"/>
                                        </p:tgtEl>
                                        <p:attrNameLst>
                                          <p:attrName>style.visibility</p:attrName>
                                        </p:attrNameLst>
                                      </p:cBhvr>
                                      <p:to>
                                        <p:strVal val="visible"/>
                                      </p:to>
                                    </p:set>
                                    <p:anim calcmode="lin" valueType="num">
                                      <p:cBhvr>
                                        <p:cTn id="80" dur="500" fill="hold"/>
                                        <p:tgtEl>
                                          <p:spTgt spid="36"/>
                                        </p:tgtEl>
                                        <p:attrNameLst>
                                          <p:attrName>ppt_w</p:attrName>
                                        </p:attrNameLst>
                                      </p:cBhvr>
                                      <p:tavLst>
                                        <p:tav tm="0">
                                          <p:val>
                                            <p:fltVal val="0"/>
                                          </p:val>
                                        </p:tav>
                                        <p:tav tm="100000">
                                          <p:val>
                                            <p:strVal val="#ppt_w"/>
                                          </p:val>
                                        </p:tav>
                                      </p:tavLst>
                                    </p:anim>
                                    <p:anim calcmode="lin" valueType="num">
                                      <p:cBhvr>
                                        <p:cTn id="81" dur="500" fill="hold"/>
                                        <p:tgtEl>
                                          <p:spTgt spid="36"/>
                                        </p:tgtEl>
                                        <p:attrNameLst>
                                          <p:attrName>ppt_h</p:attrName>
                                        </p:attrNameLst>
                                      </p:cBhvr>
                                      <p:tavLst>
                                        <p:tav tm="0">
                                          <p:val>
                                            <p:fltVal val="0"/>
                                          </p:val>
                                        </p:tav>
                                        <p:tav tm="100000">
                                          <p:val>
                                            <p:strVal val="#ppt_h"/>
                                          </p:val>
                                        </p:tav>
                                      </p:tavLst>
                                    </p:anim>
                                    <p:animEffect transition="in" filter="fade">
                                      <p:cBhvr>
                                        <p:cTn id="82" dur="500"/>
                                        <p:tgtEl>
                                          <p:spTgt spid="36"/>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p:cTn id="85" dur="500" fill="hold"/>
                                        <p:tgtEl>
                                          <p:spTgt spid="18"/>
                                        </p:tgtEl>
                                        <p:attrNameLst>
                                          <p:attrName>ppt_w</p:attrName>
                                        </p:attrNameLst>
                                      </p:cBhvr>
                                      <p:tavLst>
                                        <p:tav tm="0">
                                          <p:val>
                                            <p:fltVal val="0"/>
                                          </p:val>
                                        </p:tav>
                                        <p:tav tm="100000">
                                          <p:val>
                                            <p:strVal val="#ppt_w"/>
                                          </p:val>
                                        </p:tav>
                                      </p:tavLst>
                                    </p:anim>
                                    <p:anim calcmode="lin" valueType="num">
                                      <p:cBhvr>
                                        <p:cTn id="86" dur="500" fill="hold"/>
                                        <p:tgtEl>
                                          <p:spTgt spid="18"/>
                                        </p:tgtEl>
                                        <p:attrNameLst>
                                          <p:attrName>ppt_h</p:attrName>
                                        </p:attrNameLst>
                                      </p:cBhvr>
                                      <p:tavLst>
                                        <p:tav tm="0">
                                          <p:val>
                                            <p:fltVal val="0"/>
                                          </p:val>
                                        </p:tav>
                                        <p:tav tm="100000">
                                          <p:val>
                                            <p:strVal val="#ppt_h"/>
                                          </p:val>
                                        </p:tav>
                                      </p:tavLst>
                                    </p:anim>
                                    <p:animEffect transition="in" filter="fade">
                                      <p:cBhvr>
                                        <p:cTn id="87" dur="500"/>
                                        <p:tgtEl>
                                          <p:spTgt spid="18"/>
                                        </p:tgtEl>
                                      </p:cBhvr>
                                    </p:animEffect>
                                  </p:childTnLst>
                                </p:cTn>
                              </p:par>
                              <p:par>
                                <p:cTn id="88" presetID="53" presetClass="entr" presetSubtype="16" fill="hold" grpId="0" nodeType="withEffect">
                                  <p:stCondLst>
                                    <p:cond delay="0"/>
                                  </p:stCondLst>
                                  <p:childTnLst>
                                    <p:set>
                                      <p:cBhvr>
                                        <p:cTn id="89" dur="1" fill="hold">
                                          <p:stCondLst>
                                            <p:cond delay="0"/>
                                          </p:stCondLst>
                                        </p:cTn>
                                        <p:tgtEl>
                                          <p:spTgt spid="27"/>
                                        </p:tgtEl>
                                        <p:attrNameLst>
                                          <p:attrName>style.visibility</p:attrName>
                                        </p:attrNameLst>
                                      </p:cBhvr>
                                      <p:to>
                                        <p:strVal val="visible"/>
                                      </p:to>
                                    </p:set>
                                    <p:anim calcmode="lin" valueType="num">
                                      <p:cBhvr>
                                        <p:cTn id="90" dur="500" fill="hold"/>
                                        <p:tgtEl>
                                          <p:spTgt spid="27"/>
                                        </p:tgtEl>
                                        <p:attrNameLst>
                                          <p:attrName>ppt_w</p:attrName>
                                        </p:attrNameLst>
                                      </p:cBhvr>
                                      <p:tavLst>
                                        <p:tav tm="0">
                                          <p:val>
                                            <p:fltVal val="0"/>
                                          </p:val>
                                        </p:tav>
                                        <p:tav tm="100000">
                                          <p:val>
                                            <p:strVal val="#ppt_w"/>
                                          </p:val>
                                        </p:tav>
                                      </p:tavLst>
                                    </p:anim>
                                    <p:anim calcmode="lin" valueType="num">
                                      <p:cBhvr>
                                        <p:cTn id="91" dur="500" fill="hold"/>
                                        <p:tgtEl>
                                          <p:spTgt spid="27"/>
                                        </p:tgtEl>
                                        <p:attrNameLst>
                                          <p:attrName>ppt_h</p:attrName>
                                        </p:attrNameLst>
                                      </p:cBhvr>
                                      <p:tavLst>
                                        <p:tav tm="0">
                                          <p:val>
                                            <p:fltVal val="0"/>
                                          </p:val>
                                        </p:tav>
                                        <p:tav tm="100000">
                                          <p:val>
                                            <p:strVal val="#ppt_h"/>
                                          </p:val>
                                        </p:tav>
                                      </p:tavLst>
                                    </p:anim>
                                    <p:animEffect transition="in" filter="fade">
                                      <p:cBhvr>
                                        <p:cTn id="92" dur="500"/>
                                        <p:tgtEl>
                                          <p:spTgt spid="27"/>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nodeType="click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p:cTn id="97" dur="500" fill="hold"/>
                                        <p:tgtEl>
                                          <p:spTgt spid="34"/>
                                        </p:tgtEl>
                                        <p:attrNameLst>
                                          <p:attrName>ppt_w</p:attrName>
                                        </p:attrNameLst>
                                      </p:cBhvr>
                                      <p:tavLst>
                                        <p:tav tm="0">
                                          <p:val>
                                            <p:fltVal val="0"/>
                                          </p:val>
                                        </p:tav>
                                        <p:tav tm="100000">
                                          <p:val>
                                            <p:strVal val="#ppt_w"/>
                                          </p:val>
                                        </p:tav>
                                      </p:tavLst>
                                    </p:anim>
                                    <p:anim calcmode="lin" valueType="num">
                                      <p:cBhvr>
                                        <p:cTn id="98" dur="500" fill="hold"/>
                                        <p:tgtEl>
                                          <p:spTgt spid="34"/>
                                        </p:tgtEl>
                                        <p:attrNameLst>
                                          <p:attrName>ppt_h</p:attrName>
                                        </p:attrNameLst>
                                      </p:cBhvr>
                                      <p:tavLst>
                                        <p:tav tm="0">
                                          <p:val>
                                            <p:fltVal val="0"/>
                                          </p:val>
                                        </p:tav>
                                        <p:tav tm="100000">
                                          <p:val>
                                            <p:strVal val="#ppt_h"/>
                                          </p:val>
                                        </p:tav>
                                      </p:tavLst>
                                    </p:anim>
                                    <p:animEffect transition="in" filter="fade">
                                      <p:cBhvr>
                                        <p:cTn id="99" dur="500"/>
                                        <p:tgtEl>
                                          <p:spTgt spid="34"/>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9"/>
                                        </p:tgtEl>
                                        <p:attrNameLst>
                                          <p:attrName>style.visibility</p:attrName>
                                        </p:attrNameLst>
                                      </p:cBhvr>
                                      <p:to>
                                        <p:strVal val="visible"/>
                                      </p:to>
                                    </p:set>
                                    <p:anim calcmode="lin" valueType="num">
                                      <p:cBhvr>
                                        <p:cTn id="102" dur="500" fill="hold"/>
                                        <p:tgtEl>
                                          <p:spTgt spid="19"/>
                                        </p:tgtEl>
                                        <p:attrNameLst>
                                          <p:attrName>ppt_w</p:attrName>
                                        </p:attrNameLst>
                                      </p:cBhvr>
                                      <p:tavLst>
                                        <p:tav tm="0">
                                          <p:val>
                                            <p:fltVal val="0"/>
                                          </p:val>
                                        </p:tav>
                                        <p:tav tm="100000">
                                          <p:val>
                                            <p:strVal val="#ppt_w"/>
                                          </p:val>
                                        </p:tav>
                                      </p:tavLst>
                                    </p:anim>
                                    <p:anim calcmode="lin" valueType="num">
                                      <p:cBhvr>
                                        <p:cTn id="103" dur="500" fill="hold"/>
                                        <p:tgtEl>
                                          <p:spTgt spid="19"/>
                                        </p:tgtEl>
                                        <p:attrNameLst>
                                          <p:attrName>ppt_h</p:attrName>
                                        </p:attrNameLst>
                                      </p:cBhvr>
                                      <p:tavLst>
                                        <p:tav tm="0">
                                          <p:val>
                                            <p:fltVal val="0"/>
                                          </p:val>
                                        </p:tav>
                                        <p:tav tm="100000">
                                          <p:val>
                                            <p:strVal val="#ppt_h"/>
                                          </p:val>
                                        </p:tav>
                                      </p:tavLst>
                                    </p:anim>
                                    <p:animEffect transition="in" filter="fade">
                                      <p:cBhvr>
                                        <p:cTn id="104" dur="500"/>
                                        <p:tgtEl>
                                          <p:spTgt spid="19"/>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500" fill="hold"/>
                                        <p:tgtEl>
                                          <p:spTgt spid="32"/>
                                        </p:tgtEl>
                                        <p:attrNameLst>
                                          <p:attrName>ppt_w</p:attrName>
                                        </p:attrNameLst>
                                      </p:cBhvr>
                                      <p:tavLst>
                                        <p:tav tm="0">
                                          <p:val>
                                            <p:fltVal val="0"/>
                                          </p:val>
                                        </p:tav>
                                        <p:tav tm="100000">
                                          <p:val>
                                            <p:strVal val="#ppt_w"/>
                                          </p:val>
                                        </p:tav>
                                      </p:tavLst>
                                    </p:anim>
                                    <p:anim calcmode="lin" valueType="num">
                                      <p:cBhvr>
                                        <p:cTn id="108" dur="500" fill="hold"/>
                                        <p:tgtEl>
                                          <p:spTgt spid="32"/>
                                        </p:tgtEl>
                                        <p:attrNameLst>
                                          <p:attrName>ppt_h</p:attrName>
                                        </p:attrNameLst>
                                      </p:cBhvr>
                                      <p:tavLst>
                                        <p:tav tm="0">
                                          <p:val>
                                            <p:fltVal val="0"/>
                                          </p:val>
                                        </p:tav>
                                        <p:tav tm="100000">
                                          <p:val>
                                            <p:strVal val="#ppt_h"/>
                                          </p:val>
                                        </p:tav>
                                      </p:tavLst>
                                    </p:anim>
                                    <p:animEffect transition="in" filter="fade">
                                      <p:cBhvr>
                                        <p:cTn id="109" dur="500"/>
                                        <p:tgtEl>
                                          <p:spTgt spid="32"/>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16" fill="hold" nodeType="clickEffect">
                                  <p:stCondLst>
                                    <p:cond delay="0"/>
                                  </p:stCondLst>
                                  <p:childTnLst>
                                    <p:set>
                                      <p:cBhvr>
                                        <p:cTn id="113" dur="1" fill="hold">
                                          <p:stCondLst>
                                            <p:cond delay="0"/>
                                          </p:stCondLst>
                                        </p:cTn>
                                        <p:tgtEl>
                                          <p:spTgt spid="35"/>
                                        </p:tgtEl>
                                        <p:attrNameLst>
                                          <p:attrName>style.visibility</p:attrName>
                                        </p:attrNameLst>
                                      </p:cBhvr>
                                      <p:to>
                                        <p:strVal val="visible"/>
                                      </p:to>
                                    </p:set>
                                    <p:anim calcmode="lin" valueType="num">
                                      <p:cBhvr>
                                        <p:cTn id="114" dur="500" fill="hold"/>
                                        <p:tgtEl>
                                          <p:spTgt spid="35"/>
                                        </p:tgtEl>
                                        <p:attrNameLst>
                                          <p:attrName>ppt_w</p:attrName>
                                        </p:attrNameLst>
                                      </p:cBhvr>
                                      <p:tavLst>
                                        <p:tav tm="0">
                                          <p:val>
                                            <p:fltVal val="0"/>
                                          </p:val>
                                        </p:tav>
                                        <p:tav tm="100000">
                                          <p:val>
                                            <p:strVal val="#ppt_w"/>
                                          </p:val>
                                        </p:tav>
                                      </p:tavLst>
                                    </p:anim>
                                    <p:anim calcmode="lin" valueType="num">
                                      <p:cBhvr>
                                        <p:cTn id="115" dur="500" fill="hold"/>
                                        <p:tgtEl>
                                          <p:spTgt spid="35"/>
                                        </p:tgtEl>
                                        <p:attrNameLst>
                                          <p:attrName>ppt_h</p:attrName>
                                        </p:attrNameLst>
                                      </p:cBhvr>
                                      <p:tavLst>
                                        <p:tav tm="0">
                                          <p:val>
                                            <p:fltVal val="0"/>
                                          </p:val>
                                        </p:tav>
                                        <p:tav tm="100000">
                                          <p:val>
                                            <p:strVal val="#ppt_h"/>
                                          </p:val>
                                        </p:tav>
                                      </p:tavLst>
                                    </p:anim>
                                    <p:animEffect transition="in" filter="fade">
                                      <p:cBhvr>
                                        <p:cTn id="116" dur="500"/>
                                        <p:tgtEl>
                                          <p:spTgt spid="35"/>
                                        </p:tgtEl>
                                      </p:cBhvr>
                                    </p:animEffect>
                                  </p:childTnLst>
                                </p:cTn>
                              </p:par>
                              <p:par>
                                <p:cTn id="117" presetID="53" presetClass="entr" presetSubtype="16" fill="hold" grpId="0" nodeType="withEffect">
                                  <p:stCondLst>
                                    <p:cond delay="0"/>
                                  </p:stCondLst>
                                  <p:childTnLst>
                                    <p:set>
                                      <p:cBhvr>
                                        <p:cTn id="118" dur="1" fill="hold">
                                          <p:stCondLst>
                                            <p:cond delay="0"/>
                                          </p:stCondLst>
                                        </p:cTn>
                                        <p:tgtEl>
                                          <p:spTgt spid="21"/>
                                        </p:tgtEl>
                                        <p:attrNameLst>
                                          <p:attrName>style.visibility</p:attrName>
                                        </p:attrNameLst>
                                      </p:cBhvr>
                                      <p:to>
                                        <p:strVal val="visible"/>
                                      </p:to>
                                    </p:set>
                                    <p:anim calcmode="lin" valueType="num">
                                      <p:cBhvr>
                                        <p:cTn id="119" dur="500" fill="hold"/>
                                        <p:tgtEl>
                                          <p:spTgt spid="21"/>
                                        </p:tgtEl>
                                        <p:attrNameLst>
                                          <p:attrName>ppt_w</p:attrName>
                                        </p:attrNameLst>
                                      </p:cBhvr>
                                      <p:tavLst>
                                        <p:tav tm="0">
                                          <p:val>
                                            <p:fltVal val="0"/>
                                          </p:val>
                                        </p:tav>
                                        <p:tav tm="100000">
                                          <p:val>
                                            <p:strVal val="#ppt_w"/>
                                          </p:val>
                                        </p:tav>
                                      </p:tavLst>
                                    </p:anim>
                                    <p:anim calcmode="lin" valueType="num">
                                      <p:cBhvr>
                                        <p:cTn id="120" dur="500" fill="hold"/>
                                        <p:tgtEl>
                                          <p:spTgt spid="21"/>
                                        </p:tgtEl>
                                        <p:attrNameLst>
                                          <p:attrName>ppt_h</p:attrName>
                                        </p:attrNameLst>
                                      </p:cBhvr>
                                      <p:tavLst>
                                        <p:tav tm="0">
                                          <p:val>
                                            <p:fltVal val="0"/>
                                          </p:val>
                                        </p:tav>
                                        <p:tav tm="100000">
                                          <p:val>
                                            <p:strVal val="#ppt_h"/>
                                          </p:val>
                                        </p:tav>
                                      </p:tavLst>
                                    </p:anim>
                                    <p:animEffect transition="in" filter="fade">
                                      <p:cBhvr>
                                        <p:cTn id="121" dur="500"/>
                                        <p:tgtEl>
                                          <p:spTgt spid="21"/>
                                        </p:tgtEl>
                                      </p:cBhvr>
                                    </p:animEffect>
                                  </p:childTnLst>
                                </p:cTn>
                              </p:par>
                              <p:par>
                                <p:cTn id="122" presetID="53" presetClass="entr" presetSubtype="16" fill="hold" grpId="0" nodeType="withEffect">
                                  <p:stCondLst>
                                    <p:cond delay="0"/>
                                  </p:stCondLst>
                                  <p:childTnLst>
                                    <p:set>
                                      <p:cBhvr>
                                        <p:cTn id="123" dur="1" fill="hold">
                                          <p:stCondLst>
                                            <p:cond delay="0"/>
                                          </p:stCondLst>
                                        </p:cTn>
                                        <p:tgtEl>
                                          <p:spTgt spid="29"/>
                                        </p:tgtEl>
                                        <p:attrNameLst>
                                          <p:attrName>style.visibility</p:attrName>
                                        </p:attrNameLst>
                                      </p:cBhvr>
                                      <p:to>
                                        <p:strVal val="visible"/>
                                      </p:to>
                                    </p:set>
                                    <p:anim calcmode="lin" valueType="num">
                                      <p:cBhvr>
                                        <p:cTn id="124" dur="500" fill="hold"/>
                                        <p:tgtEl>
                                          <p:spTgt spid="29"/>
                                        </p:tgtEl>
                                        <p:attrNameLst>
                                          <p:attrName>ppt_w</p:attrName>
                                        </p:attrNameLst>
                                      </p:cBhvr>
                                      <p:tavLst>
                                        <p:tav tm="0">
                                          <p:val>
                                            <p:fltVal val="0"/>
                                          </p:val>
                                        </p:tav>
                                        <p:tav tm="100000">
                                          <p:val>
                                            <p:strVal val="#ppt_w"/>
                                          </p:val>
                                        </p:tav>
                                      </p:tavLst>
                                    </p:anim>
                                    <p:anim calcmode="lin" valueType="num">
                                      <p:cBhvr>
                                        <p:cTn id="125" dur="500" fill="hold"/>
                                        <p:tgtEl>
                                          <p:spTgt spid="29"/>
                                        </p:tgtEl>
                                        <p:attrNameLst>
                                          <p:attrName>ppt_h</p:attrName>
                                        </p:attrNameLst>
                                      </p:cBhvr>
                                      <p:tavLst>
                                        <p:tav tm="0">
                                          <p:val>
                                            <p:fltVal val="0"/>
                                          </p:val>
                                        </p:tav>
                                        <p:tav tm="100000">
                                          <p:val>
                                            <p:strVal val="#ppt_h"/>
                                          </p:val>
                                        </p:tav>
                                      </p:tavLst>
                                    </p:anim>
                                    <p:animEffect transition="in" filter="fade">
                                      <p:cBhvr>
                                        <p:cTn id="126" dur="500"/>
                                        <p:tgtEl>
                                          <p:spTgt spid="29"/>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46"/>
                                        </p:tgtEl>
                                        <p:attrNameLst>
                                          <p:attrName>style.visibility</p:attrName>
                                        </p:attrNameLst>
                                      </p:cBhvr>
                                      <p:to>
                                        <p:strVal val="visible"/>
                                      </p:to>
                                    </p:set>
                                    <p:anim calcmode="lin" valueType="num">
                                      <p:cBhvr>
                                        <p:cTn id="131" dur="500" fill="hold"/>
                                        <p:tgtEl>
                                          <p:spTgt spid="46"/>
                                        </p:tgtEl>
                                        <p:attrNameLst>
                                          <p:attrName>ppt_w</p:attrName>
                                        </p:attrNameLst>
                                      </p:cBhvr>
                                      <p:tavLst>
                                        <p:tav tm="0">
                                          <p:val>
                                            <p:fltVal val="0"/>
                                          </p:val>
                                        </p:tav>
                                        <p:tav tm="100000">
                                          <p:val>
                                            <p:strVal val="#ppt_w"/>
                                          </p:val>
                                        </p:tav>
                                      </p:tavLst>
                                    </p:anim>
                                    <p:anim calcmode="lin" valueType="num">
                                      <p:cBhvr>
                                        <p:cTn id="132" dur="500" fill="hold"/>
                                        <p:tgtEl>
                                          <p:spTgt spid="46"/>
                                        </p:tgtEl>
                                        <p:attrNameLst>
                                          <p:attrName>ppt_h</p:attrName>
                                        </p:attrNameLst>
                                      </p:cBhvr>
                                      <p:tavLst>
                                        <p:tav tm="0">
                                          <p:val>
                                            <p:fltVal val="0"/>
                                          </p:val>
                                        </p:tav>
                                        <p:tav tm="100000">
                                          <p:val>
                                            <p:strVal val="#ppt_h"/>
                                          </p:val>
                                        </p:tav>
                                      </p:tavLst>
                                    </p:anim>
                                    <p:animEffect transition="in" filter="fade">
                                      <p:cBhvr>
                                        <p:cTn id="133" dur="500"/>
                                        <p:tgtEl>
                                          <p:spTgt spid="46"/>
                                        </p:tgtEl>
                                      </p:cBhvr>
                                    </p:animEffect>
                                  </p:childTnLst>
                                </p:cTn>
                              </p:par>
                            </p:childTnLst>
                          </p:cTn>
                        </p:par>
                      </p:childTnLst>
                    </p:cTn>
                  </p:par>
                  <p:par>
                    <p:cTn id="134" fill="hold">
                      <p:stCondLst>
                        <p:cond delay="indefinite"/>
                      </p:stCondLst>
                      <p:childTnLst>
                        <p:par>
                          <p:cTn id="135" fill="hold">
                            <p:stCondLst>
                              <p:cond delay="0"/>
                            </p:stCondLst>
                            <p:childTnLst>
                              <p:par>
                                <p:cTn id="136" presetID="53" presetClass="entr" presetSubtype="16" fill="hold" grpId="0" nodeType="clickEffect">
                                  <p:stCondLst>
                                    <p:cond delay="0"/>
                                  </p:stCondLst>
                                  <p:childTnLst>
                                    <p:set>
                                      <p:cBhvr>
                                        <p:cTn id="137" dur="1" fill="hold">
                                          <p:stCondLst>
                                            <p:cond delay="0"/>
                                          </p:stCondLst>
                                        </p:cTn>
                                        <p:tgtEl>
                                          <p:spTgt spid="47"/>
                                        </p:tgtEl>
                                        <p:attrNameLst>
                                          <p:attrName>style.visibility</p:attrName>
                                        </p:attrNameLst>
                                      </p:cBhvr>
                                      <p:to>
                                        <p:strVal val="visible"/>
                                      </p:to>
                                    </p:set>
                                    <p:anim calcmode="lin" valueType="num">
                                      <p:cBhvr>
                                        <p:cTn id="138" dur="500" fill="hold"/>
                                        <p:tgtEl>
                                          <p:spTgt spid="47"/>
                                        </p:tgtEl>
                                        <p:attrNameLst>
                                          <p:attrName>ppt_w</p:attrName>
                                        </p:attrNameLst>
                                      </p:cBhvr>
                                      <p:tavLst>
                                        <p:tav tm="0">
                                          <p:val>
                                            <p:fltVal val="0"/>
                                          </p:val>
                                        </p:tav>
                                        <p:tav tm="100000">
                                          <p:val>
                                            <p:strVal val="#ppt_w"/>
                                          </p:val>
                                        </p:tav>
                                      </p:tavLst>
                                    </p:anim>
                                    <p:anim calcmode="lin" valueType="num">
                                      <p:cBhvr>
                                        <p:cTn id="139" dur="500" fill="hold"/>
                                        <p:tgtEl>
                                          <p:spTgt spid="47"/>
                                        </p:tgtEl>
                                        <p:attrNameLst>
                                          <p:attrName>ppt_h</p:attrName>
                                        </p:attrNameLst>
                                      </p:cBhvr>
                                      <p:tavLst>
                                        <p:tav tm="0">
                                          <p:val>
                                            <p:fltVal val="0"/>
                                          </p:val>
                                        </p:tav>
                                        <p:tav tm="100000">
                                          <p:val>
                                            <p:strVal val="#ppt_h"/>
                                          </p:val>
                                        </p:tav>
                                      </p:tavLst>
                                    </p:anim>
                                    <p:animEffect transition="in" filter="fade">
                                      <p:cBhvr>
                                        <p:cTn id="140" dur="500"/>
                                        <p:tgtEl>
                                          <p:spTgt spid="47"/>
                                        </p:tgtEl>
                                      </p:cBhvr>
                                    </p:animEffect>
                                  </p:childTnLst>
                                </p:cTn>
                              </p:par>
                            </p:childTnLst>
                          </p:cTn>
                        </p:par>
                      </p:childTnLst>
                    </p:cTn>
                  </p:par>
                  <p:par>
                    <p:cTn id="141" fill="hold">
                      <p:stCondLst>
                        <p:cond delay="indefinite"/>
                      </p:stCondLst>
                      <p:childTnLst>
                        <p:par>
                          <p:cTn id="142" fill="hold">
                            <p:stCondLst>
                              <p:cond delay="0"/>
                            </p:stCondLst>
                            <p:childTnLst>
                              <p:par>
                                <p:cTn id="143" presetID="53" presetClass="entr" presetSubtype="16" fill="hold" grpId="0" nodeType="clickEffect">
                                  <p:stCondLst>
                                    <p:cond delay="0"/>
                                  </p:stCondLst>
                                  <p:childTnLst>
                                    <p:set>
                                      <p:cBhvr>
                                        <p:cTn id="144" dur="1" fill="hold">
                                          <p:stCondLst>
                                            <p:cond delay="0"/>
                                          </p:stCondLst>
                                        </p:cTn>
                                        <p:tgtEl>
                                          <p:spTgt spid="41"/>
                                        </p:tgtEl>
                                        <p:attrNameLst>
                                          <p:attrName>style.visibility</p:attrName>
                                        </p:attrNameLst>
                                      </p:cBhvr>
                                      <p:to>
                                        <p:strVal val="visible"/>
                                      </p:to>
                                    </p:set>
                                    <p:anim calcmode="lin" valueType="num">
                                      <p:cBhvr>
                                        <p:cTn id="145" dur="500" fill="hold"/>
                                        <p:tgtEl>
                                          <p:spTgt spid="41"/>
                                        </p:tgtEl>
                                        <p:attrNameLst>
                                          <p:attrName>ppt_w</p:attrName>
                                        </p:attrNameLst>
                                      </p:cBhvr>
                                      <p:tavLst>
                                        <p:tav tm="0">
                                          <p:val>
                                            <p:fltVal val="0"/>
                                          </p:val>
                                        </p:tav>
                                        <p:tav tm="100000">
                                          <p:val>
                                            <p:strVal val="#ppt_w"/>
                                          </p:val>
                                        </p:tav>
                                      </p:tavLst>
                                    </p:anim>
                                    <p:anim calcmode="lin" valueType="num">
                                      <p:cBhvr>
                                        <p:cTn id="146" dur="500" fill="hold"/>
                                        <p:tgtEl>
                                          <p:spTgt spid="41"/>
                                        </p:tgtEl>
                                        <p:attrNameLst>
                                          <p:attrName>ppt_h</p:attrName>
                                        </p:attrNameLst>
                                      </p:cBhvr>
                                      <p:tavLst>
                                        <p:tav tm="0">
                                          <p:val>
                                            <p:fltVal val="0"/>
                                          </p:val>
                                        </p:tav>
                                        <p:tav tm="100000">
                                          <p:val>
                                            <p:strVal val="#ppt_h"/>
                                          </p:val>
                                        </p:tav>
                                      </p:tavLst>
                                    </p:anim>
                                    <p:animEffect transition="in" filter="fade">
                                      <p:cBhvr>
                                        <p:cTn id="147" dur="500"/>
                                        <p:tgtEl>
                                          <p:spTgt spid="41"/>
                                        </p:tgtEl>
                                      </p:cBhvr>
                                    </p:animEffect>
                                  </p:childTnLst>
                                </p:cTn>
                              </p:par>
                              <p:par>
                                <p:cTn id="148" presetID="53" presetClass="entr" presetSubtype="16" fill="hold" nodeType="withEffect">
                                  <p:stCondLst>
                                    <p:cond delay="0"/>
                                  </p:stCondLst>
                                  <p:childTnLst>
                                    <p:set>
                                      <p:cBhvr>
                                        <p:cTn id="149" dur="1" fill="hold">
                                          <p:stCondLst>
                                            <p:cond delay="0"/>
                                          </p:stCondLst>
                                        </p:cTn>
                                        <p:tgtEl>
                                          <p:spTgt spid="44"/>
                                        </p:tgtEl>
                                        <p:attrNameLst>
                                          <p:attrName>style.visibility</p:attrName>
                                        </p:attrNameLst>
                                      </p:cBhvr>
                                      <p:to>
                                        <p:strVal val="visible"/>
                                      </p:to>
                                    </p:set>
                                    <p:anim calcmode="lin" valueType="num">
                                      <p:cBhvr>
                                        <p:cTn id="150" dur="500" fill="hold"/>
                                        <p:tgtEl>
                                          <p:spTgt spid="44"/>
                                        </p:tgtEl>
                                        <p:attrNameLst>
                                          <p:attrName>ppt_w</p:attrName>
                                        </p:attrNameLst>
                                      </p:cBhvr>
                                      <p:tavLst>
                                        <p:tav tm="0">
                                          <p:val>
                                            <p:fltVal val="0"/>
                                          </p:val>
                                        </p:tav>
                                        <p:tav tm="100000">
                                          <p:val>
                                            <p:strVal val="#ppt_w"/>
                                          </p:val>
                                        </p:tav>
                                      </p:tavLst>
                                    </p:anim>
                                    <p:anim calcmode="lin" valueType="num">
                                      <p:cBhvr>
                                        <p:cTn id="151" dur="500" fill="hold"/>
                                        <p:tgtEl>
                                          <p:spTgt spid="44"/>
                                        </p:tgtEl>
                                        <p:attrNameLst>
                                          <p:attrName>ppt_h</p:attrName>
                                        </p:attrNameLst>
                                      </p:cBhvr>
                                      <p:tavLst>
                                        <p:tav tm="0">
                                          <p:val>
                                            <p:fltVal val="0"/>
                                          </p:val>
                                        </p:tav>
                                        <p:tav tm="100000">
                                          <p:val>
                                            <p:strVal val="#ppt_h"/>
                                          </p:val>
                                        </p:tav>
                                      </p:tavLst>
                                    </p:anim>
                                    <p:animEffect transition="in" filter="fade">
                                      <p:cBhvr>
                                        <p:cTn id="152" dur="500"/>
                                        <p:tgtEl>
                                          <p:spTgt spid="44"/>
                                        </p:tgtEl>
                                      </p:cBhvr>
                                    </p:animEffect>
                                  </p:childTnLst>
                                </p:cTn>
                              </p:par>
                              <p:par>
                                <p:cTn id="153" presetID="53" presetClass="entr" presetSubtype="16" fill="hold" grpId="0" nodeType="withEffect">
                                  <p:stCondLst>
                                    <p:cond delay="0"/>
                                  </p:stCondLst>
                                  <p:childTnLst>
                                    <p:set>
                                      <p:cBhvr>
                                        <p:cTn id="154" dur="1" fill="hold">
                                          <p:stCondLst>
                                            <p:cond delay="0"/>
                                          </p:stCondLst>
                                        </p:cTn>
                                        <p:tgtEl>
                                          <p:spTgt spid="42"/>
                                        </p:tgtEl>
                                        <p:attrNameLst>
                                          <p:attrName>style.visibility</p:attrName>
                                        </p:attrNameLst>
                                      </p:cBhvr>
                                      <p:to>
                                        <p:strVal val="visible"/>
                                      </p:to>
                                    </p:set>
                                    <p:anim calcmode="lin" valueType="num">
                                      <p:cBhvr>
                                        <p:cTn id="155" dur="500" fill="hold"/>
                                        <p:tgtEl>
                                          <p:spTgt spid="42"/>
                                        </p:tgtEl>
                                        <p:attrNameLst>
                                          <p:attrName>ppt_w</p:attrName>
                                        </p:attrNameLst>
                                      </p:cBhvr>
                                      <p:tavLst>
                                        <p:tav tm="0">
                                          <p:val>
                                            <p:fltVal val="0"/>
                                          </p:val>
                                        </p:tav>
                                        <p:tav tm="100000">
                                          <p:val>
                                            <p:strVal val="#ppt_w"/>
                                          </p:val>
                                        </p:tav>
                                      </p:tavLst>
                                    </p:anim>
                                    <p:anim calcmode="lin" valueType="num">
                                      <p:cBhvr>
                                        <p:cTn id="156" dur="500" fill="hold"/>
                                        <p:tgtEl>
                                          <p:spTgt spid="42"/>
                                        </p:tgtEl>
                                        <p:attrNameLst>
                                          <p:attrName>ppt_h</p:attrName>
                                        </p:attrNameLst>
                                      </p:cBhvr>
                                      <p:tavLst>
                                        <p:tav tm="0">
                                          <p:val>
                                            <p:fltVal val="0"/>
                                          </p:val>
                                        </p:tav>
                                        <p:tav tm="100000">
                                          <p:val>
                                            <p:strVal val="#ppt_h"/>
                                          </p:val>
                                        </p:tav>
                                      </p:tavLst>
                                    </p:anim>
                                    <p:animEffect transition="in" filter="fade">
                                      <p:cBhvr>
                                        <p:cTn id="157" dur="500"/>
                                        <p:tgtEl>
                                          <p:spTgt spid="42"/>
                                        </p:tgtEl>
                                      </p:cBhvr>
                                    </p:animEffect>
                                  </p:childTnLst>
                                </p:cTn>
                              </p:par>
                              <p:par>
                                <p:cTn id="158" presetID="53" presetClass="entr" presetSubtype="16" fill="hold" nodeType="withEffect">
                                  <p:stCondLst>
                                    <p:cond delay="0"/>
                                  </p:stCondLst>
                                  <p:childTnLst>
                                    <p:set>
                                      <p:cBhvr>
                                        <p:cTn id="159" dur="1" fill="hold">
                                          <p:stCondLst>
                                            <p:cond delay="0"/>
                                          </p:stCondLst>
                                        </p:cTn>
                                        <p:tgtEl>
                                          <p:spTgt spid="45"/>
                                        </p:tgtEl>
                                        <p:attrNameLst>
                                          <p:attrName>style.visibility</p:attrName>
                                        </p:attrNameLst>
                                      </p:cBhvr>
                                      <p:to>
                                        <p:strVal val="visible"/>
                                      </p:to>
                                    </p:set>
                                    <p:anim calcmode="lin" valueType="num">
                                      <p:cBhvr>
                                        <p:cTn id="160" dur="500" fill="hold"/>
                                        <p:tgtEl>
                                          <p:spTgt spid="45"/>
                                        </p:tgtEl>
                                        <p:attrNameLst>
                                          <p:attrName>ppt_w</p:attrName>
                                        </p:attrNameLst>
                                      </p:cBhvr>
                                      <p:tavLst>
                                        <p:tav tm="0">
                                          <p:val>
                                            <p:fltVal val="0"/>
                                          </p:val>
                                        </p:tav>
                                        <p:tav tm="100000">
                                          <p:val>
                                            <p:strVal val="#ppt_w"/>
                                          </p:val>
                                        </p:tav>
                                      </p:tavLst>
                                    </p:anim>
                                    <p:anim calcmode="lin" valueType="num">
                                      <p:cBhvr>
                                        <p:cTn id="161" dur="500" fill="hold"/>
                                        <p:tgtEl>
                                          <p:spTgt spid="45"/>
                                        </p:tgtEl>
                                        <p:attrNameLst>
                                          <p:attrName>ppt_h</p:attrName>
                                        </p:attrNameLst>
                                      </p:cBhvr>
                                      <p:tavLst>
                                        <p:tav tm="0">
                                          <p:val>
                                            <p:fltVal val="0"/>
                                          </p:val>
                                        </p:tav>
                                        <p:tav tm="100000">
                                          <p:val>
                                            <p:strVal val="#ppt_h"/>
                                          </p:val>
                                        </p:tav>
                                      </p:tavLst>
                                    </p:anim>
                                    <p:animEffect transition="in" filter="fade">
                                      <p:cBhvr>
                                        <p:cTn id="162" dur="500"/>
                                        <p:tgtEl>
                                          <p:spTgt spid="45"/>
                                        </p:tgtEl>
                                      </p:cBhvr>
                                    </p:animEffect>
                                  </p:childTnLst>
                                </p:cTn>
                              </p:par>
                              <p:par>
                                <p:cTn id="163" presetID="53" presetClass="entr" presetSubtype="16" fill="hold" grpId="0" nodeType="withEffect">
                                  <p:stCondLst>
                                    <p:cond delay="0"/>
                                  </p:stCondLst>
                                  <p:childTnLst>
                                    <p:set>
                                      <p:cBhvr>
                                        <p:cTn id="164" dur="1" fill="hold">
                                          <p:stCondLst>
                                            <p:cond delay="0"/>
                                          </p:stCondLst>
                                        </p:cTn>
                                        <p:tgtEl>
                                          <p:spTgt spid="43"/>
                                        </p:tgtEl>
                                        <p:attrNameLst>
                                          <p:attrName>style.visibility</p:attrName>
                                        </p:attrNameLst>
                                      </p:cBhvr>
                                      <p:to>
                                        <p:strVal val="visible"/>
                                      </p:to>
                                    </p:set>
                                    <p:anim calcmode="lin" valueType="num">
                                      <p:cBhvr>
                                        <p:cTn id="165" dur="500" fill="hold"/>
                                        <p:tgtEl>
                                          <p:spTgt spid="43"/>
                                        </p:tgtEl>
                                        <p:attrNameLst>
                                          <p:attrName>ppt_w</p:attrName>
                                        </p:attrNameLst>
                                      </p:cBhvr>
                                      <p:tavLst>
                                        <p:tav tm="0">
                                          <p:val>
                                            <p:fltVal val="0"/>
                                          </p:val>
                                        </p:tav>
                                        <p:tav tm="100000">
                                          <p:val>
                                            <p:strVal val="#ppt_w"/>
                                          </p:val>
                                        </p:tav>
                                      </p:tavLst>
                                    </p:anim>
                                    <p:anim calcmode="lin" valueType="num">
                                      <p:cBhvr>
                                        <p:cTn id="166" dur="500" fill="hold"/>
                                        <p:tgtEl>
                                          <p:spTgt spid="43"/>
                                        </p:tgtEl>
                                        <p:attrNameLst>
                                          <p:attrName>ppt_h</p:attrName>
                                        </p:attrNameLst>
                                      </p:cBhvr>
                                      <p:tavLst>
                                        <p:tav tm="0">
                                          <p:val>
                                            <p:fltVal val="0"/>
                                          </p:val>
                                        </p:tav>
                                        <p:tav tm="100000">
                                          <p:val>
                                            <p:strVal val="#ppt_h"/>
                                          </p:val>
                                        </p:tav>
                                      </p:tavLst>
                                    </p:anim>
                                    <p:animEffect transition="in" filter="fade">
                                      <p:cBhvr>
                                        <p:cTn id="16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5" grpId="0" animBg="1"/>
      <p:bldP spid="18" grpId="0" animBg="1"/>
      <p:bldP spid="19" grpId="0" animBg="1"/>
      <p:bldP spid="21" grpId="0" animBg="1"/>
      <p:bldP spid="23" grpId="0" animBg="1"/>
      <p:bldP spid="25" grpId="0" animBg="1"/>
      <p:bldP spid="27" grpId="0" animBg="1"/>
      <p:bldP spid="29" grpId="0" animBg="1"/>
      <p:bldP spid="30" grpId="0" animBg="1"/>
      <p:bldP spid="31" grpId="0" animBg="1"/>
      <p:bldP spid="32" grpId="0" animBg="1"/>
      <p:bldP spid="41" grpId="0" animBg="1"/>
      <p:bldP spid="42" grpId="0" animBg="1"/>
      <p:bldP spid="43" grpId="0" animBg="1"/>
      <p:bldP spid="46" grpId="0"/>
      <p:bldP spid="47"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AE733EB8-6BF5-1CD6-D239-DB318042EEFF}"/>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12242CBC-14AF-1EA7-AFE5-9214F5663853}"/>
              </a:ext>
            </a:extLst>
          </p:cNvPr>
          <p:cNvSpPr/>
          <p:nvPr/>
        </p:nvSpPr>
        <p:spPr>
          <a:xfrm>
            <a:off x="301421" y="2969846"/>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Les acteurs de la SSI</a:t>
            </a:r>
          </a:p>
        </p:txBody>
      </p:sp>
      <p:sp>
        <p:nvSpPr>
          <p:cNvPr id="4" name="Espace réservé du numéro de diapositive 1">
            <a:extLst>
              <a:ext uri="{FF2B5EF4-FFF2-40B4-BE49-F238E27FC236}">
                <a16:creationId xmlns:a16="http://schemas.microsoft.com/office/drawing/2014/main" id="{46BA3E7C-2415-0BAC-75FD-7CB7A2B024C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45</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AE807ED0-5F1E-BF27-A0C7-781DF30E0372}"/>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2392622E-A0A1-C0E2-BFB4-1EAE05F272FE}"/>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2173197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acteurs de la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institutions françaises, européennes et internationales</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38" name="Rectangle 37">
            <a:extLst>
              <a:ext uri="{FF2B5EF4-FFF2-40B4-BE49-F238E27FC236}">
                <a16:creationId xmlns:a16="http://schemas.microsoft.com/office/drawing/2014/main" id="{5852C167-A9DB-BD4F-D9AE-BFE7FC54A2C5}"/>
              </a:ext>
            </a:extLst>
          </p:cNvPr>
          <p:cNvSpPr/>
          <p:nvPr/>
        </p:nvSpPr>
        <p:spPr>
          <a:xfrm>
            <a:off x="983432" y="1544345"/>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Agence Nationale de la Sécurité des Systèmes d’Information (ANSSI)</a:t>
            </a:r>
          </a:p>
        </p:txBody>
      </p:sp>
      <p:sp>
        <p:nvSpPr>
          <p:cNvPr id="39" name="Rectangle 38">
            <a:extLst>
              <a:ext uri="{FF2B5EF4-FFF2-40B4-BE49-F238E27FC236}">
                <a16:creationId xmlns:a16="http://schemas.microsoft.com/office/drawing/2014/main" id="{AC781490-27F3-3269-2804-0E250CEBB51E}"/>
              </a:ext>
            </a:extLst>
          </p:cNvPr>
          <p:cNvSpPr/>
          <p:nvPr/>
        </p:nvSpPr>
        <p:spPr>
          <a:xfrm>
            <a:off x="6306344" y="1544345"/>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CERT-FR et </a:t>
            </a: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CERTs</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sectoriels (CERT Santé, Maritime…)</a:t>
            </a:r>
          </a:p>
        </p:txBody>
      </p:sp>
      <p:sp>
        <p:nvSpPr>
          <p:cNvPr id="40" name="Rectangle 39">
            <a:extLst>
              <a:ext uri="{FF2B5EF4-FFF2-40B4-BE49-F238E27FC236}">
                <a16:creationId xmlns:a16="http://schemas.microsoft.com/office/drawing/2014/main" id="{A24AAB65-A704-BEFC-528C-836D970C559B}"/>
              </a:ext>
            </a:extLst>
          </p:cNvPr>
          <p:cNvSpPr/>
          <p:nvPr/>
        </p:nvSpPr>
        <p:spPr>
          <a:xfrm>
            <a:off x="983432" y="3042093"/>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CSIRTs</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régionaux</a:t>
            </a:r>
          </a:p>
        </p:txBody>
      </p:sp>
      <p:sp>
        <p:nvSpPr>
          <p:cNvPr id="41" name="Rectangle 40">
            <a:extLst>
              <a:ext uri="{FF2B5EF4-FFF2-40B4-BE49-F238E27FC236}">
                <a16:creationId xmlns:a16="http://schemas.microsoft.com/office/drawing/2014/main" id="{704DF630-AD83-352C-27DC-111CB45F264C}"/>
              </a:ext>
            </a:extLst>
          </p:cNvPr>
          <p:cNvSpPr/>
          <p:nvPr/>
        </p:nvSpPr>
        <p:spPr>
          <a:xfrm>
            <a:off x="6324359" y="3042093"/>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Commission Nationale Informatique et Libertés (CNIL)</a:t>
            </a:r>
          </a:p>
        </p:txBody>
      </p:sp>
      <p:pic>
        <p:nvPicPr>
          <p:cNvPr id="42" name="Picture 2">
            <a:extLst>
              <a:ext uri="{FF2B5EF4-FFF2-40B4-BE49-F238E27FC236}">
                <a16:creationId xmlns:a16="http://schemas.microsoft.com/office/drawing/2014/main" id="{3A1CA9BF-620B-E5F1-F7DB-FD4D306CC7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4075" y="1673941"/>
            <a:ext cx="982171" cy="98217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a:extLst>
              <a:ext uri="{FF2B5EF4-FFF2-40B4-BE49-F238E27FC236}">
                <a16:creationId xmlns:a16="http://schemas.microsoft.com/office/drawing/2014/main" id="{BEB2D66F-EE0D-700D-EC71-BA5229366B3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16" t="9501" b="9501"/>
          <a:stretch/>
        </p:blipFill>
        <p:spPr bwMode="auto">
          <a:xfrm>
            <a:off x="6456040" y="1657528"/>
            <a:ext cx="1296144" cy="44278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Maritime Computer Emergency Response Team (M-CERT)">
            <a:extLst>
              <a:ext uri="{FF2B5EF4-FFF2-40B4-BE49-F238E27FC236}">
                <a16:creationId xmlns:a16="http://schemas.microsoft.com/office/drawing/2014/main" id="{06BAE882-95A1-BE96-8BBA-CCC3B8484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6080" y="2213496"/>
            <a:ext cx="575102" cy="57510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a:extLst>
              <a:ext uri="{FF2B5EF4-FFF2-40B4-BE49-F238E27FC236}">
                <a16:creationId xmlns:a16="http://schemas.microsoft.com/office/drawing/2014/main" id="{DF5BE7EA-0B23-1E7E-4614-D85082858DDF}"/>
              </a:ext>
            </a:extLst>
          </p:cNvPr>
          <p:cNvSpPr/>
          <p:nvPr/>
        </p:nvSpPr>
        <p:spPr>
          <a:xfrm>
            <a:off x="983432" y="4554261"/>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908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Cybermalveillance</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(GIP ACYMA)</a:t>
            </a:r>
          </a:p>
        </p:txBody>
      </p:sp>
      <p:sp>
        <p:nvSpPr>
          <p:cNvPr id="46" name="Rectangle 45">
            <a:extLst>
              <a:ext uri="{FF2B5EF4-FFF2-40B4-BE49-F238E27FC236}">
                <a16:creationId xmlns:a16="http://schemas.microsoft.com/office/drawing/2014/main" id="{90277760-DAAA-2CF1-C2E2-66201C9059F9}"/>
              </a:ext>
            </a:extLst>
          </p:cNvPr>
          <p:cNvSpPr/>
          <p:nvPr/>
        </p:nvSpPr>
        <p:spPr>
          <a:xfrm>
            <a:off x="6324359" y="4554261"/>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Associations professionnelles (CLUSIF, CESIN…)</a:t>
            </a:r>
          </a:p>
        </p:txBody>
      </p:sp>
      <p:pic>
        <p:nvPicPr>
          <p:cNvPr id="47" name="Picture 8" descr="Centre régional de cybersécurité (CSIRT-BFC) – Bourgogne-Franche-Comté – Le  CSIRT régional, dont les bénéficiaires sont les collectivités, les PME/ETI  et les associations, est soutenu par le Conseil Régional et l'ANSSI.">
            <a:extLst>
              <a:ext uri="{FF2B5EF4-FFF2-40B4-BE49-F238E27FC236}">
                <a16:creationId xmlns:a16="http://schemas.microsoft.com/office/drawing/2014/main" id="{057DB4DA-1F61-39CB-B183-0D49CB69BE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9129" y="3276576"/>
            <a:ext cx="2037030" cy="693333"/>
          </a:xfrm>
          <a:prstGeom prst="rect">
            <a:avLst/>
          </a:prstGeom>
          <a:noFill/>
          <a:extLst>
            <a:ext uri="{909E8E84-426E-40DD-AFC4-6F175D3DCCD1}">
              <a14:hiddenFill xmlns:a14="http://schemas.microsoft.com/office/drawing/2010/main">
                <a:solidFill>
                  <a:srgbClr val="FFFFFF"/>
                </a:solidFill>
              </a14:hiddenFill>
            </a:ext>
          </a:extLst>
        </p:spPr>
      </p:pic>
      <p:pic>
        <p:nvPicPr>
          <p:cNvPr id="48" name="Image 47">
            <a:extLst>
              <a:ext uri="{FF2B5EF4-FFF2-40B4-BE49-F238E27FC236}">
                <a16:creationId xmlns:a16="http://schemas.microsoft.com/office/drawing/2014/main" id="{47917B52-A733-448D-FE91-F949B36A6E58}"/>
              </a:ext>
            </a:extLst>
          </p:cNvPr>
          <p:cNvPicPr>
            <a:picLocks noChangeAspect="1"/>
          </p:cNvPicPr>
          <p:nvPr/>
        </p:nvPicPr>
        <p:blipFill>
          <a:blip r:embed="rId8"/>
          <a:stretch>
            <a:fillRect/>
          </a:stretch>
        </p:blipFill>
        <p:spPr>
          <a:xfrm>
            <a:off x="6579223" y="3357908"/>
            <a:ext cx="1277144" cy="664514"/>
          </a:xfrm>
          <a:prstGeom prst="rect">
            <a:avLst/>
          </a:prstGeom>
        </p:spPr>
      </p:pic>
      <p:pic>
        <p:nvPicPr>
          <p:cNvPr id="49" name="Picture 12" descr="GS Days – Cybermalveillance.gouv.fr">
            <a:extLst>
              <a:ext uri="{FF2B5EF4-FFF2-40B4-BE49-F238E27FC236}">
                <a16:creationId xmlns:a16="http://schemas.microsoft.com/office/drawing/2014/main" id="{66141E14-A4AB-C155-EC7C-AEAB3D832DC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4094" t="18946" r="5703" b="16553"/>
          <a:stretch/>
        </p:blipFill>
        <p:spPr bwMode="auto">
          <a:xfrm>
            <a:off x="1088270" y="4705745"/>
            <a:ext cx="1623353" cy="95759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4">
            <a:extLst>
              <a:ext uri="{FF2B5EF4-FFF2-40B4-BE49-F238E27FC236}">
                <a16:creationId xmlns:a16="http://schemas.microsoft.com/office/drawing/2014/main" id="{C806299F-EE5B-AFC8-03AE-0FBA101AE72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21739" y="4635939"/>
            <a:ext cx="1082808" cy="54140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6" descr="CESIN - CESIN">
            <a:extLst>
              <a:ext uri="{FF2B5EF4-FFF2-40B4-BE49-F238E27FC236}">
                <a16:creationId xmlns:a16="http://schemas.microsoft.com/office/drawing/2014/main" id="{E9711C36-8E8C-0CBA-3FB3-84FE3764EAB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33771" y="5285756"/>
            <a:ext cx="1088270" cy="386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55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par>
                                <p:cTn id="19" presetID="10"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500"/>
                                        <p:tgtEl>
                                          <p:spTgt spid="40"/>
                                        </p:tgtEl>
                                      </p:cBhvr>
                                    </p:animEffect>
                                  </p:childTnLst>
                                </p:cTn>
                              </p:par>
                              <p:par>
                                <p:cTn id="27" presetID="10" presetClass="entr" presetSubtype="0" fill="hold" nodeType="with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fade">
                                      <p:cBhvr>
                                        <p:cTn id="29" dur="500"/>
                                        <p:tgtEl>
                                          <p:spTgt spid="4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par>
                                <p:cTn id="43" presetID="10" presetClass="entr" presetSubtype="0" fill="hold"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500"/>
                                        <p:tgtEl>
                                          <p:spTgt spid="46"/>
                                        </p:tgtEl>
                                      </p:cBhvr>
                                    </p:animEffect>
                                  </p:childTnLst>
                                </p:cTn>
                              </p:par>
                              <p:par>
                                <p:cTn id="51" presetID="10" presetClass="entr" presetSubtype="0" fill="hold" nodeType="with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fade">
                                      <p:cBhvr>
                                        <p:cTn id="53" dur="500"/>
                                        <p:tgtEl>
                                          <p:spTgt spid="50"/>
                                        </p:tgtEl>
                                      </p:cBhvr>
                                    </p:animEffect>
                                  </p:childTnLst>
                                </p:cTn>
                              </p:par>
                              <p:par>
                                <p:cTn id="54" presetID="10" presetClass="entr" presetSubtype="0" fill="hold" nodeType="with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fade">
                                      <p:cBhvr>
                                        <p:cTn id="5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P spid="45" grpId="0" animBg="1"/>
      <p:bldP spid="4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acteurs de la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institutions françaises, européennes et internationales</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1" name="Rectangle 10">
            <a:extLst>
              <a:ext uri="{FF2B5EF4-FFF2-40B4-BE49-F238E27FC236}">
                <a16:creationId xmlns:a16="http://schemas.microsoft.com/office/drawing/2014/main" id="{7D11BB64-D7C4-BAA9-3D39-240DA176FBBD}"/>
              </a:ext>
            </a:extLst>
          </p:cNvPr>
          <p:cNvSpPr/>
          <p:nvPr/>
        </p:nvSpPr>
        <p:spPr>
          <a:xfrm>
            <a:off x="983432" y="1401470"/>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European</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Union Agency for </a:t>
            </a: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Cybersecurity</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(ENISA)</a:t>
            </a:r>
          </a:p>
        </p:txBody>
      </p:sp>
      <p:sp>
        <p:nvSpPr>
          <p:cNvPr id="12" name="Rectangle 11">
            <a:extLst>
              <a:ext uri="{FF2B5EF4-FFF2-40B4-BE49-F238E27FC236}">
                <a16:creationId xmlns:a16="http://schemas.microsoft.com/office/drawing/2014/main" id="{0C83D34C-829E-2DA3-CDA4-0EB6A6CCAF3B}"/>
              </a:ext>
            </a:extLst>
          </p:cNvPr>
          <p:cNvSpPr/>
          <p:nvPr/>
        </p:nvSpPr>
        <p:spPr>
          <a:xfrm>
            <a:off x="6306344" y="1401470"/>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European</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Data Protection </a:t>
            </a: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Board</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(EDPB / CEPD)</a:t>
            </a:r>
          </a:p>
        </p:txBody>
      </p:sp>
      <p:sp>
        <p:nvSpPr>
          <p:cNvPr id="13" name="Rectangle 12">
            <a:extLst>
              <a:ext uri="{FF2B5EF4-FFF2-40B4-BE49-F238E27FC236}">
                <a16:creationId xmlns:a16="http://schemas.microsoft.com/office/drawing/2014/main" id="{3332CCAC-5DD0-F25D-0D23-F18CDE110536}"/>
              </a:ext>
            </a:extLst>
          </p:cNvPr>
          <p:cNvSpPr/>
          <p:nvPr/>
        </p:nvSpPr>
        <p:spPr>
          <a:xfrm>
            <a:off x="983432" y="2899218"/>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National Institute of Standards and </a:t>
            </a: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Technology</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(NIST)</a:t>
            </a:r>
          </a:p>
        </p:txBody>
      </p:sp>
      <p:sp>
        <p:nvSpPr>
          <p:cNvPr id="14" name="Rectangle 13">
            <a:extLst>
              <a:ext uri="{FF2B5EF4-FFF2-40B4-BE49-F238E27FC236}">
                <a16:creationId xmlns:a16="http://schemas.microsoft.com/office/drawing/2014/main" id="{A524CE28-E46E-1AAF-0C8F-E6BA6C0123A9}"/>
              </a:ext>
            </a:extLst>
          </p:cNvPr>
          <p:cNvSpPr/>
          <p:nvPr/>
        </p:nvSpPr>
        <p:spPr>
          <a:xfrm>
            <a:off x="6324359" y="2899218"/>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Cybersecurity</a:t>
            </a: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 &amp; Infrastructure Security Agency (CISA)</a:t>
            </a:r>
          </a:p>
        </p:txBody>
      </p:sp>
      <p:sp>
        <p:nvSpPr>
          <p:cNvPr id="15" name="Rectangle 14">
            <a:extLst>
              <a:ext uri="{FF2B5EF4-FFF2-40B4-BE49-F238E27FC236}">
                <a16:creationId xmlns:a16="http://schemas.microsoft.com/office/drawing/2014/main" id="{B67A305F-783C-0790-759D-FFA12F87A756}"/>
              </a:ext>
            </a:extLst>
          </p:cNvPr>
          <p:cNvSpPr/>
          <p:nvPr/>
        </p:nvSpPr>
        <p:spPr>
          <a:xfrm>
            <a:off x="983432" y="4411386"/>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Cloud Security Alliance (CSA)</a:t>
            </a:r>
          </a:p>
        </p:txBody>
      </p:sp>
      <p:sp>
        <p:nvSpPr>
          <p:cNvPr id="16" name="Rectangle 15">
            <a:extLst>
              <a:ext uri="{FF2B5EF4-FFF2-40B4-BE49-F238E27FC236}">
                <a16:creationId xmlns:a16="http://schemas.microsoft.com/office/drawing/2014/main" id="{FEF14717-2FEB-99D9-3EED-0FB74D136A05}"/>
              </a:ext>
            </a:extLst>
          </p:cNvPr>
          <p:cNvSpPr/>
          <p:nvPr/>
        </p:nvSpPr>
        <p:spPr>
          <a:xfrm>
            <a:off x="6324359" y="4411386"/>
            <a:ext cx="4608512" cy="127501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69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Open Web Application Security Project (OWASP)</a:t>
            </a:r>
          </a:p>
        </p:txBody>
      </p:sp>
      <p:pic>
        <p:nvPicPr>
          <p:cNvPr id="17" name="Picture 2" descr="ENISA Logo — ENISA">
            <a:extLst>
              <a:ext uri="{FF2B5EF4-FFF2-40B4-BE49-F238E27FC236}">
                <a16:creationId xmlns:a16="http://schemas.microsoft.com/office/drawing/2014/main" id="{89613186-54D9-4292-A883-9DE9A4B77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7144" y="1574277"/>
            <a:ext cx="921692" cy="92169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omité européen de la protection des données — Wikipédia">
            <a:extLst>
              <a:ext uri="{FF2B5EF4-FFF2-40B4-BE49-F238E27FC236}">
                <a16:creationId xmlns:a16="http://schemas.microsoft.com/office/drawing/2014/main" id="{E5871DF2-A7AA-B8A8-34DA-B6BFF4D456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5376" y="1729770"/>
            <a:ext cx="1259129" cy="54250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a:extLst>
              <a:ext uri="{FF2B5EF4-FFF2-40B4-BE49-F238E27FC236}">
                <a16:creationId xmlns:a16="http://schemas.microsoft.com/office/drawing/2014/main" id="{A894A5CD-BE9C-2282-49AB-3F0A8CEEFE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129" y="3366271"/>
            <a:ext cx="1259129" cy="33150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a:extLst>
              <a:ext uri="{FF2B5EF4-FFF2-40B4-BE49-F238E27FC236}">
                <a16:creationId xmlns:a16="http://schemas.microsoft.com/office/drawing/2014/main" id="{8109E42C-968B-0B83-972B-81DDDCEB12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1423" y="2971226"/>
            <a:ext cx="1167033" cy="116703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descr="Home | CSA">
            <a:extLst>
              <a:ext uri="{FF2B5EF4-FFF2-40B4-BE49-F238E27FC236}">
                <a16:creationId xmlns:a16="http://schemas.microsoft.com/office/drawing/2014/main" id="{85BE4C03-2BBE-9784-CDD4-CD53675E86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6584" y="4568582"/>
            <a:ext cx="2094880" cy="91336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4" descr="OWASP Foundation, the Open Source Foundation for Application Security |  OWASP Foundation">
            <a:extLst>
              <a:ext uri="{FF2B5EF4-FFF2-40B4-BE49-F238E27FC236}">
                <a16:creationId xmlns:a16="http://schemas.microsoft.com/office/drawing/2014/main" id="{46EAFEA9-F274-CC5F-F4A5-2BE7B6AFC03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61195" y="4810419"/>
            <a:ext cx="1487488" cy="517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12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9D94FB63-ABCD-8468-A02E-9555D480714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B3B2B7D-889F-C7E7-32CE-C1F4A28FB585}"/>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acteurs de la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structuration de la cybersécurité dans une organisation</a:t>
            </a:r>
          </a:p>
        </p:txBody>
      </p:sp>
      <p:sp>
        <p:nvSpPr>
          <p:cNvPr id="3" name="Espace réservé du numéro de diapositive 2">
            <a:extLst>
              <a:ext uri="{FF2B5EF4-FFF2-40B4-BE49-F238E27FC236}">
                <a16:creationId xmlns:a16="http://schemas.microsoft.com/office/drawing/2014/main" id="{3CC2673E-953F-A892-2248-023BD729A9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018D02F4-A801-E8CA-B1D1-32F758E69B2F}"/>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49D0BFCA-1FB0-F321-231C-77D29568925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5" name="Rectangle : coins arrondis 14">
            <a:extLst>
              <a:ext uri="{FF2B5EF4-FFF2-40B4-BE49-F238E27FC236}">
                <a16:creationId xmlns:a16="http://schemas.microsoft.com/office/drawing/2014/main" id="{4A16E188-2B36-945C-CB10-00045ABBFFEE}"/>
              </a:ext>
            </a:extLst>
          </p:cNvPr>
          <p:cNvSpPr/>
          <p:nvPr/>
        </p:nvSpPr>
        <p:spPr>
          <a:xfrm>
            <a:off x="182880" y="1312369"/>
            <a:ext cx="2880000" cy="3259567"/>
          </a:xfrm>
          <a:prstGeom prst="roundRect">
            <a:avLst>
              <a:gd name="adj" fmla="val 5412"/>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b="1" dirty="0">
                <a:latin typeface="Avenir Black" panose="02000503020000020003" pitchFamily="2" charset="0"/>
              </a:rPr>
              <a:t>Gestion de la sécurité et pilotage des projets de sécurité</a:t>
            </a:r>
          </a:p>
          <a:p>
            <a:endParaRPr lang="fr-FR" dirty="0"/>
          </a:p>
          <a:p>
            <a:pPr marL="285750" indent="-285750">
              <a:buFont typeface="Arial" panose="020B0604020202020204" pitchFamily="34" charset="0"/>
              <a:buChar char="•"/>
            </a:pPr>
            <a:r>
              <a:rPr lang="fr-FR" sz="1600" dirty="0">
                <a:latin typeface="Avenir Book" panose="02000503020000020003" pitchFamily="2" charset="0"/>
              </a:rPr>
              <a:t>Directeur Cyber</a:t>
            </a:r>
          </a:p>
          <a:p>
            <a:pPr marL="285750" indent="-285750">
              <a:buFont typeface="Arial" panose="020B0604020202020204" pitchFamily="34" charset="0"/>
              <a:buChar char="•"/>
            </a:pPr>
            <a:r>
              <a:rPr lang="fr-FR" sz="1600" dirty="0">
                <a:latin typeface="Avenir Book" panose="02000503020000020003" pitchFamily="2" charset="0"/>
              </a:rPr>
              <a:t>RSSI</a:t>
            </a:r>
          </a:p>
          <a:p>
            <a:pPr marL="285750" indent="-285750">
              <a:buFont typeface="Arial" panose="020B0604020202020204" pitchFamily="34" charset="0"/>
              <a:buChar char="•"/>
            </a:pPr>
            <a:r>
              <a:rPr lang="fr-FR" sz="1600" dirty="0">
                <a:latin typeface="Avenir Book" panose="02000503020000020003" pitchFamily="2" charset="0"/>
              </a:rPr>
              <a:t>Coordinateur sécurité</a:t>
            </a:r>
          </a:p>
          <a:p>
            <a:pPr marL="285750" indent="-285750">
              <a:buFont typeface="Arial" panose="020B0604020202020204" pitchFamily="34" charset="0"/>
              <a:buChar char="•"/>
            </a:pPr>
            <a:r>
              <a:rPr lang="fr-FR" sz="1600" dirty="0">
                <a:latin typeface="Avenir Book" panose="02000503020000020003" pitchFamily="2" charset="0"/>
              </a:rPr>
              <a:t>Directeur de programme sécurité</a:t>
            </a:r>
          </a:p>
          <a:p>
            <a:pPr marL="285750" indent="-285750">
              <a:buFont typeface="Arial" panose="020B0604020202020204" pitchFamily="34" charset="0"/>
              <a:buChar char="•"/>
            </a:pPr>
            <a:r>
              <a:rPr lang="fr-FR" sz="1600" dirty="0">
                <a:latin typeface="Avenir Book" panose="02000503020000020003" pitchFamily="2" charset="0"/>
              </a:rPr>
              <a:t>Responsable de projet de sécurité</a:t>
            </a:r>
          </a:p>
        </p:txBody>
      </p:sp>
      <p:sp>
        <p:nvSpPr>
          <p:cNvPr id="16" name="Rectangle : coins arrondis 15">
            <a:extLst>
              <a:ext uri="{FF2B5EF4-FFF2-40B4-BE49-F238E27FC236}">
                <a16:creationId xmlns:a16="http://schemas.microsoft.com/office/drawing/2014/main" id="{FF9C9AF5-8C5F-359C-1167-47202F94B492}"/>
              </a:ext>
            </a:extLst>
          </p:cNvPr>
          <p:cNvSpPr/>
          <p:nvPr/>
        </p:nvSpPr>
        <p:spPr>
          <a:xfrm>
            <a:off x="3164960" y="1312369"/>
            <a:ext cx="2880000" cy="3259567"/>
          </a:xfrm>
          <a:prstGeom prst="roundRect">
            <a:avLst>
              <a:gd name="adj" fmla="val 5412"/>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b="1" dirty="0">
                <a:latin typeface="Avenir Black" panose="02000503020000020003" pitchFamily="2" charset="0"/>
              </a:rPr>
              <a:t>Conception et maintien d’un SI sécurisé</a:t>
            </a:r>
          </a:p>
          <a:p>
            <a:pPr algn="ctr"/>
            <a:endParaRPr lang="fr-FR" b="1" dirty="0">
              <a:latin typeface="Avenir Black" panose="02000503020000020003" pitchFamily="2" charset="0"/>
            </a:endParaRPr>
          </a:p>
          <a:p>
            <a:pPr algn="ctr"/>
            <a:endParaRPr lang="fr-FR" b="1" dirty="0">
              <a:latin typeface="Avenir Black" panose="02000503020000020003" pitchFamily="2" charset="0"/>
            </a:endParaRPr>
          </a:p>
          <a:p>
            <a:pPr marL="285750" indent="-285750">
              <a:buFont typeface="Arial" panose="020B0604020202020204" pitchFamily="34" charset="0"/>
              <a:buChar char="•"/>
            </a:pPr>
            <a:r>
              <a:rPr lang="fr-FR" sz="1600" dirty="0">
                <a:latin typeface="Avenir Book" panose="02000503020000020003" pitchFamily="2" charset="0"/>
              </a:rPr>
              <a:t>Chef sécurité de projet</a:t>
            </a:r>
          </a:p>
          <a:p>
            <a:pPr marL="285750" indent="-285750">
              <a:buFont typeface="Arial" panose="020B0604020202020204" pitchFamily="34" charset="0"/>
              <a:buChar char="•"/>
            </a:pPr>
            <a:r>
              <a:rPr lang="fr-FR" sz="1600" dirty="0">
                <a:latin typeface="Avenir Book" panose="02000503020000020003" pitchFamily="2" charset="0"/>
              </a:rPr>
              <a:t>Architecte de sécurité</a:t>
            </a:r>
          </a:p>
          <a:p>
            <a:pPr marL="285750" indent="-285750">
              <a:buFont typeface="Arial" panose="020B0604020202020204" pitchFamily="34" charset="0"/>
              <a:buChar char="•"/>
            </a:pPr>
            <a:r>
              <a:rPr lang="fr-FR" sz="1600" dirty="0">
                <a:latin typeface="Avenir Book" panose="02000503020000020003" pitchFamily="2" charset="0"/>
              </a:rPr>
              <a:t>Spécialiste sécurité dans un domaine</a:t>
            </a:r>
          </a:p>
          <a:p>
            <a:pPr marL="285750" indent="-285750">
              <a:buFont typeface="Arial" panose="020B0604020202020204" pitchFamily="34" charset="0"/>
              <a:buChar char="•"/>
            </a:pPr>
            <a:r>
              <a:rPr lang="fr-FR" sz="1600" dirty="0">
                <a:latin typeface="Avenir Book" panose="02000503020000020003" pitchFamily="2" charset="0"/>
              </a:rPr>
              <a:t>Cryptologue</a:t>
            </a:r>
          </a:p>
          <a:p>
            <a:pPr marL="285750" indent="-285750">
              <a:buFont typeface="Arial" panose="020B0604020202020204" pitchFamily="34" charset="0"/>
              <a:buChar char="•"/>
            </a:pPr>
            <a:r>
              <a:rPr lang="fr-FR" sz="1600" dirty="0">
                <a:latin typeface="Avenir Book" panose="02000503020000020003" pitchFamily="2" charset="0"/>
              </a:rPr>
              <a:t>Administrateur de solutions de sécurité</a:t>
            </a:r>
          </a:p>
          <a:p>
            <a:pPr marL="285750" indent="-285750">
              <a:buFont typeface="Arial" panose="020B0604020202020204" pitchFamily="34" charset="0"/>
              <a:buChar char="•"/>
            </a:pPr>
            <a:r>
              <a:rPr lang="fr-FR" sz="1600" dirty="0">
                <a:latin typeface="Avenir Book" panose="02000503020000020003" pitchFamily="2" charset="0"/>
              </a:rPr>
              <a:t>Auditeur</a:t>
            </a:r>
          </a:p>
        </p:txBody>
      </p:sp>
      <p:sp>
        <p:nvSpPr>
          <p:cNvPr id="17" name="Rectangle : coins arrondis 16">
            <a:extLst>
              <a:ext uri="{FF2B5EF4-FFF2-40B4-BE49-F238E27FC236}">
                <a16:creationId xmlns:a16="http://schemas.microsoft.com/office/drawing/2014/main" id="{B49843EB-C563-E19D-1C72-EBA6F4AE2F57}"/>
              </a:ext>
            </a:extLst>
          </p:cNvPr>
          <p:cNvSpPr/>
          <p:nvPr/>
        </p:nvSpPr>
        <p:spPr>
          <a:xfrm>
            <a:off x="6147040" y="1312369"/>
            <a:ext cx="2880000" cy="3259567"/>
          </a:xfrm>
          <a:prstGeom prst="roundRect">
            <a:avLst>
              <a:gd name="adj" fmla="val 5412"/>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b="1" dirty="0">
                <a:latin typeface="Avenir Black" panose="02000503020000020003" pitchFamily="2" charset="0"/>
              </a:rPr>
              <a:t>Gestion des incidents et des crises de sécurité</a:t>
            </a:r>
          </a:p>
          <a:p>
            <a:pPr algn="ctr"/>
            <a:endParaRPr lang="fr-FR" b="1" dirty="0">
              <a:latin typeface="Avenir Black" panose="02000503020000020003" pitchFamily="2" charset="0"/>
            </a:endParaRPr>
          </a:p>
          <a:p>
            <a:pPr marL="285750" indent="-285750">
              <a:buFont typeface="Arial" panose="020B0604020202020204" pitchFamily="34" charset="0"/>
              <a:buChar char="•"/>
            </a:pPr>
            <a:r>
              <a:rPr lang="fr-FR" sz="1600" dirty="0">
                <a:latin typeface="Avenir Book" panose="02000503020000020003" pitchFamily="2" charset="0"/>
              </a:rPr>
              <a:t>Responsable SOC</a:t>
            </a:r>
          </a:p>
          <a:p>
            <a:pPr marL="285750" indent="-285750">
              <a:buFont typeface="Arial" panose="020B0604020202020204" pitchFamily="34" charset="0"/>
              <a:buChar char="•"/>
            </a:pPr>
            <a:r>
              <a:rPr lang="fr-FR" sz="1600" dirty="0">
                <a:latin typeface="Avenir Book" panose="02000503020000020003" pitchFamily="2" charset="0"/>
              </a:rPr>
              <a:t>Analyste SOC</a:t>
            </a:r>
          </a:p>
          <a:p>
            <a:pPr marL="285750" indent="-285750">
              <a:buFont typeface="Arial" panose="020B0604020202020204" pitchFamily="34" charset="0"/>
              <a:buChar char="•"/>
            </a:pPr>
            <a:r>
              <a:rPr lang="fr-FR" sz="1600" dirty="0">
                <a:latin typeface="Avenir Book" panose="02000503020000020003" pitchFamily="2" charset="0"/>
              </a:rPr>
              <a:t>Responsable CSIRT</a:t>
            </a:r>
          </a:p>
          <a:p>
            <a:pPr marL="285750" indent="-285750">
              <a:buFont typeface="Arial" panose="020B0604020202020204" pitchFamily="34" charset="0"/>
              <a:buChar char="•"/>
            </a:pPr>
            <a:r>
              <a:rPr lang="fr-FR" sz="1600" dirty="0">
                <a:latin typeface="Avenir Book" panose="02000503020000020003" pitchFamily="2" charset="0"/>
              </a:rPr>
              <a:t>Analyste CSIRT</a:t>
            </a:r>
          </a:p>
          <a:p>
            <a:pPr marL="285750" indent="-285750">
              <a:buFont typeface="Arial" panose="020B0604020202020204" pitchFamily="34" charset="0"/>
              <a:buChar char="•"/>
            </a:pPr>
            <a:r>
              <a:rPr lang="fr-FR" sz="1600" dirty="0">
                <a:latin typeface="Avenir Book" panose="02000503020000020003" pitchFamily="2" charset="0"/>
              </a:rPr>
              <a:t>Gestionnaire de crise cybersécurité</a:t>
            </a:r>
          </a:p>
          <a:p>
            <a:pPr marL="285750" indent="-285750">
              <a:buFont typeface="Arial" panose="020B0604020202020204" pitchFamily="34" charset="0"/>
              <a:buChar char="•"/>
            </a:pPr>
            <a:r>
              <a:rPr lang="fr-FR" sz="1600" dirty="0">
                <a:latin typeface="Avenir Book" panose="02000503020000020003" pitchFamily="2" charset="0"/>
              </a:rPr>
              <a:t>Analyste de la menace</a:t>
            </a:r>
          </a:p>
        </p:txBody>
      </p:sp>
      <p:sp>
        <p:nvSpPr>
          <p:cNvPr id="18" name="Rectangle : coins arrondis 17">
            <a:extLst>
              <a:ext uri="{FF2B5EF4-FFF2-40B4-BE49-F238E27FC236}">
                <a16:creationId xmlns:a16="http://schemas.microsoft.com/office/drawing/2014/main" id="{A38FEC38-5A07-1580-28F1-F691978164A2}"/>
              </a:ext>
            </a:extLst>
          </p:cNvPr>
          <p:cNvSpPr/>
          <p:nvPr/>
        </p:nvSpPr>
        <p:spPr>
          <a:xfrm>
            <a:off x="9129120" y="1312368"/>
            <a:ext cx="2880000" cy="3259567"/>
          </a:xfrm>
          <a:prstGeom prst="roundRect">
            <a:avLst>
              <a:gd name="adj" fmla="val 5412"/>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b="1" dirty="0">
                <a:latin typeface="Avenir Black" panose="02000503020000020003" pitchFamily="2" charset="0"/>
              </a:rPr>
              <a:t>Conseil, services et recherche</a:t>
            </a:r>
          </a:p>
          <a:p>
            <a:pPr algn="ctr"/>
            <a:endParaRPr lang="fr-FR" b="1" dirty="0">
              <a:latin typeface="Avenir Black" panose="02000503020000020003" pitchFamily="2" charset="0"/>
            </a:endParaRPr>
          </a:p>
          <a:p>
            <a:pPr algn="ctr"/>
            <a:endParaRPr lang="fr-FR" b="1" dirty="0">
              <a:latin typeface="Avenir Black" panose="02000503020000020003" pitchFamily="2" charset="0"/>
            </a:endParaRPr>
          </a:p>
          <a:p>
            <a:pPr marL="285750" indent="-285750">
              <a:buFont typeface="Arial" panose="020B0604020202020204" pitchFamily="34" charset="0"/>
              <a:buChar char="•"/>
            </a:pPr>
            <a:r>
              <a:rPr lang="fr-FR" sz="1600" dirty="0">
                <a:latin typeface="Avenir Book" panose="02000503020000020003" pitchFamily="2" charset="0"/>
              </a:rPr>
              <a:t>Consultant</a:t>
            </a:r>
          </a:p>
          <a:p>
            <a:pPr marL="285750" indent="-285750">
              <a:buFont typeface="Arial" panose="020B0604020202020204" pitchFamily="34" charset="0"/>
              <a:buChar char="•"/>
            </a:pPr>
            <a:r>
              <a:rPr lang="fr-FR" sz="1600" dirty="0">
                <a:latin typeface="Avenir Book" panose="02000503020000020003" pitchFamily="2" charset="0"/>
              </a:rPr>
              <a:t>Formateur</a:t>
            </a:r>
          </a:p>
          <a:p>
            <a:pPr marL="285750" indent="-285750">
              <a:buFont typeface="Arial" panose="020B0604020202020204" pitchFamily="34" charset="0"/>
              <a:buChar char="•"/>
            </a:pPr>
            <a:r>
              <a:rPr lang="fr-FR" sz="1600" dirty="0">
                <a:latin typeface="Avenir Book" panose="02000503020000020003" pitchFamily="2" charset="0"/>
              </a:rPr>
              <a:t>Évaluateur</a:t>
            </a:r>
          </a:p>
          <a:p>
            <a:pPr marL="285750" indent="-285750">
              <a:buFont typeface="Arial" panose="020B0604020202020204" pitchFamily="34" charset="0"/>
              <a:buChar char="•"/>
            </a:pPr>
            <a:r>
              <a:rPr lang="fr-FR" sz="1600" dirty="0">
                <a:latin typeface="Avenir Book" panose="02000503020000020003" pitchFamily="2" charset="0"/>
              </a:rPr>
              <a:t>Développeur</a:t>
            </a:r>
          </a:p>
          <a:p>
            <a:pPr marL="285750" indent="-285750">
              <a:buFont typeface="Arial" panose="020B0604020202020204" pitchFamily="34" charset="0"/>
              <a:buChar char="•"/>
            </a:pPr>
            <a:r>
              <a:rPr lang="fr-FR" sz="1600" dirty="0">
                <a:latin typeface="Avenir Book" panose="02000503020000020003" pitchFamily="2" charset="0"/>
              </a:rPr>
              <a:t>Intégrateur</a:t>
            </a:r>
          </a:p>
          <a:p>
            <a:pPr marL="285750" indent="-285750">
              <a:buFont typeface="Arial" panose="020B0604020202020204" pitchFamily="34" charset="0"/>
              <a:buChar char="•"/>
            </a:pPr>
            <a:r>
              <a:rPr lang="fr-FR" sz="1600" dirty="0">
                <a:latin typeface="Avenir Book" panose="02000503020000020003" pitchFamily="2" charset="0"/>
              </a:rPr>
              <a:t>Chercheur</a:t>
            </a:r>
          </a:p>
        </p:txBody>
      </p:sp>
      <p:sp>
        <p:nvSpPr>
          <p:cNvPr id="19" name="Rectangle : coins arrondis 18">
            <a:extLst>
              <a:ext uri="{FF2B5EF4-FFF2-40B4-BE49-F238E27FC236}">
                <a16:creationId xmlns:a16="http://schemas.microsoft.com/office/drawing/2014/main" id="{8B5C29C4-1F6B-AB72-FBFE-D210D96A362E}"/>
              </a:ext>
            </a:extLst>
          </p:cNvPr>
          <p:cNvSpPr/>
          <p:nvPr/>
        </p:nvSpPr>
        <p:spPr>
          <a:xfrm>
            <a:off x="182880" y="4701092"/>
            <a:ext cx="11826240" cy="1733998"/>
          </a:xfrm>
          <a:prstGeom prst="roundRect">
            <a:avLst>
              <a:gd name="adj" fmla="val 5412"/>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b="1" dirty="0">
                <a:latin typeface="Avenir Black" panose="02000503020000020003" pitchFamily="2" charset="0"/>
              </a:rPr>
              <a:t>Métiers connexes</a:t>
            </a:r>
          </a:p>
          <a:p>
            <a:pPr algn="ctr"/>
            <a:endParaRPr lang="fr-FR" dirty="0"/>
          </a:p>
          <a:p>
            <a:pPr marL="285750" indent="-285750">
              <a:buFont typeface="Arial" panose="020B0604020202020204" pitchFamily="34" charset="0"/>
              <a:buChar char="•"/>
            </a:pPr>
            <a:r>
              <a:rPr lang="fr-FR" sz="1600" dirty="0">
                <a:latin typeface="Avenir Book" panose="02000503020000020003" pitchFamily="2" charset="0"/>
              </a:rPr>
              <a:t>Responsable du plan de continuité d’activité (RPCA)</a:t>
            </a:r>
          </a:p>
          <a:p>
            <a:pPr marL="285750" indent="-285750">
              <a:buFont typeface="Arial" panose="020B0604020202020204" pitchFamily="34" charset="0"/>
              <a:buChar char="•"/>
            </a:pPr>
            <a:r>
              <a:rPr lang="fr-FR" sz="1600" dirty="0">
                <a:latin typeface="Avenir Book" panose="02000503020000020003" pitchFamily="2" charset="0"/>
              </a:rPr>
              <a:t>Délégué à la protection des données</a:t>
            </a:r>
          </a:p>
          <a:p>
            <a:pPr marL="285750" indent="-285750">
              <a:buFont typeface="Arial" panose="020B0604020202020204" pitchFamily="34" charset="0"/>
              <a:buChar char="•"/>
            </a:pPr>
            <a:r>
              <a:rPr lang="fr-FR" sz="1600" dirty="0">
                <a:latin typeface="Avenir Book" panose="02000503020000020003" pitchFamily="2" charset="0"/>
              </a:rPr>
              <a:t>Gestionnaire de risques / Risk Manager</a:t>
            </a:r>
          </a:p>
          <a:p>
            <a:pPr marL="285750" indent="-285750">
              <a:buFont typeface="Arial" panose="020B0604020202020204" pitchFamily="34" charset="0"/>
              <a:buChar char="•"/>
            </a:pPr>
            <a:r>
              <a:rPr lang="fr-FR" sz="1600" dirty="0">
                <a:latin typeface="Avenir Book" panose="02000503020000020003" pitchFamily="2" charset="0"/>
              </a:rPr>
              <a:t>Directeur sûreté</a:t>
            </a:r>
          </a:p>
        </p:txBody>
      </p:sp>
    </p:spTree>
    <p:extLst>
      <p:ext uri="{BB962C8B-B14F-4D97-AF65-F5344CB8AC3E}">
        <p14:creationId xmlns:p14="http://schemas.microsoft.com/office/powerpoint/2010/main" val="14457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Effect transition="in" filter="fade">
                                      <p:cBhvr>
                                        <p:cTn id="7" dur="500"/>
                                        <p:tgtEl>
                                          <p:spTgt spid="1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fade">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fade">
                                      <p:cBhvr>
                                        <p:cTn id="22" dur="5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fade">
                                      <p:cBhvr>
                                        <p:cTn id="27" dur="5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fade">
                                      <p:cBhvr>
                                        <p:cTn id="32" dur="500"/>
                                        <p:tgtEl>
                                          <p:spTgt spid="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xEl>
                                              <p:pRg st="6" end="6"/>
                                            </p:txEl>
                                          </p:spTgt>
                                        </p:tgtEl>
                                        <p:attrNameLst>
                                          <p:attrName>style.visibility</p:attrName>
                                        </p:attrNameLst>
                                      </p:cBhvr>
                                      <p:to>
                                        <p:strVal val="visible"/>
                                      </p:to>
                                    </p:set>
                                    <p:animEffect transition="in" filter="fade">
                                      <p:cBhvr>
                                        <p:cTn id="37" dur="500"/>
                                        <p:tgtEl>
                                          <p:spTgt spid="1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bg/>
                                          </p:spTgt>
                                        </p:tgtEl>
                                        <p:attrNameLst>
                                          <p:attrName>style.visibility</p:attrName>
                                        </p:attrNameLst>
                                      </p:cBhvr>
                                      <p:to>
                                        <p:strVal val="visible"/>
                                      </p:to>
                                    </p:set>
                                    <p:animEffect transition="in" filter="fade">
                                      <p:cBhvr>
                                        <p:cTn id="42" dur="500"/>
                                        <p:tgtEl>
                                          <p:spTgt spid="16">
                                            <p:bg/>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Effect transition="in" filter="fade">
                                      <p:cBhvr>
                                        <p:cTn id="47" dur="500"/>
                                        <p:tgtEl>
                                          <p:spTgt spid="1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xEl>
                                              <p:pRg st="3" end="3"/>
                                            </p:txEl>
                                          </p:spTgt>
                                        </p:tgtEl>
                                        <p:attrNameLst>
                                          <p:attrName>style.visibility</p:attrName>
                                        </p:attrNameLst>
                                      </p:cBhvr>
                                      <p:to>
                                        <p:strVal val="visible"/>
                                      </p:to>
                                    </p:set>
                                    <p:animEffect transition="in" filter="fade">
                                      <p:cBhvr>
                                        <p:cTn id="52" dur="500"/>
                                        <p:tgtEl>
                                          <p:spTgt spid="16">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xEl>
                                              <p:pRg st="4" end="4"/>
                                            </p:txEl>
                                          </p:spTgt>
                                        </p:tgtEl>
                                        <p:attrNameLst>
                                          <p:attrName>style.visibility</p:attrName>
                                        </p:attrNameLst>
                                      </p:cBhvr>
                                      <p:to>
                                        <p:strVal val="visible"/>
                                      </p:to>
                                    </p:set>
                                    <p:animEffect transition="in" filter="fade">
                                      <p:cBhvr>
                                        <p:cTn id="57" dur="500"/>
                                        <p:tgtEl>
                                          <p:spTgt spid="16">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xEl>
                                              <p:pRg st="5" end="5"/>
                                            </p:txEl>
                                          </p:spTgt>
                                        </p:tgtEl>
                                        <p:attrNameLst>
                                          <p:attrName>style.visibility</p:attrName>
                                        </p:attrNameLst>
                                      </p:cBhvr>
                                      <p:to>
                                        <p:strVal val="visible"/>
                                      </p:to>
                                    </p:set>
                                    <p:animEffect transition="in" filter="fade">
                                      <p:cBhvr>
                                        <p:cTn id="62" dur="500"/>
                                        <p:tgtEl>
                                          <p:spTgt spid="16">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6">
                                            <p:txEl>
                                              <p:pRg st="6" end="6"/>
                                            </p:txEl>
                                          </p:spTgt>
                                        </p:tgtEl>
                                        <p:attrNameLst>
                                          <p:attrName>style.visibility</p:attrName>
                                        </p:attrNameLst>
                                      </p:cBhvr>
                                      <p:to>
                                        <p:strVal val="visible"/>
                                      </p:to>
                                    </p:set>
                                    <p:animEffect transition="in" filter="fade">
                                      <p:cBhvr>
                                        <p:cTn id="67" dur="500"/>
                                        <p:tgtEl>
                                          <p:spTgt spid="16">
                                            <p:txEl>
                                              <p:pRg st="6" end="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6">
                                            <p:txEl>
                                              <p:pRg st="7" end="7"/>
                                            </p:txEl>
                                          </p:spTgt>
                                        </p:tgtEl>
                                        <p:attrNameLst>
                                          <p:attrName>style.visibility</p:attrName>
                                        </p:attrNameLst>
                                      </p:cBhvr>
                                      <p:to>
                                        <p:strVal val="visible"/>
                                      </p:to>
                                    </p:set>
                                    <p:animEffect transition="in" filter="fade">
                                      <p:cBhvr>
                                        <p:cTn id="72" dur="500"/>
                                        <p:tgtEl>
                                          <p:spTgt spid="16">
                                            <p:txEl>
                                              <p:pRg st="7" end="7"/>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6">
                                            <p:txEl>
                                              <p:pRg st="8" end="8"/>
                                            </p:txEl>
                                          </p:spTgt>
                                        </p:tgtEl>
                                        <p:attrNameLst>
                                          <p:attrName>style.visibility</p:attrName>
                                        </p:attrNameLst>
                                      </p:cBhvr>
                                      <p:to>
                                        <p:strVal val="visible"/>
                                      </p:to>
                                    </p:set>
                                    <p:animEffect transition="in" filter="fade">
                                      <p:cBhvr>
                                        <p:cTn id="77" dur="500"/>
                                        <p:tgtEl>
                                          <p:spTgt spid="16">
                                            <p:txEl>
                                              <p:pRg st="8" end="8"/>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7">
                                            <p:bg/>
                                          </p:spTgt>
                                        </p:tgtEl>
                                        <p:attrNameLst>
                                          <p:attrName>style.visibility</p:attrName>
                                        </p:attrNameLst>
                                      </p:cBhvr>
                                      <p:to>
                                        <p:strVal val="visible"/>
                                      </p:to>
                                    </p:set>
                                    <p:animEffect transition="in" filter="fade">
                                      <p:cBhvr>
                                        <p:cTn id="82" dur="500"/>
                                        <p:tgtEl>
                                          <p:spTgt spid="17">
                                            <p:bg/>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7">
                                            <p:txEl>
                                              <p:pRg st="0" end="0"/>
                                            </p:txEl>
                                          </p:spTgt>
                                        </p:tgtEl>
                                        <p:attrNameLst>
                                          <p:attrName>style.visibility</p:attrName>
                                        </p:attrNameLst>
                                      </p:cBhvr>
                                      <p:to>
                                        <p:strVal val="visible"/>
                                      </p:to>
                                    </p:set>
                                    <p:animEffect transition="in" filter="fade">
                                      <p:cBhvr>
                                        <p:cTn id="87" dur="500"/>
                                        <p:tgtEl>
                                          <p:spTgt spid="17">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7">
                                            <p:txEl>
                                              <p:pRg st="2" end="2"/>
                                            </p:txEl>
                                          </p:spTgt>
                                        </p:tgtEl>
                                        <p:attrNameLst>
                                          <p:attrName>style.visibility</p:attrName>
                                        </p:attrNameLst>
                                      </p:cBhvr>
                                      <p:to>
                                        <p:strVal val="visible"/>
                                      </p:to>
                                    </p:set>
                                    <p:animEffect transition="in" filter="fade">
                                      <p:cBhvr>
                                        <p:cTn id="92" dur="500"/>
                                        <p:tgtEl>
                                          <p:spTgt spid="17">
                                            <p:txEl>
                                              <p:pRg st="2" end="2"/>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7">
                                            <p:txEl>
                                              <p:pRg st="3" end="3"/>
                                            </p:txEl>
                                          </p:spTgt>
                                        </p:tgtEl>
                                        <p:attrNameLst>
                                          <p:attrName>style.visibility</p:attrName>
                                        </p:attrNameLst>
                                      </p:cBhvr>
                                      <p:to>
                                        <p:strVal val="visible"/>
                                      </p:to>
                                    </p:set>
                                    <p:animEffect transition="in" filter="fade">
                                      <p:cBhvr>
                                        <p:cTn id="97" dur="500"/>
                                        <p:tgtEl>
                                          <p:spTgt spid="17">
                                            <p:txEl>
                                              <p:pRg st="3" end="3"/>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7">
                                            <p:txEl>
                                              <p:pRg st="4" end="4"/>
                                            </p:txEl>
                                          </p:spTgt>
                                        </p:tgtEl>
                                        <p:attrNameLst>
                                          <p:attrName>style.visibility</p:attrName>
                                        </p:attrNameLst>
                                      </p:cBhvr>
                                      <p:to>
                                        <p:strVal val="visible"/>
                                      </p:to>
                                    </p:set>
                                    <p:animEffect transition="in" filter="fade">
                                      <p:cBhvr>
                                        <p:cTn id="102" dur="500"/>
                                        <p:tgtEl>
                                          <p:spTgt spid="17">
                                            <p:txEl>
                                              <p:pRg st="4" end="4"/>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7">
                                            <p:txEl>
                                              <p:pRg st="5" end="5"/>
                                            </p:txEl>
                                          </p:spTgt>
                                        </p:tgtEl>
                                        <p:attrNameLst>
                                          <p:attrName>style.visibility</p:attrName>
                                        </p:attrNameLst>
                                      </p:cBhvr>
                                      <p:to>
                                        <p:strVal val="visible"/>
                                      </p:to>
                                    </p:set>
                                    <p:animEffect transition="in" filter="fade">
                                      <p:cBhvr>
                                        <p:cTn id="107" dur="500"/>
                                        <p:tgtEl>
                                          <p:spTgt spid="17">
                                            <p:txEl>
                                              <p:pRg st="5" end="5"/>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7">
                                            <p:txEl>
                                              <p:pRg st="6" end="6"/>
                                            </p:txEl>
                                          </p:spTgt>
                                        </p:tgtEl>
                                        <p:attrNameLst>
                                          <p:attrName>style.visibility</p:attrName>
                                        </p:attrNameLst>
                                      </p:cBhvr>
                                      <p:to>
                                        <p:strVal val="visible"/>
                                      </p:to>
                                    </p:set>
                                    <p:animEffect transition="in" filter="fade">
                                      <p:cBhvr>
                                        <p:cTn id="112" dur="500"/>
                                        <p:tgtEl>
                                          <p:spTgt spid="17">
                                            <p:txEl>
                                              <p:pRg st="6" end="6"/>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17">
                                            <p:txEl>
                                              <p:pRg st="7" end="7"/>
                                            </p:txEl>
                                          </p:spTgt>
                                        </p:tgtEl>
                                        <p:attrNameLst>
                                          <p:attrName>style.visibility</p:attrName>
                                        </p:attrNameLst>
                                      </p:cBhvr>
                                      <p:to>
                                        <p:strVal val="visible"/>
                                      </p:to>
                                    </p:set>
                                    <p:animEffect transition="in" filter="fade">
                                      <p:cBhvr>
                                        <p:cTn id="117" dur="500"/>
                                        <p:tgtEl>
                                          <p:spTgt spid="17">
                                            <p:txEl>
                                              <p:pRg st="7" end="7"/>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18">
                                            <p:bg/>
                                          </p:spTgt>
                                        </p:tgtEl>
                                        <p:attrNameLst>
                                          <p:attrName>style.visibility</p:attrName>
                                        </p:attrNameLst>
                                      </p:cBhvr>
                                      <p:to>
                                        <p:strVal val="visible"/>
                                      </p:to>
                                    </p:set>
                                    <p:animEffect transition="in" filter="fade">
                                      <p:cBhvr>
                                        <p:cTn id="122" dur="500"/>
                                        <p:tgtEl>
                                          <p:spTgt spid="18">
                                            <p:bg/>
                                          </p:spTgt>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18">
                                            <p:txEl>
                                              <p:pRg st="0" end="0"/>
                                            </p:txEl>
                                          </p:spTgt>
                                        </p:tgtEl>
                                        <p:attrNameLst>
                                          <p:attrName>style.visibility</p:attrName>
                                        </p:attrNameLst>
                                      </p:cBhvr>
                                      <p:to>
                                        <p:strVal val="visible"/>
                                      </p:to>
                                    </p:set>
                                    <p:animEffect transition="in" filter="fade">
                                      <p:cBhvr>
                                        <p:cTn id="127" dur="500"/>
                                        <p:tgtEl>
                                          <p:spTgt spid="18">
                                            <p:txEl>
                                              <p:pRg st="0" end="0"/>
                                            </p:tx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18">
                                            <p:txEl>
                                              <p:pRg st="3" end="3"/>
                                            </p:txEl>
                                          </p:spTgt>
                                        </p:tgtEl>
                                        <p:attrNameLst>
                                          <p:attrName>style.visibility</p:attrName>
                                        </p:attrNameLst>
                                      </p:cBhvr>
                                      <p:to>
                                        <p:strVal val="visible"/>
                                      </p:to>
                                    </p:set>
                                    <p:animEffect transition="in" filter="fade">
                                      <p:cBhvr>
                                        <p:cTn id="132" dur="500"/>
                                        <p:tgtEl>
                                          <p:spTgt spid="18">
                                            <p:txEl>
                                              <p:pRg st="3" end="3"/>
                                            </p:txEl>
                                          </p:spTgt>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18">
                                            <p:txEl>
                                              <p:pRg st="4" end="4"/>
                                            </p:txEl>
                                          </p:spTgt>
                                        </p:tgtEl>
                                        <p:attrNameLst>
                                          <p:attrName>style.visibility</p:attrName>
                                        </p:attrNameLst>
                                      </p:cBhvr>
                                      <p:to>
                                        <p:strVal val="visible"/>
                                      </p:to>
                                    </p:set>
                                    <p:animEffect transition="in" filter="fade">
                                      <p:cBhvr>
                                        <p:cTn id="137" dur="500"/>
                                        <p:tgtEl>
                                          <p:spTgt spid="18">
                                            <p:txEl>
                                              <p:pRg st="4" end="4"/>
                                            </p:txEl>
                                          </p:spTgt>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18">
                                            <p:txEl>
                                              <p:pRg st="5" end="5"/>
                                            </p:txEl>
                                          </p:spTgt>
                                        </p:tgtEl>
                                        <p:attrNameLst>
                                          <p:attrName>style.visibility</p:attrName>
                                        </p:attrNameLst>
                                      </p:cBhvr>
                                      <p:to>
                                        <p:strVal val="visible"/>
                                      </p:to>
                                    </p:set>
                                    <p:animEffect transition="in" filter="fade">
                                      <p:cBhvr>
                                        <p:cTn id="142" dur="500"/>
                                        <p:tgtEl>
                                          <p:spTgt spid="18">
                                            <p:txEl>
                                              <p:pRg st="5" end="5"/>
                                            </p:tx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18">
                                            <p:txEl>
                                              <p:pRg st="6" end="6"/>
                                            </p:txEl>
                                          </p:spTgt>
                                        </p:tgtEl>
                                        <p:attrNameLst>
                                          <p:attrName>style.visibility</p:attrName>
                                        </p:attrNameLst>
                                      </p:cBhvr>
                                      <p:to>
                                        <p:strVal val="visible"/>
                                      </p:to>
                                    </p:set>
                                    <p:animEffect transition="in" filter="fade">
                                      <p:cBhvr>
                                        <p:cTn id="147" dur="500"/>
                                        <p:tgtEl>
                                          <p:spTgt spid="18">
                                            <p:txEl>
                                              <p:pRg st="6" end="6"/>
                                            </p:txEl>
                                          </p:spTgt>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18">
                                            <p:txEl>
                                              <p:pRg st="7" end="7"/>
                                            </p:txEl>
                                          </p:spTgt>
                                        </p:tgtEl>
                                        <p:attrNameLst>
                                          <p:attrName>style.visibility</p:attrName>
                                        </p:attrNameLst>
                                      </p:cBhvr>
                                      <p:to>
                                        <p:strVal val="visible"/>
                                      </p:to>
                                    </p:set>
                                    <p:animEffect transition="in" filter="fade">
                                      <p:cBhvr>
                                        <p:cTn id="152" dur="500"/>
                                        <p:tgtEl>
                                          <p:spTgt spid="18">
                                            <p:txEl>
                                              <p:pRg st="7" end="7"/>
                                            </p:txEl>
                                          </p:spTgt>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18">
                                            <p:txEl>
                                              <p:pRg st="8" end="8"/>
                                            </p:txEl>
                                          </p:spTgt>
                                        </p:tgtEl>
                                        <p:attrNameLst>
                                          <p:attrName>style.visibility</p:attrName>
                                        </p:attrNameLst>
                                      </p:cBhvr>
                                      <p:to>
                                        <p:strVal val="visible"/>
                                      </p:to>
                                    </p:set>
                                    <p:animEffect transition="in" filter="fade">
                                      <p:cBhvr>
                                        <p:cTn id="157" dur="500"/>
                                        <p:tgtEl>
                                          <p:spTgt spid="18">
                                            <p:txEl>
                                              <p:pRg st="8" end="8"/>
                                            </p:txEl>
                                          </p:spTgt>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19">
                                            <p:bg/>
                                          </p:spTgt>
                                        </p:tgtEl>
                                        <p:attrNameLst>
                                          <p:attrName>style.visibility</p:attrName>
                                        </p:attrNameLst>
                                      </p:cBhvr>
                                      <p:to>
                                        <p:strVal val="visible"/>
                                      </p:to>
                                    </p:set>
                                    <p:animEffect transition="in" filter="fade">
                                      <p:cBhvr>
                                        <p:cTn id="162" dur="500"/>
                                        <p:tgtEl>
                                          <p:spTgt spid="19">
                                            <p:bg/>
                                          </p:spTgt>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19">
                                            <p:txEl>
                                              <p:pRg st="0" end="0"/>
                                            </p:txEl>
                                          </p:spTgt>
                                        </p:tgtEl>
                                        <p:attrNameLst>
                                          <p:attrName>style.visibility</p:attrName>
                                        </p:attrNameLst>
                                      </p:cBhvr>
                                      <p:to>
                                        <p:strVal val="visible"/>
                                      </p:to>
                                    </p:set>
                                    <p:animEffect transition="in" filter="fade">
                                      <p:cBhvr>
                                        <p:cTn id="167" dur="500"/>
                                        <p:tgtEl>
                                          <p:spTgt spid="19">
                                            <p:txEl>
                                              <p:pRg st="0" end="0"/>
                                            </p:txEl>
                                          </p:spTgt>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19">
                                            <p:txEl>
                                              <p:pRg st="2" end="2"/>
                                            </p:txEl>
                                          </p:spTgt>
                                        </p:tgtEl>
                                        <p:attrNameLst>
                                          <p:attrName>style.visibility</p:attrName>
                                        </p:attrNameLst>
                                      </p:cBhvr>
                                      <p:to>
                                        <p:strVal val="visible"/>
                                      </p:to>
                                    </p:set>
                                    <p:animEffect transition="in" filter="fade">
                                      <p:cBhvr>
                                        <p:cTn id="172" dur="500"/>
                                        <p:tgtEl>
                                          <p:spTgt spid="19">
                                            <p:txEl>
                                              <p:pRg st="2" end="2"/>
                                            </p:txEl>
                                          </p:spTgt>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19">
                                            <p:txEl>
                                              <p:pRg st="3" end="3"/>
                                            </p:txEl>
                                          </p:spTgt>
                                        </p:tgtEl>
                                        <p:attrNameLst>
                                          <p:attrName>style.visibility</p:attrName>
                                        </p:attrNameLst>
                                      </p:cBhvr>
                                      <p:to>
                                        <p:strVal val="visible"/>
                                      </p:to>
                                    </p:set>
                                    <p:animEffect transition="in" filter="fade">
                                      <p:cBhvr>
                                        <p:cTn id="177" dur="500"/>
                                        <p:tgtEl>
                                          <p:spTgt spid="19">
                                            <p:txEl>
                                              <p:pRg st="3" end="3"/>
                                            </p:txEl>
                                          </p:spTgt>
                                        </p:tgtEl>
                                      </p:cBhvr>
                                    </p:animEffect>
                                  </p:childTnLst>
                                </p:cTn>
                              </p:par>
                            </p:childTnLst>
                          </p:cTn>
                        </p:par>
                      </p:childTnLst>
                    </p:cTn>
                  </p:par>
                  <p:par>
                    <p:cTn id="178" fill="hold">
                      <p:stCondLst>
                        <p:cond delay="indefinite"/>
                      </p:stCondLst>
                      <p:childTnLst>
                        <p:par>
                          <p:cTn id="179" fill="hold">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19">
                                            <p:txEl>
                                              <p:pRg st="4" end="4"/>
                                            </p:txEl>
                                          </p:spTgt>
                                        </p:tgtEl>
                                        <p:attrNameLst>
                                          <p:attrName>style.visibility</p:attrName>
                                        </p:attrNameLst>
                                      </p:cBhvr>
                                      <p:to>
                                        <p:strVal val="visible"/>
                                      </p:to>
                                    </p:set>
                                    <p:animEffect transition="in" filter="fade">
                                      <p:cBhvr>
                                        <p:cTn id="182" dur="500"/>
                                        <p:tgtEl>
                                          <p:spTgt spid="19">
                                            <p:txEl>
                                              <p:pRg st="4" end="4"/>
                                            </p:txEl>
                                          </p:spTgt>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19">
                                            <p:txEl>
                                              <p:pRg st="5" end="5"/>
                                            </p:txEl>
                                          </p:spTgt>
                                        </p:tgtEl>
                                        <p:attrNameLst>
                                          <p:attrName>style.visibility</p:attrName>
                                        </p:attrNameLst>
                                      </p:cBhvr>
                                      <p:to>
                                        <p:strVal val="visible"/>
                                      </p:to>
                                    </p:set>
                                    <p:animEffect transition="in" filter="fade">
                                      <p:cBhvr>
                                        <p:cTn id="187"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nimBg="1"/>
      <p:bldP spid="16" grpId="0" build="p" animBg="1"/>
      <p:bldP spid="17" grpId="0" build="p" animBg="1"/>
      <p:bldP spid="18" grpId="0" build="p" animBg="1"/>
      <p:bldP spid="19"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acteurs de la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structuration de la cybersécurité dans une organisation</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7" name="Picture 2" descr="An image showing each function works as part of a whole security team, within the organization, which is part of a larger security community defending against the same adversaries.">
            <a:extLst>
              <a:ext uri="{FF2B5EF4-FFF2-40B4-BE49-F238E27FC236}">
                <a16:creationId xmlns:a16="http://schemas.microsoft.com/office/drawing/2014/main" id="{C50C081C-3A9C-3691-2F8B-C65FDFE8AC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6975" y="1155969"/>
            <a:ext cx="8767729" cy="492728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14523BCB-39F6-F1FB-326E-E94CB1511DC2}"/>
              </a:ext>
            </a:extLst>
          </p:cNvPr>
          <p:cNvSpPr/>
          <p:nvPr/>
        </p:nvSpPr>
        <p:spPr>
          <a:xfrm>
            <a:off x="9139695" y="6041552"/>
            <a:ext cx="1685009" cy="3575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lumMod val="95000"/>
                    <a:lumOff val="5000"/>
                  </a:prstClr>
                </a:solidFill>
                <a:effectLst/>
                <a:uLnTx/>
                <a:uFillTx/>
                <a:latin typeface="Futura Medium" panose="020B0602020204020303" pitchFamily="34" charset="-79"/>
                <a:ea typeface="+mn-ea"/>
                <a:cs typeface="Futura Medium" panose="020B0602020204020303" pitchFamily="34" charset="-79"/>
              </a:rPr>
              <a:t>Source : Microsoft</a:t>
            </a:r>
          </a:p>
        </p:txBody>
      </p:sp>
    </p:spTree>
    <p:extLst>
      <p:ext uri="{BB962C8B-B14F-4D97-AF65-F5344CB8AC3E}">
        <p14:creationId xmlns:p14="http://schemas.microsoft.com/office/powerpoint/2010/main" val="524608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C9D25D5-3932-45D6-78F8-A8C0B5F25C2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6AD3E54-6E63-0091-8FAB-B055F22B9B8F}"/>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enjeux d’un SI et de sa sécurité pour les organisations</a:t>
            </a:r>
          </a:p>
        </p:txBody>
      </p:sp>
      <p:sp>
        <p:nvSpPr>
          <p:cNvPr id="3" name="Espace réservé du numéro de diapositive 2">
            <a:extLst>
              <a:ext uri="{FF2B5EF4-FFF2-40B4-BE49-F238E27FC236}">
                <a16:creationId xmlns:a16="http://schemas.microsoft.com/office/drawing/2014/main" id="{59EBCFB7-2E5F-E771-BE2B-521DE07110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C431E5A2-BA0B-326F-AC3C-1EFC4F7469BE}"/>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Ellipse 3">
            <a:extLst>
              <a:ext uri="{FF2B5EF4-FFF2-40B4-BE49-F238E27FC236}">
                <a16:creationId xmlns:a16="http://schemas.microsoft.com/office/drawing/2014/main" id="{54E0652C-978A-66EC-C6AB-5BD25E7E852F}"/>
              </a:ext>
            </a:extLst>
          </p:cNvPr>
          <p:cNvSpPr/>
          <p:nvPr/>
        </p:nvSpPr>
        <p:spPr>
          <a:xfrm>
            <a:off x="735106" y="1272999"/>
            <a:ext cx="10618694" cy="4907970"/>
          </a:xfrm>
          <a:prstGeom prst="ellipse">
            <a:avLst/>
          </a:prstGeom>
          <a:no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Système d’information</a:t>
            </a:r>
          </a:p>
        </p:txBody>
      </p:sp>
      <p:sp>
        <p:nvSpPr>
          <p:cNvPr id="9" name="Ellipse 8">
            <a:extLst>
              <a:ext uri="{FF2B5EF4-FFF2-40B4-BE49-F238E27FC236}">
                <a16:creationId xmlns:a16="http://schemas.microsoft.com/office/drawing/2014/main" id="{87B662EB-0C8D-658F-FB40-73B3D9A02E56}"/>
              </a:ext>
            </a:extLst>
          </p:cNvPr>
          <p:cNvSpPr/>
          <p:nvPr/>
        </p:nvSpPr>
        <p:spPr>
          <a:xfrm>
            <a:off x="1185111" y="2789107"/>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Ressources humaines</a:t>
            </a:r>
          </a:p>
        </p:txBody>
      </p:sp>
      <p:sp>
        <p:nvSpPr>
          <p:cNvPr id="11" name="Ellipse 10">
            <a:extLst>
              <a:ext uri="{FF2B5EF4-FFF2-40B4-BE49-F238E27FC236}">
                <a16:creationId xmlns:a16="http://schemas.microsoft.com/office/drawing/2014/main" id="{B93C3E16-EA90-7D1D-34FF-952118C1A07A}"/>
              </a:ext>
            </a:extLst>
          </p:cNvPr>
          <p:cNvSpPr/>
          <p:nvPr/>
        </p:nvSpPr>
        <p:spPr>
          <a:xfrm>
            <a:off x="7464248" y="2789107"/>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Ressources informatiques</a:t>
            </a:r>
          </a:p>
        </p:txBody>
      </p:sp>
      <p:sp>
        <p:nvSpPr>
          <p:cNvPr id="12" name="Ellipse 11">
            <a:extLst>
              <a:ext uri="{FF2B5EF4-FFF2-40B4-BE49-F238E27FC236}">
                <a16:creationId xmlns:a16="http://schemas.microsoft.com/office/drawing/2014/main" id="{8C2CBE17-8F91-3C61-5B82-D6797240987D}"/>
              </a:ext>
            </a:extLst>
          </p:cNvPr>
          <p:cNvSpPr/>
          <p:nvPr/>
        </p:nvSpPr>
        <p:spPr>
          <a:xfrm>
            <a:off x="4306750" y="1494800"/>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Patrimoine informationnel</a:t>
            </a:r>
          </a:p>
        </p:txBody>
      </p:sp>
      <p:pic>
        <p:nvPicPr>
          <p:cNvPr id="15" name="Graphique 14" descr="Profil femelle avec un remplissage uni">
            <a:extLst>
              <a:ext uri="{FF2B5EF4-FFF2-40B4-BE49-F238E27FC236}">
                <a16:creationId xmlns:a16="http://schemas.microsoft.com/office/drawing/2014/main" id="{1BD4AB84-839F-8504-1BE1-679A3DDE34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00918" y="3274065"/>
            <a:ext cx="742123" cy="742123"/>
          </a:xfrm>
          <a:prstGeom prst="rect">
            <a:avLst/>
          </a:prstGeom>
        </p:spPr>
      </p:pic>
      <p:pic>
        <p:nvPicPr>
          <p:cNvPr id="17" name="Graphique 16" descr="Profil mâle avec un remplissage uni">
            <a:extLst>
              <a:ext uri="{FF2B5EF4-FFF2-40B4-BE49-F238E27FC236}">
                <a16:creationId xmlns:a16="http://schemas.microsoft.com/office/drawing/2014/main" id="{AF690098-1F53-CE03-776B-A278DA7207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87981" y="3057938"/>
            <a:ext cx="742123" cy="742123"/>
          </a:xfrm>
          <a:prstGeom prst="rect">
            <a:avLst/>
          </a:prstGeom>
        </p:spPr>
      </p:pic>
      <p:pic>
        <p:nvPicPr>
          <p:cNvPr id="19" name="Graphique 18" descr="Utilisateurs avec un remplissage uni">
            <a:extLst>
              <a:ext uri="{FF2B5EF4-FFF2-40B4-BE49-F238E27FC236}">
                <a16:creationId xmlns:a16="http://schemas.microsoft.com/office/drawing/2014/main" id="{46CF94BE-25BA-96A4-5630-522CF96A8A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05279" y="3283231"/>
            <a:ext cx="742123" cy="742123"/>
          </a:xfrm>
          <a:prstGeom prst="rect">
            <a:avLst/>
          </a:prstGeom>
        </p:spPr>
      </p:pic>
      <p:pic>
        <p:nvPicPr>
          <p:cNvPr id="21" name="Graphique 20" descr="Papier avec un remplissage uni">
            <a:extLst>
              <a:ext uri="{FF2B5EF4-FFF2-40B4-BE49-F238E27FC236}">
                <a16:creationId xmlns:a16="http://schemas.microsoft.com/office/drawing/2014/main" id="{7846F2FE-F434-7437-2072-22CDA74DDA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01442" y="2104284"/>
            <a:ext cx="600070" cy="600070"/>
          </a:xfrm>
          <a:prstGeom prst="rect">
            <a:avLst/>
          </a:prstGeom>
        </p:spPr>
      </p:pic>
      <p:pic>
        <p:nvPicPr>
          <p:cNvPr id="25" name="Graphique 24" descr="Clé USB avec un remplissage uni">
            <a:extLst>
              <a:ext uri="{FF2B5EF4-FFF2-40B4-BE49-F238E27FC236}">
                <a16:creationId xmlns:a16="http://schemas.microsoft.com/office/drawing/2014/main" id="{F77AAC65-0D02-AD05-3546-29E00A0510E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34523" y="1684567"/>
            <a:ext cx="600070" cy="600070"/>
          </a:xfrm>
          <a:prstGeom prst="rect">
            <a:avLst/>
          </a:prstGeom>
        </p:spPr>
      </p:pic>
      <p:pic>
        <p:nvPicPr>
          <p:cNvPr id="27" name="Graphique 26" descr="Disque avec un remplissage uni">
            <a:extLst>
              <a:ext uri="{FF2B5EF4-FFF2-40B4-BE49-F238E27FC236}">
                <a16:creationId xmlns:a16="http://schemas.microsoft.com/office/drawing/2014/main" id="{A3DE6CD1-13D9-0CEB-BB7F-3A558D7D00C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016447" y="1684567"/>
            <a:ext cx="600070" cy="600070"/>
          </a:xfrm>
          <a:prstGeom prst="rect">
            <a:avLst/>
          </a:prstGeom>
        </p:spPr>
      </p:pic>
      <p:pic>
        <p:nvPicPr>
          <p:cNvPr id="29" name="Graphique 28" descr="Disque optique avec un remplissage uni">
            <a:extLst>
              <a:ext uri="{FF2B5EF4-FFF2-40B4-BE49-F238E27FC236}">
                <a16:creationId xmlns:a16="http://schemas.microsoft.com/office/drawing/2014/main" id="{199A4A89-1A0A-B62B-5BEB-A01CAF88071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51870" y="2047659"/>
            <a:ext cx="600070" cy="600070"/>
          </a:xfrm>
          <a:prstGeom prst="rect">
            <a:avLst/>
          </a:prstGeom>
        </p:spPr>
      </p:pic>
      <p:pic>
        <p:nvPicPr>
          <p:cNvPr id="31" name="Graphique 30" descr="Base de données avec un remplissage uni">
            <a:extLst>
              <a:ext uri="{FF2B5EF4-FFF2-40B4-BE49-F238E27FC236}">
                <a16:creationId xmlns:a16="http://schemas.microsoft.com/office/drawing/2014/main" id="{38886B63-20CA-39AB-5311-4BFC50185AE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761656" y="3433568"/>
            <a:ext cx="612000" cy="612000"/>
          </a:xfrm>
          <a:prstGeom prst="rect">
            <a:avLst/>
          </a:prstGeom>
        </p:spPr>
      </p:pic>
      <p:pic>
        <p:nvPicPr>
          <p:cNvPr id="33" name="Graphique 32" descr="Serveur avec un remplissage uni">
            <a:extLst>
              <a:ext uri="{FF2B5EF4-FFF2-40B4-BE49-F238E27FC236}">
                <a16:creationId xmlns:a16="http://schemas.microsoft.com/office/drawing/2014/main" id="{6B16510C-2028-0B3E-F025-930D1A238EA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468077" y="3046910"/>
            <a:ext cx="612000" cy="612000"/>
          </a:xfrm>
          <a:prstGeom prst="rect">
            <a:avLst/>
          </a:prstGeom>
        </p:spPr>
      </p:pic>
      <p:pic>
        <p:nvPicPr>
          <p:cNvPr id="35" name="Graphique 34" descr="Ordinateur portable avec un remplissage uni">
            <a:extLst>
              <a:ext uri="{FF2B5EF4-FFF2-40B4-BE49-F238E27FC236}">
                <a16:creationId xmlns:a16="http://schemas.microsoft.com/office/drawing/2014/main" id="{9F826326-7CB3-1135-B15D-B90198978C0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244234" y="3033126"/>
            <a:ext cx="612000" cy="612000"/>
          </a:xfrm>
          <a:prstGeom prst="rect">
            <a:avLst/>
          </a:prstGeom>
        </p:spPr>
      </p:pic>
      <p:pic>
        <p:nvPicPr>
          <p:cNvPr id="37" name="Graphique 36" descr="Ordinateur avec un remplissage uni">
            <a:extLst>
              <a:ext uri="{FF2B5EF4-FFF2-40B4-BE49-F238E27FC236}">
                <a16:creationId xmlns:a16="http://schemas.microsoft.com/office/drawing/2014/main" id="{6B0B2FF7-7ABB-0E4F-BD83-8C8079D8EFF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973887" y="3476126"/>
            <a:ext cx="612000" cy="612000"/>
          </a:xfrm>
          <a:prstGeom prst="rect">
            <a:avLst/>
          </a:prstGeom>
        </p:spPr>
      </p:pic>
    </p:spTree>
    <p:extLst>
      <p:ext uri="{BB962C8B-B14F-4D97-AF65-F5344CB8AC3E}">
        <p14:creationId xmlns:p14="http://schemas.microsoft.com/office/powerpoint/2010/main" val="302181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par>
                                <p:cTn id="20" presetID="53" presetClass="entr" presetSubtype="16"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par>
                                <p:cTn id="32" presetID="53" presetClass="entr" presetSubtype="16"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p:cTn id="34" dur="500" fill="hold"/>
                                        <p:tgtEl>
                                          <p:spTgt spid="21"/>
                                        </p:tgtEl>
                                        <p:attrNameLst>
                                          <p:attrName>ppt_w</p:attrName>
                                        </p:attrNameLst>
                                      </p:cBhvr>
                                      <p:tavLst>
                                        <p:tav tm="0">
                                          <p:val>
                                            <p:fltVal val="0"/>
                                          </p:val>
                                        </p:tav>
                                        <p:tav tm="100000">
                                          <p:val>
                                            <p:strVal val="#ppt_w"/>
                                          </p:val>
                                        </p:tav>
                                      </p:tavLst>
                                    </p:anim>
                                    <p:anim calcmode="lin" valueType="num">
                                      <p:cBhvr>
                                        <p:cTn id="35" dur="500" fill="hold"/>
                                        <p:tgtEl>
                                          <p:spTgt spid="21"/>
                                        </p:tgtEl>
                                        <p:attrNameLst>
                                          <p:attrName>ppt_h</p:attrName>
                                        </p:attrNameLst>
                                      </p:cBhvr>
                                      <p:tavLst>
                                        <p:tav tm="0">
                                          <p:val>
                                            <p:fltVal val="0"/>
                                          </p:val>
                                        </p:tav>
                                        <p:tav tm="100000">
                                          <p:val>
                                            <p:strVal val="#ppt_h"/>
                                          </p:val>
                                        </p:tav>
                                      </p:tavLst>
                                    </p:anim>
                                    <p:animEffect transition="in" filter="fade">
                                      <p:cBhvr>
                                        <p:cTn id="36" dur="500"/>
                                        <p:tgtEl>
                                          <p:spTgt spid="21"/>
                                        </p:tgtEl>
                                      </p:cBhvr>
                                    </p:animEffect>
                                  </p:childTnLst>
                                </p:cTn>
                              </p:par>
                              <p:par>
                                <p:cTn id="37" presetID="53" presetClass="entr" presetSubtype="16"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Effect transition="in" filter="fade">
                                      <p:cBhvr>
                                        <p:cTn id="41" dur="500"/>
                                        <p:tgtEl>
                                          <p:spTgt spid="25"/>
                                        </p:tgtEl>
                                      </p:cBhvr>
                                    </p:animEffect>
                                  </p:childTnLst>
                                </p:cTn>
                              </p:par>
                              <p:par>
                                <p:cTn id="42" presetID="53" presetClass="entr" presetSubtype="16"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500" fill="hold"/>
                                        <p:tgtEl>
                                          <p:spTgt spid="27"/>
                                        </p:tgtEl>
                                        <p:attrNameLst>
                                          <p:attrName>ppt_w</p:attrName>
                                        </p:attrNameLst>
                                      </p:cBhvr>
                                      <p:tavLst>
                                        <p:tav tm="0">
                                          <p:val>
                                            <p:fltVal val="0"/>
                                          </p:val>
                                        </p:tav>
                                        <p:tav tm="100000">
                                          <p:val>
                                            <p:strVal val="#ppt_w"/>
                                          </p:val>
                                        </p:tav>
                                      </p:tavLst>
                                    </p:anim>
                                    <p:anim calcmode="lin" valueType="num">
                                      <p:cBhvr>
                                        <p:cTn id="45" dur="500" fill="hold"/>
                                        <p:tgtEl>
                                          <p:spTgt spid="27"/>
                                        </p:tgtEl>
                                        <p:attrNameLst>
                                          <p:attrName>ppt_h</p:attrName>
                                        </p:attrNameLst>
                                      </p:cBhvr>
                                      <p:tavLst>
                                        <p:tav tm="0">
                                          <p:val>
                                            <p:fltVal val="0"/>
                                          </p:val>
                                        </p:tav>
                                        <p:tav tm="100000">
                                          <p:val>
                                            <p:strVal val="#ppt_h"/>
                                          </p:val>
                                        </p:tav>
                                      </p:tavLst>
                                    </p:anim>
                                    <p:animEffect transition="in" filter="fade">
                                      <p:cBhvr>
                                        <p:cTn id="46" dur="500"/>
                                        <p:tgtEl>
                                          <p:spTgt spid="27"/>
                                        </p:tgtEl>
                                      </p:cBhvr>
                                    </p:animEffect>
                                  </p:childTnLst>
                                </p:cTn>
                              </p:par>
                              <p:par>
                                <p:cTn id="47" presetID="53" presetClass="entr" presetSubtype="16"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ppt_w</p:attrName>
                                        </p:attrNameLst>
                                      </p:cBhvr>
                                      <p:tavLst>
                                        <p:tav tm="0">
                                          <p:val>
                                            <p:fltVal val="0"/>
                                          </p:val>
                                        </p:tav>
                                        <p:tav tm="100000">
                                          <p:val>
                                            <p:strVal val="#ppt_w"/>
                                          </p:val>
                                        </p:tav>
                                      </p:tavLst>
                                    </p:anim>
                                    <p:anim calcmode="lin" valueType="num">
                                      <p:cBhvr>
                                        <p:cTn id="50" dur="500" fill="hold"/>
                                        <p:tgtEl>
                                          <p:spTgt spid="29"/>
                                        </p:tgtEl>
                                        <p:attrNameLst>
                                          <p:attrName>ppt_h</p:attrName>
                                        </p:attrNameLst>
                                      </p:cBhvr>
                                      <p:tavLst>
                                        <p:tav tm="0">
                                          <p:val>
                                            <p:fltVal val="0"/>
                                          </p:val>
                                        </p:tav>
                                        <p:tav tm="100000">
                                          <p:val>
                                            <p:strVal val="#ppt_h"/>
                                          </p:val>
                                        </p:tav>
                                      </p:tavLst>
                                    </p:anim>
                                    <p:animEffect transition="in" filter="fade">
                                      <p:cBhvr>
                                        <p:cTn id="51" dur="500"/>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animEffect transition="in" filter="fade">
                                      <p:cBhvr>
                                        <p:cTn id="58" dur="500"/>
                                        <p:tgtEl>
                                          <p:spTgt spid="11"/>
                                        </p:tgtEl>
                                      </p:cBhvr>
                                    </p:animEffect>
                                  </p:childTnLst>
                                </p:cTn>
                              </p:par>
                              <p:par>
                                <p:cTn id="59" presetID="53" presetClass="entr" presetSubtype="16"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 calcmode="lin" valueType="num">
                                      <p:cBhvr>
                                        <p:cTn id="61" dur="500" fill="hold"/>
                                        <p:tgtEl>
                                          <p:spTgt spid="31"/>
                                        </p:tgtEl>
                                        <p:attrNameLst>
                                          <p:attrName>ppt_w</p:attrName>
                                        </p:attrNameLst>
                                      </p:cBhvr>
                                      <p:tavLst>
                                        <p:tav tm="0">
                                          <p:val>
                                            <p:fltVal val="0"/>
                                          </p:val>
                                        </p:tav>
                                        <p:tav tm="100000">
                                          <p:val>
                                            <p:strVal val="#ppt_w"/>
                                          </p:val>
                                        </p:tav>
                                      </p:tavLst>
                                    </p:anim>
                                    <p:anim calcmode="lin" valueType="num">
                                      <p:cBhvr>
                                        <p:cTn id="62" dur="500" fill="hold"/>
                                        <p:tgtEl>
                                          <p:spTgt spid="31"/>
                                        </p:tgtEl>
                                        <p:attrNameLst>
                                          <p:attrName>ppt_h</p:attrName>
                                        </p:attrNameLst>
                                      </p:cBhvr>
                                      <p:tavLst>
                                        <p:tav tm="0">
                                          <p:val>
                                            <p:fltVal val="0"/>
                                          </p:val>
                                        </p:tav>
                                        <p:tav tm="100000">
                                          <p:val>
                                            <p:strVal val="#ppt_h"/>
                                          </p:val>
                                        </p:tav>
                                      </p:tavLst>
                                    </p:anim>
                                    <p:animEffect transition="in" filter="fade">
                                      <p:cBhvr>
                                        <p:cTn id="63" dur="500"/>
                                        <p:tgtEl>
                                          <p:spTgt spid="31"/>
                                        </p:tgtEl>
                                      </p:cBhvr>
                                    </p:animEffect>
                                  </p:childTnLst>
                                </p:cTn>
                              </p:par>
                              <p:par>
                                <p:cTn id="64" presetID="53" presetClass="entr" presetSubtype="16" fill="hold" nodeType="withEffect">
                                  <p:stCondLst>
                                    <p:cond delay="0"/>
                                  </p:stCondLst>
                                  <p:childTnLst>
                                    <p:set>
                                      <p:cBhvr>
                                        <p:cTn id="65" dur="1" fill="hold">
                                          <p:stCondLst>
                                            <p:cond delay="0"/>
                                          </p:stCondLst>
                                        </p:cTn>
                                        <p:tgtEl>
                                          <p:spTgt spid="33"/>
                                        </p:tgtEl>
                                        <p:attrNameLst>
                                          <p:attrName>style.visibility</p:attrName>
                                        </p:attrNameLst>
                                      </p:cBhvr>
                                      <p:to>
                                        <p:strVal val="visible"/>
                                      </p:to>
                                    </p:set>
                                    <p:anim calcmode="lin" valueType="num">
                                      <p:cBhvr>
                                        <p:cTn id="66" dur="500" fill="hold"/>
                                        <p:tgtEl>
                                          <p:spTgt spid="33"/>
                                        </p:tgtEl>
                                        <p:attrNameLst>
                                          <p:attrName>ppt_w</p:attrName>
                                        </p:attrNameLst>
                                      </p:cBhvr>
                                      <p:tavLst>
                                        <p:tav tm="0">
                                          <p:val>
                                            <p:fltVal val="0"/>
                                          </p:val>
                                        </p:tav>
                                        <p:tav tm="100000">
                                          <p:val>
                                            <p:strVal val="#ppt_w"/>
                                          </p:val>
                                        </p:tav>
                                      </p:tavLst>
                                    </p:anim>
                                    <p:anim calcmode="lin" valueType="num">
                                      <p:cBhvr>
                                        <p:cTn id="67" dur="500" fill="hold"/>
                                        <p:tgtEl>
                                          <p:spTgt spid="33"/>
                                        </p:tgtEl>
                                        <p:attrNameLst>
                                          <p:attrName>ppt_h</p:attrName>
                                        </p:attrNameLst>
                                      </p:cBhvr>
                                      <p:tavLst>
                                        <p:tav tm="0">
                                          <p:val>
                                            <p:fltVal val="0"/>
                                          </p:val>
                                        </p:tav>
                                        <p:tav tm="100000">
                                          <p:val>
                                            <p:strVal val="#ppt_h"/>
                                          </p:val>
                                        </p:tav>
                                      </p:tavLst>
                                    </p:anim>
                                    <p:animEffect transition="in" filter="fade">
                                      <p:cBhvr>
                                        <p:cTn id="68" dur="500"/>
                                        <p:tgtEl>
                                          <p:spTgt spid="33"/>
                                        </p:tgtEl>
                                      </p:cBhvr>
                                    </p:animEffect>
                                  </p:childTnLst>
                                </p:cTn>
                              </p:par>
                              <p:par>
                                <p:cTn id="69" presetID="53" presetClass="entr" presetSubtype="16" fill="hold" nodeType="with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p:cTn id="71" dur="500" fill="hold"/>
                                        <p:tgtEl>
                                          <p:spTgt spid="35"/>
                                        </p:tgtEl>
                                        <p:attrNameLst>
                                          <p:attrName>ppt_w</p:attrName>
                                        </p:attrNameLst>
                                      </p:cBhvr>
                                      <p:tavLst>
                                        <p:tav tm="0">
                                          <p:val>
                                            <p:fltVal val="0"/>
                                          </p:val>
                                        </p:tav>
                                        <p:tav tm="100000">
                                          <p:val>
                                            <p:strVal val="#ppt_w"/>
                                          </p:val>
                                        </p:tav>
                                      </p:tavLst>
                                    </p:anim>
                                    <p:anim calcmode="lin" valueType="num">
                                      <p:cBhvr>
                                        <p:cTn id="72" dur="500" fill="hold"/>
                                        <p:tgtEl>
                                          <p:spTgt spid="35"/>
                                        </p:tgtEl>
                                        <p:attrNameLst>
                                          <p:attrName>ppt_h</p:attrName>
                                        </p:attrNameLst>
                                      </p:cBhvr>
                                      <p:tavLst>
                                        <p:tav tm="0">
                                          <p:val>
                                            <p:fltVal val="0"/>
                                          </p:val>
                                        </p:tav>
                                        <p:tav tm="100000">
                                          <p:val>
                                            <p:strVal val="#ppt_h"/>
                                          </p:val>
                                        </p:tav>
                                      </p:tavLst>
                                    </p:anim>
                                    <p:animEffect transition="in" filter="fade">
                                      <p:cBhvr>
                                        <p:cTn id="73" dur="500"/>
                                        <p:tgtEl>
                                          <p:spTgt spid="35"/>
                                        </p:tgtEl>
                                      </p:cBhvr>
                                    </p:animEffect>
                                  </p:childTnLst>
                                </p:cTn>
                              </p:par>
                              <p:par>
                                <p:cTn id="74" presetID="53" presetClass="entr" presetSubtype="16" fill="hold" nodeType="with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p:cTn id="76" dur="500" fill="hold"/>
                                        <p:tgtEl>
                                          <p:spTgt spid="37"/>
                                        </p:tgtEl>
                                        <p:attrNameLst>
                                          <p:attrName>ppt_w</p:attrName>
                                        </p:attrNameLst>
                                      </p:cBhvr>
                                      <p:tavLst>
                                        <p:tav tm="0">
                                          <p:val>
                                            <p:fltVal val="0"/>
                                          </p:val>
                                        </p:tav>
                                        <p:tav tm="100000">
                                          <p:val>
                                            <p:strVal val="#ppt_w"/>
                                          </p:val>
                                        </p:tav>
                                      </p:tavLst>
                                    </p:anim>
                                    <p:anim calcmode="lin" valueType="num">
                                      <p:cBhvr>
                                        <p:cTn id="77" dur="500" fill="hold"/>
                                        <p:tgtEl>
                                          <p:spTgt spid="37"/>
                                        </p:tgtEl>
                                        <p:attrNameLst>
                                          <p:attrName>ppt_h</p:attrName>
                                        </p:attrNameLst>
                                      </p:cBhvr>
                                      <p:tavLst>
                                        <p:tav tm="0">
                                          <p:val>
                                            <p:fltVal val="0"/>
                                          </p:val>
                                        </p:tav>
                                        <p:tav tm="100000">
                                          <p:val>
                                            <p:strVal val="#ppt_h"/>
                                          </p:val>
                                        </p:tav>
                                      </p:tavLst>
                                    </p:anim>
                                    <p:animEffect transition="in" filter="fade">
                                      <p:cBhvr>
                                        <p:cTn id="78" dur="500"/>
                                        <p:tgtEl>
                                          <p:spTgt spid="37"/>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4"/>
                                        </p:tgtEl>
                                        <p:attrNameLst>
                                          <p:attrName>style.visibility</p:attrName>
                                        </p:attrNameLst>
                                      </p:cBhvr>
                                      <p:to>
                                        <p:strVal val="visible"/>
                                      </p:to>
                                    </p:set>
                                    <p:animEffect transition="in" filter="wipe(down)">
                                      <p:cBhvr>
                                        <p:cTn id="8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animBg="1"/>
      <p:bldP spid="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66628ECA-552C-EACE-CFD8-01EE13EC1CD6}"/>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5580C4C0-9AB0-1EDA-C2DF-DF39CB5EF21E}"/>
              </a:ext>
            </a:extLst>
          </p:cNvPr>
          <p:cNvSpPr/>
          <p:nvPr/>
        </p:nvSpPr>
        <p:spPr>
          <a:xfrm>
            <a:off x="301421" y="2969846"/>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La gestion des risques SSI</a:t>
            </a:r>
          </a:p>
        </p:txBody>
      </p:sp>
      <p:sp>
        <p:nvSpPr>
          <p:cNvPr id="4" name="Espace réservé du numéro de diapositive 1">
            <a:extLst>
              <a:ext uri="{FF2B5EF4-FFF2-40B4-BE49-F238E27FC236}">
                <a16:creationId xmlns:a16="http://schemas.microsoft.com/office/drawing/2014/main" id="{28896A8D-28D4-8D8A-1CDE-60E90D48209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50</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C8DA819A-DD20-B924-8662-FE7D3661B796}"/>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791CE01D-38BB-AC08-E174-4F65E62BB2AA}"/>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22686556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définition d’un risque cyber (ISO/IEC 27000)</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8" name="Image 7">
            <a:extLst>
              <a:ext uri="{FF2B5EF4-FFF2-40B4-BE49-F238E27FC236}">
                <a16:creationId xmlns:a16="http://schemas.microsoft.com/office/drawing/2014/main" id="{BDF6E9A3-410E-89BD-492C-AEF6DA8462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2200" y="3309123"/>
            <a:ext cx="1080000" cy="1080000"/>
          </a:xfrm>
          <a:prstGeom prst="rect">
            <a:avLst/>
          </a:prstGeom>
        </p:spPr>
      </p:pic>
      <p:pic>
        <p:nvPicPr>
          <p:cNvPr id="10" name="Image 9">
            <a:extLst>
              <a:ext uri="{FF2B5EF4-FFF2-40B4-BE49-F238E27FC236}">
                <a16:creationId xmlns:a16="http://schemas.microsoft.com/office/drawing/2014/main" id="{488C8755-D48D-7FD5-9A4B-E92B28865C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9539" y="3309123"/>
            <a:ext cx="1080000" cy="1080000"/>
          </a:xfrm>
          <a:prstGeom prst="rect">
            <a:avLst/>
          </a:prstGeom>
        </p:spPr>
      </p:pic>
      <p:pic>
        <p:nvPicPr>
          <p:cNvPr id="12" name="Image 11">
            <a:extLst>
              <a:ext uri="{FF2B5EF4-FFF2-40B4-BE49-F238E27FC236}">
                <a16:creationId xmlns:a16="http://schemas.microsoft.com/office/drawing/2014/main" id="{0141DB8C-EF02-5DE5-0DC2-5DCD92C5DD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208" y="3309123"/>
            <a:ext cx="1080000" cy="1080000"/>
          </a:xfrm>
          <a:prstGeom prst="rect">
            <a:avLst/>
          </a:prstGeom>
        </p:spPr>
      </p:pic>
      <p:pic>
        <p:nvPicPr>
          <p:cNvPr id="14" name="Image 13">
            <a:extLst>
              <a:ext uri="{FF2B5EF4-FFF2-40B4-BE49-F238E27FC236}">
                <a16:creationId xmlns:a16="http://schemas.microsoft.com/office/drawing/2014/main" id="{4B2DFBFD-5636-676A-AE91-C34DF5180F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5870" y="3309123"/>
            <a:ext cx="1080000" cy="1080000"/>
          </a:xfrm>
          <a:prstGeom prst="rect">
            <a:avLst/>
          </a:prstGeom>
        </p:spPr>
      </p:pic>
      <p:sp>
        <p:nvSpPr>
          <p:cNvPr id="15" name="Flèche vers la droite 14">
            <a:extLst>
              <a:ext uri="{FF2B5EF4-FFF2-40B4-BE49-F238E27FC236}">
                <a16:creationId xmlns:a16="http://schemas.microsoft.com/office/drawing/2014/main" id="{CFE5A068-98CC-92F7-924C-1480B2D239B5}"/>
              </a:ext>
            </a:extLst>
          </p:cNvPr>
          <p:cNvSpPr/>
          <p:nvPr/>
        </p:nvSpPr>
        <p:spPr>
          <a:xfrm>
            <a:off x="2382836" y="3633099"/>
            <a:ext cx="1440160" cy="432048"/>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6" name="Flèche vers la droite 15">
            <a:extLst>
              <a:ext uri="{FF2B5EF4-FFF2-40B4-BE49-F238E27FC236}">
                <a16:creationId xmlns:a16="http://schemas.microsoft.com/office/drawing/2014/main" id="{1C1727F4-E7D4-675F-3456-3FCF6423C0E9}"/>
              </a:ext>
            </a:extLst>
          </p:cNvPr>
          <p:cNvSpPr/>
          <p:nvPr/>
        </p:nvSpPr>
        <p:spPr>
          <a:xfrm>
            <a:off x="5263822" y="3633099"/>
            <a:ext cx="1440160" cy="432048"/>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7" name="Flèche vers la droite 16">
            <a:extLst>
              <a:ext uri="{FF2B5EF4-FFF2-40B4-BE49-F238E27FC236}">
                <a16:creationId xmlns:a16="http://schemas.microsoft.com/office/drawing/2014/main" id="{93C0BDB5-513C-038B-92F4-8C711B661126}"/>
              </a:ext>
            </a:extLst>
          </p:cNvPr>
          <p:cNvSpPr/>
          <p:nvPr/>
        </p:nvSpPr>
        <p:spPr>
          <a:xfrm>
            <a:off x="8320172" y="3633099"/>
            <a:ext cx="1440160" cy="432048"/>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8" name="Rectangle 17">
            <a:extLst>
              <a:ext uri="{FF2B5EF4-FFF2-40B4-BE49-F238E27FC236}">
                <a16:creationId xmlns:a16="http://schemas.microsoft.com/office/drawing/2014/main" id="{32AFD267-CF1E-2546-6820-09BB3CC24028}"/>
              </a:ext>
            </a:extLst>
          </p:cNvPr>
          <p:cNvSpPr/>
          <p:nvPr/>
        </p:nvSpPr>
        <p:spPr>
          <a:xfrm>
            <a:off x="695400" y="4461131"/>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Menace</a:t>
            </a:r>
          </a:p>
        </p:txBody>
      </p:sp>
      <p:sp>
        <p:nvSpPr>
          <p:cNvPr id="19" name="Rectangle 18">
            <a:extLst>
              <a:ext uri="{FF2B5EF4-FFF2-40B4-BE49-F238E27FC236}">
                <a16:creationId xmlns:a16="http://schemas.microsoft.com/office/drawing/2014/main" id="{9729FD74-1C0C-DA6F-D3CF-86AF2C52E28B}"/>
              </a:ext>
            </a:extLst>
          </p:cNvPr>
          <p:cNvSpPr/>
          <p:nvPr/>
        </p:nvSpPr>
        <p:spPr>
          <a:xfrm>
            <a:off x="3601438" y="4461131"/>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Vulnérabilité</a:t>
            </a:r>
          </a:p>
        </p:txBody>
      </p:sp>
      <p:sp>
        <p:nvSpPr>
          <p:cNvPr id="20" name="Rectangle 19">
            <a:extLst>
              <a:ext uri="{FF2B5EF4-FFF2-40B4-BE49-F238E27FC236}">
                <a16:creationId xmlns:a16="http://schemas.microsoft.com/office/drawing/2014/main" id="{6A13641C-EBDB-EE2D-AFB5-F7F2BE7B4D7E}"/>
              </a:ext>
            </a:extLst>
          </p:cNvPr>
          <p:cNvSpPr/>
          <p:nvPr/>
        </p:nvSpPr>
        <p:spPr>
          <a:xfrm>
            <a:off x="6657789" y="4461131"/>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Actif support</a:t>
            </a:r>
          </a:p>
        </p:txBody>
      </p:sp>
      <p:sp>
        <p:nvSpPr>
          <p:cNvPr id="21" name="Rectangle 20">
            <a:extLst>
              <a:ext uri="{FF2B5EF4-FFF2-40B4-BE49-F238E27FC236}">
                <a16:creationId xmlns:a16="http://schemas.microsoft.com/office/drawing/2014/main" id="{021E5F58-3512-B7FC-2857-6DE720C164A7}"/>
              </a:ext>
            </a:extLst>
          </p:cNvPr>
          <p:cNvSpPr/>
          <p:nvPr/>
        </p:nvSpPr>
        <p:spPr>
          <a:xfrm>
            <a:off x="9651510" y="4461131"/>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Actif primaire</a:t>
            </a:r>
          </a:p>
        </p:txBody>
      </p:sp>
      <p:sp>
        <p:nvSpPr>
          <p:cNvPr id="22" name="Rectangle 21">
            <a:extLst>
              <a:ext uri="{FF2B5EF4-FFF2-40B4-BE49-F238E27FC236}">
                <a16:creationId xmlns:a16="http://schemas.microsoft.com/office/drawing/2014/main" id="{01C9F711-6C3A-8359-D38F-694604F810A7}"/>
              </a:ext>
            </a:extLst>
          </p:cNvPr>
          <p:cNvSpPr/>
          <p:nvPr/>
        </p:nvSpPr>
        <p:spPr>
          <a:xfrm>
            <a:off x="2382836" y="3994766"/>
            <a:ext cx="1368152" cy="327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white">
                    <a:lumMod val="50000"/>
                  </a:prstClr>
                </a:solidFill>
                <a:effectLst/>
                <a:uLnTx/>
                <a:uFillTx/>
                <a:latin typeface="Avenir Book" panose="02000503020000020003" pitchFamily="2" charset="0"/>
                <a:ea typeface="+mn-ea"/>
                <a:cs typeface="Futura Medium" panose="020B0602020204020303" pitchFamily="34" charset="-79"/>
              </a:rPr>
              <a:t>exploite</a:t>
            </a:r>
          </a:p>
        </p:txBody>
      </p:sp>
      <p:sp>
        <p:nvSpPr>
          <p:cNvPr id="23" name="Rectangle 22">
            <a:extLst>
              <a:ext uri="{FF2B5EF4-FFF2-40B4-BE49-F238E27FC236}">
                <a16:creationId xmlns:a16="http://schemas.microsoft.com/office/drawing/2014/main" id="{CA3428BA-2A63-C98A-F4B8-F71FF881EBFC}"/>
              </a:ext>
            </a:extLst>
          </p:cNvPr>
          <p:cNvSpPr/>
          <p:nvPr/>
        </p:nvSpPr>
        <p:spPr>
          <a:xfrm>
            <a:off x="5251296" y="3994766"/>
            <a:ext cx="1368152" cy="327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white">
                    <a:lumMod val="50000"/>
                  </a:prstClr>
                </a:solidFill>
                <a:effectLst/>
                <a:uLnTx/>
                <a:uFillTx/>
                <a:latin typeface="Avenir Book" panose="02000503020000020003" pitchFamily="2" charset="0"/>
                <a:ea typeface="+mn-ea"/>
                <a:cs typeface="Futura Medium" panose="020B0602020204020303" pitchFamily="34" charset="-79"/>
              </a:rPr>
              <a:t>impactant</a:t>
            </a:r>
          </a:p>
        </p:txBody>
      </p:sp>
      <p:sp>
        <p:nvSpPr>
          <p:cNvPr id="24" name="Rectangle 23">
            <a:extLst>
              <a:ext uri="{FF2B5EF4-FFF2-40B4-BE49-F238E27FC236}">
                <a16:creationId xmlns:a16="http://schemas.microsoft.com/office/drawing/2014/main" id="{06C02392-48E0-54C9-AD81-9CAC0C05C303}"/>
              </a:ext>
            </a:extLst>
          </p:cNvPr>
          <p:cNvSpPr/>
          <p:nvPr/>
        </p:nvSpPr>
        <p:spPr>
          <a:xfrm>
            <a:off x="8332699" y="3994766"/>
            <a:ext cx="136815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white">
                    <a:lumMod val="50000"/>
                  </a:prstClr>
                </a:solidFill>
                <a:effectLst/>
                <a:uLnTx/>
                <a:uFillTx/>
                <a:latin typeface="Avenir Book" panose="02000503020000020003" pitchFamily="2" charset="0"/>
                <a:ea typeface="+mn-ea"/>
                <a:cs typeface="Futura Medium" panose="020B0602020204020303" pitchFamily="34" charset="-79"/>
              </a:rPr>
              <a:t>nuit</a:t>
            </a:r>
          </a:p>
        </p:txBody>
      </p:sp>
      <p:sp>
        <p:nvSpPr>
          <p:cNvPr id="25" name="Double flèche horizontale 24">
            <a:extLst>
              <a:ext uri="{FF2B5EF4-FFF2-40B4-BE49-F238E27FC236}">
                <a16:creationId xmlns:a16="http://schemas.microsoft.com/office/drawing/2014/main" id="{559B60BD-A0B4-3BD4-5723-74AD10748DBE}"/>
              </a:ext>
            </a:extLst>
          </p:cNvPr>
          <p:cNvSpPr/>
          <p:nvPr/>
        </p:nvSpPr>
        <p:spPr>
          <a:xfrm>
            <a:off x="695400" y="5019993"/>
            <a:ext cx="7534038" cy="432048"/>
          </a:xfrm>
          <a:prstGeom prst="leftRightArrow">
            <a:avLst>
              <a:gd name="adj1" fmla="val 100000"/>
              <a:gd name="adj2" fmla="val 67637"/>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Vraisemblance (</a:t>
            </a:r>
            <a:r>
              <a:rPr kumimoji="0" lang="fr-FR" sz="1800" b="0" i="1"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probabilité d’occurrence</a:t>
            </a: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t>
            </a:r>
          </a:p>
        </p:txBody>
      </p:sp>
      <p:sp>
        <p:nvSpPr>
          <p:cNvPr id="26" name="Double flèche horizontale 25">
            <a:extLst>
              <a:ext uri="{FF2B5EF4-FFF2-40B4-BE49-F238E27FC236}">
                <a16:creationId xmlns:a16="http://schemas.microsoft.com/office/drawing/2014/main" id="{A4BD0871-1330-F51E-8195-951F944E26A2}"/>
              </a:ext>
            </a:extLst>
          </p:cNvPr>
          <p:cNvSpPr/>
          <p:nvPr/>
        </p:nvSpPr>
        <p:spPr>
          <a:xfrm>
            <a:off x="6657789" y="5541251"/>
            <a:ext cx="4577895" cy="432048"/>
          </a:xfrm>
          <a:prstGeom prst="leftRightArrow">
            <a:avLst>
              <a:gd name="adj1" fmla="val 99383"/>
              <a:gd name="adj2" fmla="val 50000"/>
            </a:avLst>
          </a:prstGeom>
          <a:solidFill>
            <a:schemeClr val="accent2">
              <a:lumMod val="75000"/>
            </a:schemeClr>
          </a:solidFill>
          <a:ln>
            <a:solidFill>
              <a:schemeClr val="accent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Conséquence (</a:t>
            </a:r>
            <a:r>
              <a:rPr kumimoji="0" lang="fr-FR" sz="1800" b="0" i="1"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impact</a:t>
            </a: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t>
            </a:r>
          </a:p>
        </p:txBody>
      </p:sp>
      <p:sp>
        <p:nvSpPr>
          <p:cNvPr id="27" name="Rectangle 26">
            <a:extLst>
              <a:ext uri="{FF2B5EF4-FFF2-40B4-BE49-F238E27FC236}">
                <a16:creationId xmlns:a16="http://schemas.microsoft.com/office/drawing/2014/main" id="{AD370227-3CE7-951E-86E5-7069EC1FEB4C}"/>
              </a:ext>
            </a:extLst>
          </p:cNvPr>
          <p:cNvSpPr/>
          <p:nvPr/>
        </p:nvSpPr>
        <p:spPr>
          <a:xfrm>
            <a:off x="263352" y="1394015"/>
            <a:ext cx="11737304" cy="1359036"/>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0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4472C4">
                    <a:lumMod val="75000"/>
                  </a:srgbClr>
                </a:solidFill>
                <a:effectLst/>
                <a:uLnTx/>
                <a:uFillTx/>
                <a:latin typeface="Avenir Black" panose="02000503020000020003" pitchFamily="2" charset="0"/>
                <a:ea typeface="+mn-ea"/>
                <a:cs typeface="Futura Medium" panose="020B0602020204020303" pitchFamily="34" charset="-79"/>
              </a:rPr>
              <a:t>« Le risque lié à la sécurité de l’information est associé à la possibilité que des menaces exploitent les vulnérabilités d’un actif ou d’un groupe d’actifs informationnels et nuisent donc à un organisme»</a:t>
            </a:r>
          </a:p>
        </p:txBody>
      </p:sp>
      <p:sp>
        <p:nvSpPr>
          <p:cNvPr id="28" name="Rectangle 27">
            <a:extLst>
              <a:ext uri="{FF2B5EF4-FFF2-40B4-BE49-F238E27FC236}">
                <a16:creationId xmlns:a16="http://schemas.microsoft.com/office/drawing/2014/main" id="{AE116931-D03E-0218-012A-6295F45A15C6}"/>
              </a:ext>
            </a:extLst>
          </p:cNvPr>
          <p:cNvSpPr/>
          <p:nvPr/>
        </p:nvSpPr>
        <p:spPr>
          <a:xfrm>
            <a:off x="3871891" y="2570753"/>
            <a:ext cx="4448218" cy="37821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Medium" panose="020B0602020204020303" pitchFamily="34" charset="-79"/>
              </a:rPr>
              <a:t>ISO/IEC 27000, article 3.6.1 (note 6)</a:t>
            </a:r>
          </a:p>
        </p:txBody>
      </p:sp>
    </p:spTree>
    <p:extLst>
      <p:ext uri="{BB962C8B-B14F-4D97-AF65-F5344CB8AC3E}">
        <p14:creationId xmlns:p14="http://schemas.microsoft.com/office/powerpoint/2010/main" val="109317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left)">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 calcmode="lin" valueType="num">
                                      <p:cBhvr>
                                        <p:cTn id="64" dur="500" fill="hold"/>
                                        <p:tgtEl>
                                          <p:spTgt spid="20"/>
                                        </p:tgtEl>
                                        <p:attrNameLst>
                                          <p:attrName>ppt_w</p:attrName>
                                        </p:attrNameLst>
                                      </p:cBhvr>
                                      <p:tavLst>
                                        <p:tav tm="0">
                                          <p:val>
                                            <p:fltVal val="0"/>
                                          </p:val>
                                        </p:tav>
                                        <p:tav tm="100000">
                                          <p:val>
                                            <p:strVal val="#ppt_w"/>
                                          </p:val>
                                        </p:tav>
                                      </p:tavLst>
                                    </p:anim>
                                    <p:anim calcmode="lin" valueType="num">
                                      <p:cBhvr>
                                        <p:cTn id="65" dur="500" fill="hold"/>
                                        <p:tgtEl>
                                          <p:spTgt spid="20"/>
                                        </p:tgtEl>
                                        <p:attrNameLst>
                                          <p:attrName>ppt_h</p:attrName>
                                        </p:attrNameLst>
                                      </p:cBhvr>
                                      <p:tavLst>
                                        <p:tav tm="0">
                                          <p:val>
                                            <p:fltVal val="0"/>
                                          </p:val>
                                        </p:tav>
                                        <p:tav tm="100000">
                                          <p:val>
                                            <p:strVal val="#ppt_h"/>
                                          </p:val>
                                        </p:tav>
                                      </p:tavLst>
                                    </p:anim>
                                    <p:animEffect transition="in" filter="fade">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wipe(left)">
                                      <p:cBhvr>
                                        <p:cTn id="71" dur="500"/>
                                        <p:tgtEl>
                                          <p:spTgt spid="17"/>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wipe(left)">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p:cTn id="79" dur="500" fill="hold"/>
                                        <p:tgtEl>
                                          <p:spTgt spid="8"/>
                                        </p:tgtEl>
                                        <p:attrNameLst>
                                          <p:attrName>ppt_w</p:attrName>
                                        </p:attrNameLst>
                                      </p:cBhvr>
                                      <p:tavLst>
                                        <p:tav tm="0">
                                          <p:val>
                                            <p:fltVal val="0"/>
                                          </p:val>
                                        </p:tav>
                                        <p:tav tm="100000">
                                          <p:val>
                                            <p:strVal val="#ppt_w"/>
                                          </p:val>
                                        </p:tav>
                                      </p:tavLst>
                                    </p:anim>
                                    <p:anim calcmode="lin" valueType="num">
                                      <p:cBhvr>
                                        <p:cTn id="80" dur="500" fill="hold"/>
                                        <p:tgtEl>
                                          <p:spTgt spid="8"/>
                                        </p:tgtEl>
                                        <p:attrNameLst>
                                          <p:attrName>ppt_h</p:attrName>
                                        </p:attrNameLst>
                                      </p:cBhvr>
                                      <p:tavLst>
                                        <p:tav tm="0">
                                          <p:val>
                                            <p:fltVal val="0"/>
                                          </p:val>
                                        </p:tav>
                                        <p:tav tm="100000">
                                          <p:val>
                                            <p:strVal val="#ppt_h"/>
                                          </p:val>
                                        </p:tav>
                                      </p:tavLst>
                                    </p:anim>
                                    <p:animEffect transition="in" filter="fade">
                                      <p:cBhvr>
                                        <p:cTn id="81" dur="500"/>
                                        <p:tgtEl>
                                          <p:spTgt spid="8"/>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1"/>
                                        </p:tgtEl>
                                        <p:attrNameLst>
                                          <p:attrName>style.visibility</p:attrName>
                                        </p:attrNameLst>
                                      </p:cBhvr>
                                      <p:to>
                                        <p:strVal val="visible"/>
                                      </p:to>
                                    </p:set>
                                    <p:anim calcmode="lin" valueType="num">
                                      <p:cBhvr>
                                        <p:cTn id="84" dur="500" fill="hold"/>
                                        <p:tgtEl>
                                          <p:spTgt spid="21"/>
                                        </p:tgtEl>
                                        <p:attrNameLst>
                                          <p:attrName>ppt_w</p:attrName>
                                        </p:attrNameLst>
                                      </p:cBhvr>
                                      <p:tavLst>
                                        <p:tav tm="0">
                                          <p:val>
                                            <p:fltVal val="0"/>
                                          </p:val>
                                        </p:tav>
                                        <p:tav tm="100000">
                                          <p:val>
                                            <p:strVal val="#ppt_w"/>
                                          </p:val>
                                        </p:tav>
                                      </p:tavLst>
                                    </p:anim>
                                    <p:anim calcmode="lin" valueType="num">
                                      <p:cBhvr>
                                        <p:cTn id="85" dur="500" fill="hold"/>
                                        <p:tgtEl>
                                          <p:spTgt spid="21"/>
                                        </p:tgtEl>
                                        <p:attrNameLst>
                                          <p:attrName>ppt_h</p:attrName>
                                        </p:attrNameLst>
                                      </p:cBhvr>
                                      <p:tavLst>
                                        <p:tav tm="0">
                                          <p:val>
                                            <p:fltVal val="0"/>
                                          </p:val>
                                        </p:tav>
                                        <p:tav tm="100000">
                                          <p:val>
                                            <p:strVal val="#ppt_h"/>
                                          </p:val>
                                        </p:tav>
                                      </p:tavLst>
                                    </p:anim>
                                    <p:animEffect transition="in" filter="fade">
                                      <p:cBhvr>
                                        <p:cTn id="86" dur="500"/>
                                        <p:tgtEl>
                                          <p:spTgt spid="21"/>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wipe(left)">
                                      <p:cBhvr>
                                        <p:cTn id="91" dur="500"/>
                                        <p:tgtEl>
                                          <p:spTgt spid="25"/>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wipe(left)">
                                      <p:cBhvr>
                                        <p:cTn id="9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p:bldP spid="23" grpId="0"/>
      <p:bldP spid="24" grpId="0"/>
      <p:bldP spid="25" grpId="0" animBg="1"/>
      <p:bldP spid="26" grpId="0" animBg="1"/>
      <p:bldP spid="27" grpId="0" animBg="1"/>
      <p:bldP spid="2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La notion d’actifs</a:t>
            </a:r>
            <a:endParaRPr lang="fr-FR" sz="2800" i="1" dirty="0">
              <a:solidFill>
                <a:schemeClr val="accent1">
                  <a:lumMod val="50000"/>
                </a:schemeClr>
              </a:solidFill>
              <a:latin typeface="Avenir Book" panose="02000503020000020003" pitchFamily="2" charset="0"/>
              <a:cs typeface="Futura Medium" panose="020B0602020204020303" pitchFamily="34" charset="-79"/>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3" name="Espace réservé du pied de page 2">
            <a:extLst>
              <a:ext uri="{FF2B5EF4-FFF2-40B4-BE49-F238E27FC236}">
                <a16:creationId xmlns:a16="http://schemas.microsoft.com/office/drawing/2014/main" id="{D507728A-D49F-2B6D-9A03-117F4CDE23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Espace réservé du numéro de diapositive 3">
            <a:extLst>
              <a:ext uri="{FF2B5EF4-FFF2-40B4-BE49-F238E27FC236}">
                <a16:creationId xmlns:a16="http://schemas.microsoft.com/office/drawing/2014/main" id="{6C7FCE09-15FB-FFB1-61C3-AE8ACC7F20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5" name="Rectangle 4">
            <a:extLst>
              <a:ext uri="{FF2B5EF4-FFF2-40B4-BE49-F238E27FC236}">
                <a16:creationId xmlns:a16="http://schemas.microsoft.com/office/drawing/2014/main" id="{1F7546C1-FC2B-0C34-BB38-EE00E940EFBB}"/>
              </a:ext>
            </a:extLst>
          </p:cNvPr>
          <p:cNvSpPr/>
          <p:nvPr/>
        </p:nvSpPr>
        <p:spPr>
          <a:xfrm>
            <a:off x="0" y="2710750"/>
            <a:ext cx="12192000" cy="53459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546A">
                    <a:lumMod val="50000"/>
                  </a:srgbClr>
                </a:solidFill>
                <a:effectLst/>
                <a:uLnTx/>
                <a:uFillTx/>
                <a:latin typeface="Avenir Book" panose="02000503020000020003" pitchFamily="2" charset="0"/>
                <a:ea typeface="Tahoma" panose="020B0604030504040204" pitchFamily="34" charset="0"/>
                <a:cs typeface="Futura Medium" panose="020B0602020204020303" pitchFamily="34" charset="-79"/>
              </a:rPr>
              <a:t>Le S.I. regroupe des actifs primordiaux et des actifs supports</a:t>
            </a:r>
          </a:p>
        </p:txBody>
      </p:sp>
      <p:sp>
        <p:nvSpPr>
          <p:cNvPr id="7" name="Rectangle : coins arrondis 6">
            <a:extLst>
              <a:ext uri="{FF2B5EF4-FFF2-40B4-BE49-F238E27FC236}">
                <a16:creationId xmlns:a16="http://schemas.microsoft.com/office/drawing/2014/main" id="{EA164FF0-C9EF-0582-47A1-F4E056AC5393}"/>
              </a:ext>
            </a:extLst>
          </p:cNvPr>
          <p:cNvSpPr/>
          <p:nvPr/>
        </p:nvSpPr>
        <p:spPr>
          <a:xfrm>
            <a:off x="380479" y="3371615"/>
            <a:ext cx="3771305" cy="2592288"/>
          </a:xfrm>
          <a:prstGeom prst="roundRect">
            <a:avLst>
              <a:gd name="adj" fmla="val 4547"/>
            </a:avLst>
          </a:prstGeom>
          <a:solidFill>
            <a:schemeClr val="accent6">
              <a:lumMod val="20000"/>
              <a:lumOff val="80000"/>
            </a:schemeClr>
          </a:solidFill>
          <a:ln w="3175">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144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70AD47">
                    <a:lumMod val="50000"/>
                  </a:srgbClr>
                </a:solidFill>
                <a:effectLst/>
                <a:uLnTx/>
                <a:uFillTx/>
                <a:latin typeface="Avenir Book" panose="02000503020000020003" pitchFamily="2" charset="0"/>
                <a:ea typeface="+mn-ea"/>
                <a:cs typeface="FUTURA MEDIUM" panose="020B0602020204020303" pitchFamily="34" charset="-79"/>
              </a:rPr>
              <a:t>Actifs primaires</a:t>
            </a:r>
          </a:p>
        </p:txBody>
      </p:sp>
      <p:sp>
        <p:nvSpPr>
          <p:cNvPr id="8" name="Rectangle : coins arrondis 7">
            <a:extLst>
              <a:ext uri="{FF2B5EF4-FFF2-40B4-BE49-F238E27FC236}">
                <a16:creationId xmlns:a16="http://schemas.microsoft.com/office/drawing/2014/main" id="{A7452C6C-E824-F1AB-65E3-402382D0152F}"/>
              </a:ext>
            </a:extLst>
          </p:cNvPr>
          <p:cNvSpPr/>
          <p:nvPr/>
        </p:nvSpPr>
        <p:spPr>
          <a:xfrm>
            <a:off x="4261360" y="3353876"/>
            <a:ext cx="7528115" cy="2592288"/>
          </a:xfrm>
          <a:prstGeom prst="roundRect">
            <a:avLst>
              <a:gd name="adj" fmla="val 4547"/>
            </a:avLst>
          </a:prstGeom>
          <a:solidFill>
            <a:schemeClr val="accent2">
              <a:lumMod val="20000"/>
              <a:lumOff val="80000"/>
            </a:schemeClr>
          </a:solidFill>
          <a:ln w="3175">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144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ED7D31">
                    <a:lumMod val="50000"/>
                  </a:srgbClr>
                </a:solidFill>
                <a:effectLst/>
                <a:uLnTx/>
                <a:uFillTx/>
                <a:latin typeface="Avenir Book" panose="02000503020000020003" pitchFamily="2" charset="0"/>
                <a:ea typeface="+mn-ea"/>
                <a:cs typeface="FUTURA MEDIUM" panose="020B0602020204020303" pitchFamily="34" charset="-79"/>
              </a:rPr>
              <a:t>Actifs supports</a:t>
            </a:r>
          </a:p>
        </p:txBody>
      </p:sp>
      <p:pic>
        <p:nvPicPr>
          <p:cNvPr id="9" name="Image 8">
            <a:extLst>
              <a:ext uri="{FF2B5EF4-FFF2-40B4-BE49-F238E27FC236}">
                <a16:creationId xmlns:a16="http://schemas.microsoft.com/office/drawing/2014/main" id="{FCCF6BF4-8529-EE59-D710-200F7C547A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400" y="4132911"/>
            <a:ext cx="576000" cy="576000"/>
          </a:xfrm>
          <a:prstGeom prst="rect">
            <a:avLst/>
          </a:prstGeom>
        </p:spPr>
      </p:pic>
      <p:pic>
        <p:nvPicPr>
          <p:cNvPr id="10" name="Image 9">
            <a:extLst>
              <a:ext uri="{FF2B5EF4-FFF2-40B4-BE49-F238E27FC236}">
                <a16:creationId xmlns:a16="http://schemas.microsoft.com/office/drawing/2014/main" id="{AC1BBEA1-AFF1-DAD8-4D8F-171012AE1D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400" y="5041780"/>
            <a:ext cx="576000" cy="576000"/>
          </a:xfrm>
          <a:prstGeom prst="rect">
            <a:avLst/>
          </a:prstGeom>
        </p:spPr>
      </p:pic>
      <p:pic>
        <p:nvPicPr>
          <p:cNvPr id="12" name="Image 11">
            <a:extLst>
              <a:ext uri="{FF2B5EF4-FFF2-40B4-BE49-F238E27FC236}">
                <a16:creationId xmlns:a16="http://schemas.microsoft.com/office/drawing/2014/main" id="{79FAD077-0D31-5D9C-1DAD-505B661C25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2705" y="4024624"/>
            <a:ext cx="540000" cy="540000"/>
          </a:xfrm>
          <a:prstGeom prst="rect">
            <a:avLst/>
          </a:prstGeom>
        </p:spPr>
      </p:pic>
      <p:pic>
        <p:nvPicPr>
          <p:cNvPr id="13" name="Image 12">
            <a:extLst>
              <a:ext uri="{FF2B5EF4-FFF2-40B4-BE49-F238E27FC236}">
                <a16:creationId xmlns:a16="http://schemas.microsoft.com/office/drawing/2014/main" id="{1A93C339-23FA-930E-A7A8-D076E85C19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15005" y="4024624"/>
            <a:ext cx="540000" cy="540000"/>
          </a:xfrm>
          <a:prstGeom prst="rect">
            <a:avLst/>
          </a:prstGeom>
        </p:spPr>
      </p:pic>
      <p:pic>
        <p:nvPicPr>
          <p:cNvPr id="14" name="Image 13" descr="Une image contenant texte, ordinateur&#10;&#10;Description générée automatiquement">
            <a:extLst>
              <a:ext uri="{FF2B5EF4-FFF2-40B4-BE49-F238E27FC236}">
                <a16:creationId xmlns:a16="http://schemas.microsoft.com/office/drawing/2014/main" id="{1CA73C2B-02E6-DD73-6278-F937BCD2BBE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72705" y="4739767"/>
            <a:ext cx="540000" cy="540000"/>
          </a:xfrm>
          <a:prstGeom prst="rect">
            <a:avLst/>
          </a:prstGeom>
        </p:spPr>
      </p:pic>
      <p:pic>
        <p:nvPicPr>
          <p:cNvPr id="15" name="Image 14">
            <a:extLst>
              <a:ext uri="{FF2B5EF4-FFF2-40B4-BE49-F238E27FC236}">
                <a16:creationId xmlns:a16="http://schemas.microsoft.com/office/drawing/2014/main" id="{B2C8639F-AC37-53D7-C862-DE052748F4C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15005" y="5279887"/>
            <a:ext cx="540000" cy="540000"/>
          </a:xfrm>
          <a:prstGeom prst="rect">
            <a:avLst/>
          </a:prstGeom>
        </p:spPr>
      </p:pic>
      <p:pic>
        <p:nvPicPr>
          <p:cNvPr id="16" name="Image 15" descr="Une image contenant texte, équipement électronique, afficher&#10;&#10;Description générée automatiquement">
            <a:extLst>
              <a:ext uri="{FF2B5EF4-FFF2-40B4-BE49-F238E27FC236}">
                <a16:creationId xmlns:a16="http://schemas.microsoft.com/office/drawing/2014/main" id="{E8AC5BD0-0A64-5F75-2E8A-BC83574D5C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72705" y="5351895"/>
            <a:ext cx="540000" cy="540000"/>
          </a:xfrm>
          <a:prstGeom prst="rect">
            <a:avLst/>
          </a:prstGeom>
        </p:spPr>
      </p:pic>
      <p:pic>
        <p:nvPicPr>
          <p:cNvPr id="17" name="Image 16">
            <a:extLst>
              <a:ext uri="{FF2B5EF4-FFF2-40B4-BE49-F238E27FC236}">
                <a16:creationId xmlns:a16="http://schemas.microsoft.com/office/drawing/2014/main" id="{06B079F9-5221-4B6B-9EAC-DE8FF66D1B0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15005" y="4667759"/>
            <a:ext cx="540000" cy="540000"/>
          </a:xfrm>
          <a:prstGeom prst="rect">
            <a:avLst/>
          </a:prstGeom>
        </p:spPr>
      </p:pic>
      <p:sp>
        <p:nvSpPr>
          <p:cNvPr id="18" name="Rectangle 17">
            <a:extLst>
              <a:ext uri="{FF2B5EF4-FFF2-40B4-BE49-F238E27FC236}">
                <a16:creationId xmlns:a16="http://schemas.microsoft.com/office/drawing/2014/main" id="{C7A50C75-D883-465D-C8C8-120AD46F9869}"/>
              </a:ext>
            </a:extLst>
          </p:cNvPr>
          <p:cNvSpPr/>
          <p:nvPr/>
        </p:nvSpPr>
        <p:spPr>
          <a:xfrm>
            <a:off x="5444327" y="4030065"/>
            <a:ext cx="2007407"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lumMod val="50000"/>
                  </a:srgbClr>
                </a:solidFill>
                <a:effectLst/>
                <a:uLnTx/>
                <a:uFillTx/>
                <a:latin typeface="Avenir Book" panose="02000503020000020003" pitchFamily="2" charset="0"/>
                <a:ea typeface="+mn-ea"/>
                <a:cs typeface="Futura Medium" panose="020B0602020204020303" pitchFamily="34" charset="-79"/>
              </a:rPr>
              <a:t>Bâtiments / Locaux</a:t>
            </a:r>
          </a:p>
        </p:txBody>
      </p:sp>
      <p:sp>
        <p:nvSpPr>
          <p:cNvPr id="19" name="Rectangle 18">
            <a:extLst>
              <a:ext uri="{FF2B5EF4-FFF2-40B4-BE49-F238E27FC236}">
                <a16:creationId xmlns:a16="http://schemas.microsoft.com/office/drawing/2014/main" id="{591A53EF-0BDA-F3E7-E076-A6B3336A9A52}"/>
              </a:ext>
            </a:extLst>
          </p:cNvPr>
          <p:cNvSpPr/>
          <p:nvPr/>
        </p:nvSpPr>
        <p:spPr>
          <a:xfrm>
            <a:off x="5444326" y="4701470"/>
            <a:ext cx="2007407"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lumMod val="50000"/>
                  </a:srgbClr>
                </a:solidFill>
                <a:effectLst/>
                <a:uLnTx/>
                <a:uFillTx/>
                <a:latin typeface="Avenir Book" panose="02000503020000020003" pitchFamily="2" charset="0"/>
                <a:ea typeface="+mn-ea"/>
                <a:cs typeface="Futura Medium" panose="020B0602020204020303" pitchFamily="34" charset="-79"/>
              </a:rPr>
              <a:t>Matériels informatiques</a:t>
            </a:r>
          </a:p>
        </p:txBody>
      </p:sp>
      <p:sp>
        <p:nvSpPr>
          <p:cNvPr id="20" name="Rectangle 19">
            <a:extLst>
              <a:ext uri="{FF2B5EF4-FFF2-40B4-BE49-F238E27FC236}">
                <a16:creationId xmlns:a16="http://schemas.microsoft.com/office/drawing/2014/main" id="{F45B5948-0AB2-FDB1-1B7B-EF75B6AA52EB}"/>
              </a:ext>
            </a:extLst>
          </p:cNvPr>
          <p:cNvSpPr/>
          <p:nvPr/>
        </p:nvSpPr>
        <p:spPr>
          <a:xfrm>
            <a:off x="5451929" y="5294448"/>
            <a:ext cx="2007407"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lumMod val="50000"/>
                  </a:srgbClr>
                </a:solidFill>
                <a:effectLst/>
                <a:uLnTx/>
                <a:uFillTx/>
                <a:latin typeface="Avenir Book" panose="02000503020000020003" pitchFamily="2" charset="0"/>
                <a:ea typeface="+mn-ea"/>
                <a:cs typeface="Futura Medium" panose="020B0602020204020303" pitchFamily="34" charset="-79"/>
              </a:rPr>
              <a:t>Logiciel</a:t>
            </a:r>
          </a:p>
        </p:txBody>
      </p:sp>
      <p:sp>
        <p:nvSpPr>
          <p:cNvPr id="21" name="Rectangle 20">
            <a:extLst>
              <a:ext uri="{FF2B5EF4-FFF2-40B4-BE49-F238E27FC236}">
                <a16:creationId xmlns:a16="http://schemas.microsoft.com/office/drawing/2014/main" id="{5AC3B2F1-4587-4C04-9613-8A6C1E3A0F1E}"/>
              </a:ext>
            </a:extLst>
          </p:cNvPr>
          <p:cNvSpPr/>
          <p:nvPr/>
        </p:nvSpPr>
        <p:spPr>
          <a:xfrm>
            <a:off x="8680359" y="4019687"/>
            <a:ext cx="2384193"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lumMod val="50000"/>
                  </a:srgbClr>
                </a:solidFill>
                <a:effectLst/>
                <a:uLnTx/>
                <a:uFillTx/>
                <a:latin typeface="Avenir Book" panose="02000503020000020003" pitchFamily="2" charset="0"/>
                <a:ea typeface="+mn-ea"/>
                <a:cs typeface="Futura Medium" panose="020B0602020204020303" pitchFamily="34" charset="-79"/>
              </a:rPr>
              <a:t>Personnel / Prestataire</a:t>
            </a:r>
          </a:p>
        </p:txBody>
      </p:sp>
      <p:sp>
        <p:nvSpPr>
          <p:cNvPr id="22" name="Rectangle 21">
            <a:extLst>
              <a:ext uri="{FF2B5EF4-FFF2-40B4-BE49-F238E27FC236}">
                <a16:creationId xmlns:a16="http://schemas.microsoft.com/office/drawing/2014/main" id="{603A3927-2A89-4BE3-8E8B-46A251DD3CCA}"/>
              </a:ext>
            </a:extLst>
          </p:cNvPr>
          <p:cNvSpPr/>
          <p:nvPr/>
        </p:nvSpPr>
        <p:spPr>
          <a:xfrm>
            <a:off x="8711598" y="4689809"/>
            <a:ext cx="2007407"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lumMod val="50000"/>
                  </a:srgbClr>
                </a:solidFill>
                <a:effectLst/>
                <a:uLnTx/>
                <a:uFillTx/>
                <a:latin typeface="Avenir Book" panose="02000503020000020003" pitchFamily="2" charset="0"/>
                <a:ea typeface="+mn-ea"/>
                <a:cs typeface="Futura Medium" panose="020B0602020204020303" pitchFamily="34" charset="-79"/>
              </a:rPr>
              <a:t>Réseaux</a:t>
            </a:r>
          </a:p>
        </p:txBody>
      </p:sp>
      <p:sp>
        <p:nvSpPr>
          <p:cNvPr id="23" name="Rectangle 22">
            <a:extLst>
              <a:ext uri="{FF2B5EF4-FFF2-40B4-BE49-F238E27FC236}">
                <a16:creationId xmlns:a16="http://schemas.microsoft.com/office/drawing/2014/main" id="{FECD67B4-8AB0-BD2B-B414-7F23B592A91A}"/>
              </a:ext>
            </a:extLst>
          </p:cNvPr>
          <p:cNvSpPr/>
          <p:nvPr/>
        </p:nvSpPr>
        <p:spPr>
          <a:xfrm>
            <a:off x="8721961" y="5324517"/>
            <a:ext cx="291865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lumMod val="50000"/>
                  </a:srgbClr>
                </a:solidFill>
                <a:effectLst/>
                <a:uLnTx/>
                <a:uFillTx/>
                <a:latin typeface="Avenir Book" panose="02000503020000020003" pitchFamily="2" charset="0"/>
                <a:ea typeface="+mn-ea"/>
                <a:cs typeface="Futura Medium" panose="020B0602020204020303" pitchFamily="34" charset="-79"/>
              </a:rPr>
              <a:t>Compétences / Organisation</a:t>
            </a:r>
          </a:p>
        </p:txBody>
      </p:sp>
      <p:sp>
        <p:nvSpPr>
          <p:cNvPr id="24" name="Rectangle 23">
            <a:extLst>
              <a:ext uri="{FF2B5EF4-FFF2-40B4-BE49-F238E27FC236}">
                <a16:creationId xmlns:a16="http://schemas.microsoft.com/office/drawing/2014/main" id="{1487C1E4-8A23-00B0-CDAB-A285A4811530}"/>
              </a:ext>
            </a:extLst>
          </p:cNvPr>
          <p:cNvSpPr/>
          <p:nvPr/>
        </p:nvSpPr>
        <p:spPr>
          <a:xfrm>
            <a:off x="1368890" y="4125470"/>
            <a:ext cx="2586920"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Processus métiers</a:t>
            </a:r>
          </a:p>
        </p:txBody>
      </p:sp>
      <p:sp>
        <p:nvSpPr>
          <p:cNvPr id="25" name="Rectangle 24">
            <a:extLst>
              <a:ext uri="{FF2B5EF4-FFF2-40B4-BE49-F238E27FC236}">
                <a16:creationId xmlns:a16="http://schemas.microsoft.com/office/drawing/2014/main" id="{B8C35C6E-7E9D-0047-75B2-B270D88C7BFE}"/>
              </a:ext>
            </a:extLst>
          </p:cNvPr>
          <p:cNvSpPr/>
          <p:nvPr/>
        </p:nvSpPr>
        <p:spPr>
          <a:xfrm>
            <a:off x="1349048" y="5041780"/>
            <a:ext cx="2586921"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Informations</a:t>
            </a:r>
          </a:p>
        </p:txBody>
      </p:sp>
      <p:sp>
        <p:nvSpPr>
          <p:cNvPr id="26" name="Rectangle 25">
            <a:extLst>
              <a:ext uri="{FF2B5EF4-FFF2-40B4-BE49-F238E27FC236}">
                <a16:creationId xmlns:a16="http://schemas.microsoft.com/office/drawing/2014/main" id="{F56B24BC-9990-5F6B-30FA-D8FFA416ACC6}"/>
              </a:ext>
            </a:extLst>
          </p:cNvPr>
          <p:cNvSpPr/>
          <p:nvPr/>
        </p:nvSpPr>
        <p:spPr>
          <a:xfrm>
            <a:off x="335360" y="1521189"/>
            <a:ext cx="11521280" cy="808417"/>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72000" bIns="28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4472C4">
                    <a:lumMod val="75000"/>
                  </a:srgbClr>
                </a:solidFill>
                <a:effectLst/>
                <a:uLnTx/>
                <a:uFillTx/>
                <a:latin typeface="Avenir Book" panose="02000503020000020003" pitchFamily="2" charset="0"/>
                <a:ea typeface="+mn-ea"/>
                <a:cs typeface="Futura Medium" panose="020B0602020204020303" pitchFamily="34" charset="-79"/>
              </a:rPr>
              <a:t>« Item, chose ou entité qui a une valeur potentielle ou réelle pour un organisme »</a:t>
            </a:r>
          </a:p>
        </p:txBody>
      </p:sp>
      <p:sp>
        <p:nvSpPr>
          <p:cNvPr id="27" name="Rectangle 26">
            <a:extLst>
              <a:ext uri="{FF2B5EF4-FFF2-40B4-BE49-F238E27FC236}">
                <a16:creationId xmlns:a16="http://schemas.microsoft.com/office/drawing/2014/main" id="{CFE23814-5A17-895D-F3A8-CF7D8CA5709B}"/>
              </a:ext>
            </a:extLst>
          </p:cNvPr>
          <p:cNvSpPr/>
          <p:nvPr/>
        </p:nvSpPr>
        <p:spPr>
          <a:xfrm>
            <a:off x="4362459" y="2129309"/>
            <a:ext cx="3279812" cy="37821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ISO 55000 article 3.2.1</a:t>
            </a:r>
          </a:p>
        </p:txBody>
      </p:sp>
    </p:spTree>
    <p:extLst>
      <p:ext uri="{BB962C8B-B14F-4D97-AF65-F5344CB8AC3E}">
        <p14:creationId xmlns:p14="http://schemas.microsoft.com/office/powerpoint/2010/main" val="376885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p:cTn id="36" dur="500" fill="hold"/>
                                        <p:tgtEl>
                                          <p:spTgt spid="24"/>
                                        </p:tgtEl>
                                        <p:attrNameLst>
                                          <p:attrName>ppt_w</p:attrName>
                                        </p:attrNameLst>
                                      </p:cBhvr>
                                      <p:tavLst>
                                        <p:tav tm="0">
                                          <p:val>
                                            <p:fltVal val="0"/>
                                          </p:val>
                                        </p:tav>
                                        <p:tav tm="100000">
                                          <p:val>
                                            <p:strVal val="#ppt_w"/>
                                          </p:val>
                                        </p:tav>
                                      </p:tavLst>
                                    </p:anim>
                                    <p:anim calcmode="lin" valueType="num">
                                      <p:cBhvr>
                                        <p:cTn id="37" dur="500" fill="hold"/>
                                        <p:tgtEl>
                                          <p:spTgt spid="24"/>
                                        </p:tgtEl>
                                        <p:attrNameLst>
                                          <p:attrName>ppt_h</p:attrName>
                                        </p:attrNameLst>
                                      </p:cBhvr>
                                      <p:tavLst>
                                        <p:tav tm="0">
                                          <p:val>
                                            <p:fltVal val="0"/>
                                          </p:val>
                                        </p:tav>
                                        <p:tav tm="100000">
                                          <p:val>
                                            <p:strVal val="#ppt_h"/>
                                          </p:val>
                                        </p:tav>
                                      </p:tavLst>
                                    </p:anim>
                                    <p:animEffect transition="in" filter="fade">
                                      <p:cBhvr>
                                        <p:cTn id="38" dur="500"/>
                                        <p:tgtEl>
                                          <p:spTgt spid="24"/>
                                        </p:tgtEl>
                                      </p:cBhvr>
                                    </p:animEffect>
                                  </p:childTnLst>
                                </p:cTn>
                              </p:par>
                              <p:par>
                                <p:cTn id="39" presetID="53" presetClass="entr" presetSubtype="16"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Effect transition="in" filter="fade">
                                      <p:cBhvr>
                                        <p:cTn id="43" dur="500"/>
                                        <p:tgtEl>
                                          <p:spTgt spid="10"/>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Effect transition="in" filter="fade">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animEffect transition="in" filter="fade">
                                      <p:cBhvr>
                                        <p:cTn id="55" dur="500"/>
                                        <p:tgtEl>
                                          <p:spTgt spid="8"/>
                                        </p:tgtEl>
                                      </p:cBhvr>
                                    </p:animEffect>
                                  </p:childTnLst>
                                </p:cTn>
                              </p:par>
                              <p:par>
                                <p:cTn id="56" presetID="53" presetClass="entr" presetSubtype="16" fill="hold" nodeType="with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Effect transition="in" filter="fade">
                                      <p:cBhvr>
                                        <p:cTn id="60" dur="500"/>
                                        <p:tgtEl>
                                          <p:spTgt spid="12"/>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500" fill="hold"/>
                                        <p:tgtEl>
                                          <p:spTgt spid="18"/>
                                        </p:tgtEl>
                                        <p:attrNameLst>
                                          <p:attrName>ppt_w</p:attrName>
                                        </p:attrNameLst>
                                      </p:cBhvr>
                                      <p:tavLst>
                                        <p:tav tm="0">
                                          <p:val>
                                            <p:fltVal val="0"/>
                                          </p:val>
                                        </p:tav>
                                        <p:tav tm="100000">
                                          <p:val>
                                            <p:strVal val="#ppt_w"/>
                                          </p:val>
                                        </p:tav>
                                      </p:tavLst>
                                    </p:anim>
                                    <p:anim calcmode="lin" valueType="num">
                                      <p:cBhvr>
                                        <p:cTn id="64" dur="500" fill="hold"/>
                                        <p:tgtEl>
                                          <p:spTgt spid="18"/>
                                        </p:tgtEl>
                                        <p:attrNameLst>
                                          <p:attrName>ppt_h</p:attrName>
                                        </p:attrNameLst>
                                      </p:cBhvr>
                                      <p:tavLst>
                                        <p:tav tm="0">
                                          <p:val>
                                            <p:fltVal val="0"/>
                                          </p:val>
                                        </p:tav>
                                        <p:tav tm="100000">
                                          <p:val>
                                            <p:strVal val="#ppt_h"/>
                                          </p:val>
                                        </p:tav>
                                      </p:tavLst>
                                    </p:anim>
                                    <p:animEffect transition="in" filter="fade">
                                      <p:cBhvr>
                                        <p:cTn id="65" dur="500"/>
                                        <p:tgtEl>
                                          <p:spTgt spid="18"/>
                                        </p:tgtEl>
                                      </p:cBhvr>
                                    </p:animEffect>
                                  </p:childTnLst>
                                </p:cTn>
                              </p:par>
                              <p:par>
                                <p:cTn id="66" presetID="53" presetClass="entr" presetSubtype="16"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p:cTn id="68" dur="500" fill="hold"/>
                                        <p:tgtEl>
                                          <p:spTgt spid="14"/>
                                        </p:tgtEl>
                                        <p:attrNameLst>
                                          <p:attrName>ppt_w</p:attrName>
                                        </p:attrNameLst>
                                      </p:cBhvr>
                                      <p:tavLst>
                                        <p:tav tm="0">
                                          <p:val>
                                            <p:fltVal val="0"/>
                                          </p:val>
                                        </p:tav>
                                        <p:tav tm="100000">
                                          <p:val>
                                            <p:strVal val="#ppt_w"/>
                                          </p:val>
                                        </p:tav>
                                      </p:tavLst>
                                    </p:anim>
                                    <p:anim calcmode="lin" valueType="num">
                                      <p:cBhvr>
                                        <p:cTn id="69" dur="500" fill="hold"/>
                                        <p:tgtEl>
                                          <p:spTgt spid="14"/>
                                        </p:tgtEl>
                                        <p:attrNameLst>
                                          <p:attrName>ppt_h</p:attrName>
                                        </p:attrNameLst>
                                      </p:cBhvr>
                                      <p:tavLst>
                                        <p:tav tm="0">
                                          <p:val>
                                            <p:fltVal val="0"/>
                                          </p:val>
                                        </p:tav>
                                        <p:tav tm="100000">
                                          <p:val>
                                            <p:strVal val="#ppt_h"/>
                                          </p:val>
                                        </p:tav>
                                      </p:tavLst>
                                    </p:anim>
                                    <p:animEffect transition="in" filter="fade">
                                      <p:cBhvr>
                                        <p:cTn id="70" dur="500"/>
                                        <p:tgtEl>
                                          <p:spTgt spid="14"/>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p:cTn id="73" dur="500" fill="hold"/>
                                        <p:tgtEl>
                                          <p:spTgt spid="19"/>
                                        </p:tgtEl>
                                        <p:attrNameLst>
                                          <p:attrName>ppt_w</p:attrName>
                                        </p:attrNameLst>
                                      </p:cBhvr>
                                      <p:tavLst>
                                        <p:tav tm="0">
                                          <p:val>
                                            <p:fltVal val="0"/>
                                          </p:val>
                                        </p:tav>
                                        <p:tav tm="100000">
                                          <p:val>
                                            <p:strVal val="#ppt_w"/>
                                          </p:val>
                                        </p:tav>
                                      </p:tavLst>
                                    </p:anim>
                                    <p:anim calcmode="lin" valueType="num">
                                      <p:cBhvr>
                                        <p:cTn id="74" dur="500" fill="hold"/>
                                        <p:tgtEl>
                                          <p:spTgt spid="19"/>
                                        </p:tgtEl>
                                        <p:attrNameLst>
                                          <p:attrName>ppt_h</p:attrName>
                                        </p:attrNameLst>
                                      </p:cBhvr>
                                      <p:tavLst>
                                        <p:tav tm="0">
                                          <p:val>
                                            <p:fltVal val="0"/>
                                          </p:val>
                                        </p:tav>
                                        <p:tav tm="100000">
                                          <p:val>
                                            <p:strVal val="#ppt_h"/>
                                          </p:val>
                                        </p:tav>
                                      </p:tavLst>
                                    </p:anim>
                                    <p:animEffect transition="in" filter="fade">
                                      <p:cBhvr>
                                        <p:cTn id="75" dur="500"/>
                                        <p:tgtEl>
                                          <p:spTgt spid="19"/>
                                        </p:tgtEl>
                                      </p:cBhvr>
                                    </p:animEffect>
                                  </p:childTnLst>
                                </p:cTn>
                              </p:par>
                              <p:par>
                                <p:cTn id="76" presetID="53" presetClass="entr" presetSubtype="16"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 calcmode="lin" valueType="num">
                                      <p:cBhvr>
                                        <p:cTn id="78" dur="500" fill="hold"/>
                                        <p:tgtEl>
                                          <p:spTgt spid="16"/>
                                        </p:tgtEl>
                                        <p:attrNameLst>
                                          <p:attrName>ppt_w</p:attrName>
                                        </p:attrNameLst>
                                      </p:cBhvr>
                                      <p:tavLst>
                                        <p:tav tm="0">
                                          <p:val>
                                            <p:fltVal val="0"/>
                                          </p:val>
                                        </p:tav>
                                        <p:tav tm="100000">
                                          <p:val>
                                            <p:strVal val="#ppt_w"/>
                                          </p:val>
                                        </p:tav>
                                      </p:tavLst>
                                    </p:anim>
                                    <p:anim calcmode="lin" valueType="num">
                                      <p:cBhvr>
                                        <p:cTn id="79" dur="500" fill="hold"/>
                                        <p:tgtEl>
                                          <p:spTgt spid="16"/>
                                        </p:tgtEl>
                                        <p:attrNameLst>
                                          <p:attrName>ppt_h</p:attrName>
                                        </p:attrNameLst>
                                      </p:cBhvr>
                                      <p:tavLst>
                                        <p:tav tm="0">
                                          <p:val>
                                            <p:fltVal val="0"/>
                                          </p:val>
                                        </p:tav>
                                        <p:tav tm="100000">
                                          <p:val>
                                            <p:strVal val="#ppt_h"/>
                                          </p:val>
                                        </p:tav>
                                      </p:tavLst>
                                    </p:anim>
                                    <p:animEffect transition="in" filter="fade">
                                      <p:cBhvr>
                                        <p:cTn id="80" dur="500"/>
                                        <p:tgtEl>
                                          <p:spTgt spid="16"/>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p:cTn id="83" dur="500" fill="hold"/>
                                        <p:tgtEl>
                                          <p:spTgt spid="20"/>
                                        </p:tgtEl>
                                        <p:attrNameLst>
                                          <p:attrName>ppt_w</p:attrName>
                                        </p:attrNameLst>
                                      </p:cBhvr>
                                      <p:tavLst>
                                        <p:tav tm="0">
                                          <p:val>
                                            <p:fltVal val="0"/>
                                          </p:val>
                                        </p:tav>
                                        <p:tav tm="100000">
                                          <p:val>
                                            <p:strVal val="#ppt_w"/>
                                          </p:val>
                                        </p:tav>
                                      </p:tavLst>
                                    </p:anim>
                                    <p:anim calcmode="lin" valueType="num">
                                      <p:cBhvr>
                                        <p:cTn id="84" dur="500" fill="hold"/>
                                        <p:tgtEl>
                                          <p:spTgt spid="20"/>
                                        </p:tgtEl>
                                        <p:attrNameLst>
                                          <p:attrName>ppt_h</p:attrName>
                                        </p:attrNameLst>
                                      </p:cBhvr>
                                      <p:tavLst>
                                        <p:tav tm="0">
                                          <p:val>
                                            <p:fltVal val="0"/>
                                          </p:val>
                                        </p:tav>
                                        <p:tav tm="100000">
                                          <p:val>
                                            <p:strVal val="#ppt_h"/>
                                          </p:val>
                                        </p:tav>
                                      </p:tavLst>
                                    </p:anim>
                                    <p:animEffect transition="in" filter="fade">
                                      <p:cBhvr>
                                        <p:cTn id="85" dur="500"/>
                                        <p:tgtEl>
                                          <p:spTgt spid="20"/>
                                        </p:tgtEl>
                                      </p:cBhvr>
                                    </p:animEffect>
                                  </p:childTnLst>
                                </p:cTn>
                              </p:par>
                              <p:par>
                                <p:cTn id="86" presetID="53" presetClass="entr" presetSubtype="16" fill="hold" nodeType="withEffect">
                                  <p:stCondLst>
                                    <p:cond delay="0"/>
                                  </p:stCondLst>
                                  <p:childTnLst>
                                    <p:set>
                                      <p:cBhvr>
                                        <p:cTn id="87" dur="1" fill="hold">
                                          <p:stCondLst>
                                            <p:cond delay="0"/>
                                          </p:stCondLst>
                                        </p:cTn>
                                        <p:tgtEl>
                                          <p:spTgt spid="13"/>
                                        </p:tgtEl>
                                        <p:attrNameLst>
                                          <p:attrName>style.visibility</p:attrName>
                                        </p:attrNameLst>
                                      </p:cBhvr>
                                      <p:to>
                                        <p:strVal val="visible"/>
                                      </p:to>
                                    </p:set>
                                    <p:anim calcmode="lin" valueType="num">
                                      <p:cBhvr>
                                        <p:cTn id="88" dur="500" fill="hold"/>
                                        <p:tgtEl>
                                          <p:spTgt spid="13"/>
                                        </p:tgtEl>
                                        <p:attrNameLst>
                                          <p:attrName>ppt_w</p:attrName>
                                        </p:attrNameLst>
                                      </p:cBhvr>
                                      <p:tavLst>
                                        <p:tav tm="0">
                                          <p:val>
                                            <p:fltVal val="0"/>
                                          </p:val>
                                        </p:tav>
                                        <p:tav tm="100000">
                                          <p:val>
                                            <p:strVal val="#ppt_w"/>
                                          </p:val>
                                        </p:tav>
                                      </p:tavLst>
                                    </p:anim>
                                    <p:anim calcmode="lin" valueType="num">
                                      <p:cBhvr>
                                        <p:cTn id="89" dur="500" fill="hold"/>
                                        <p:tgtEl>
                                          <p:spTgt spid="13"/>
                                        </p:tgtEl>
                                        <p:attrNameLst>
                                          <p:attrName>ppt_h</p:attrName>
                                        </p:attrNameLst>
                                      </p:cBhvr>
                                      <p:tavLst>
                                        <p:tav tm="0">
                                          <p:val>
                                            <p:fltVal val="0"/>
                                          </p:val>
                                        </p:tav>
                                        <p:tav tm="100000">
                                          <p:val>
                                            <p:strVal val="#ppt_h"/>
                                          </p:val>
                                        </p:tav>
                                      </p:tavLst>
                                    </p:anim>
                                    <p:animEffect transition="in" filter="fade">
                                      <p:cBhvr>
                                        <p:cTn id="90" dur="500"/>
                                        <p:tgtEl>
                                          <p:spTgt spid="13"/>
                                        </p:tgtEl>
                                      </p:cBhvr>
                                    </p:animEffect>
                                  </p:childTnLst>
                                </p:cTn>
                              </p:par>
                              <p:par>
                                <p:cTn id="91" presetID="53" presetClass="entr" presetSubtype="16" fill="hold" grpId="0" nodeType="withEffect">
                                  <p:stCondLst>
                                    <p:cond delay="0"/>
                                  </p:stCondLst>
                                  <p:childTnLst>
                                    <p:set>
                                      <p:cBhvr>
                                        <p:cTn id="92" dur="1" fill="hold">
                                          <p:stCondLst>
                                            <p:cond delay="0"/>
                                          </p:stCondLst>
                                        </p:cTn>
                                        <p:tgtEl>
                                          <p:spTgt spid="21"/>
                                        </p:tgtEl>
                                        <p:attrNameLst>
                                          <p:attrName>style.visibility</p:attrName>
                                        </p:attrNameLst>
                                      </p:cBhvr>
                                      <p:to>
                                        <p:strVal val="visible"/>
                                      </p:to>
                                    </p:set>
                                    <p:anim calcmode="lin" valueType="num">
                                      <p:cBhvr>
                                        <p:cTn id="93" dur="500" fill="hold"/>
                                        <p:tgtEl>
                                          <p:spTgt spid="21"/>
                                        </p:tgtEl>
                                        <p:attrNameLst>
                                          <p:attrName>ppt_w</p:attrName>
                                        </p:attrNameLst>
                                      </p:cBhvr>
                                      <p:tavLst>
                                        <p:tav tm="0">
                                          <p:val>
                                            <p:fltVal val="0"/>
                                          </p:val>
                                        </p:tav>
                                        <p:tav tm="100000">
                                          <p:val>
                                            <p:strVal val="#ppt_w"/>
                                          </p:val>
                                        </p:tav>
                                      </p:tavLst>
                                    </p:anim>
                                    <p:anim calcmode="lin" valueType="num">
                                      <p:cBhvr>
                                        <p:cTn id="94" dur="500" fill="hold"/>
                                        <p:tgtEl>
                                          <p:spTgt spid="21"/>
                                        </p:tgtEl>
                                        <p:attrNameLst>
                                          <p:attrName>ppt_h</p:attrName>
                                        </p:attrNameLst>
                                      </p:cBhvr>
                                      <p:tavLst>
                                        <p:tav tm="0">
                                          <p:val>
                                            <p:fltVal val="0"/>
                                          </p:val>
                                        </p:tav>
                                        <p:tav tm="100000">
                                          <p:val>
                                            <p:strVal val="#ppt_h"/>
                                          </p:val>
                                        </p:tav>
                                      </p:tavLst>
                                    </p:anim>
                                    <p:animEffect transition="in" filter="fade">
                                      <p:cBhvr>
                                        <p:cTn id="95" dur="500"/>
                                        <p:tgtEl>
                                          <p:spTgt spid="21"/>
                                        </p:tgtEl>
                                      </p:cBhvr>
                                    </p:animEffect>
                                  </p:childTnLst>
                                </p:cTn>
                              </p:par>
                              <p:par>
                                <p:cTn id="96" presetID="53" presetClass="entr" presetSubtype="16" fill="hold" nodeType="withEffect">
                                  <p:stCondLst>
                                    <p:cond delay="0"/>
                                  </p:stCondLst>
                                  <p:childTnLst>
                                    <p:set>
                                      <p:cBhvr>
                                        <p:cTn id="97" dur="1" fill="hold">
                                          <p:stCondLst>
                                            <p:cond delay="0"/>
                                          </p:stCondLst>
                                        </p:cTn>
                                        <p:tgtEl>
                                          <p:spTgt spid="17"/>
                                        </p:tgtEl>
                                        <p:attrNameLst>
                                          <p:attrName>style.visibility</p:attrName>
                                        </p:attrNameLst>
                                      </p:cBhvr>
                                      <p:to>
                                        <p:strVal val="visible"/>
                                      </p:to>
                                    </p:set>
                                    <p:anim calcmode="lin" valueType="num">
                                      <p:cBhvr>
                                        <p:cTn id="98" dur="500" fill="hold"/>
                                        <p:tgtEl>
                                          <p:spTgt spid="17"/>
                                        </p:tgtEl>
                                        <p:attrNameLst>
                                          <p:attrName>ppt_w</p:attrName>
                                        </p:attrNameLst>
                                      </p:cBhvr>
                                      <p:tavLst>
                                        <p:tav tm="0">
                                          <p:val>
                                            <p:fltVal val="0"/>
                                          </p:val>
                                        </p:tav>
                                        <p:tav tm="100000">
                                          <p:val>
                                            <p:strVal val="#ppt_w"/>
                                          </p:val>
                                        </p:tav>
                                      </p:tavLst>
                                    </p:anim>
                                    <p:anim calcmode="lin" valueType="num">
                                      <p:cBhvr>
                                        <p:cTn id="99" dur="500" fill="hold"/>
                                        <p:tgtEl>
                                          <p:spTgt spid="17"/>
                                        </p:tgtEl>
                                        <p:attrNameLst>
                                          <p:attrName>ppt_h</p:attrName>
                                        </p:attrNameLst>
                                      </p:cBhvr>
                                      <p:tavLst>
                                        <p:tav tm="0">
                                          <p:val>
                                            <p:fltVal val="0"/>
                                          </p:val>
                                        </p:tav>
                                        <p:tav tm="100000">
                                          <p:val>
                                            <p:strVal val="#ppt_h"/>
                                          </p:val>
                                        </p:tav>
                                      </p:tavLst>
                                    </p:anim>
                                    <p:animEffect transition="in" filter="fade">
                                      <p:cBhvr>
                                        <p:cTn id="100" dur="500"/>
                                        <p:tgtEl>
                                          <p:spTgt spid="17"/>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22"/>
                                        </p:tgtEl>
                                        <p:attrNameLst>
                                          <p:attrName>style.visibility</p:attrName>
                                        </p:attrNameLst>
                                      </p:cBhvr>
                                      <p:to>
                                        <p:strVal val="visible"/>
                                      </p:to>
                                    </p:set>
                                    <p:anim calcmode="lin" valueType="num">
                                      <p:cBhvr>
                                        <p:cTn id="103" dur="500" fill="hold"/>
                                        <p:tgtEl>
                                          <p:spTgt spid="22"/>
                                        </p:tgtEl>
                                        <p:attrNameLst>
                                          <p:attrName>ppt_w</p:attrName>
                                        </p:attrNameLst>
                                      </p:cBhvr>
                                      <p:tavLst>
                                        <p:tav tm="0">
                                          <p:val>
                                            <p:fltVal val="0"/>
                                          </p:val>
                                        </p:tav>
                                        <p:tav tm="100000">
                                          <p:val>
                                            <p:strVal val="#ppt_w"/>
                                          </p:val>
                                        </p:tav>
                                      </p:tavLst>
                                    </p:anim>
                                    <p:anim calcmode="lin" valueType="num">
                                      <p:cBhvr>
                                        <p:cTn id="104" dur="500" fill="hold"/>
                                        <p:tgtEl>
                                          <p:spTgt spid="22"/>
                                        </p:tgtEl>
                                        <p:attrNameLst>
                                          <p:attrName>ppt_h</p:attrName>
                                        </p:attrNameLst>
                                      </p:cBhvr>
                                      <p:tavLst>
                                        <p:tav tm="0">
                                          <p:val>
                                            <p:fltVal val="0"/>
                                          </p:val>
                                        </p:tav>
                                        <p:tav tm="100000">
                                          <p:val>
                                            <p:strVal val="#ppt_h"/>
                                          </p:val>
                                        </p:tav>
                                      </p:tavLst>
                                    </p:anim>
                                    <p:animEffect transition="in" filter="fade">
                                      <p:cBhvr>
                                        <p:cTn id="105" dur="500"/>
                                        <p:tgtEl>
                                          <p:spTgt spid="22"/>
                                        </p:tgtEl>
                                      </p:cBhvr>
                                    </p:animEffect>
                                  </p:childTnLst>
                                </p:cTn>
                              </p:par>
                              <p:par>
                                <p:cTn id="106" presetID="53" presetClass="entr" presetSubtype="16" fill="hold" nodeType="withEffect">
                                  <p:stCondLst>
                                    <p:cond delay="0"/>
                                  </p:stCondLst>
                                  <p:childTnLst>
                                    <p:set>
                                      <p:cBhvr>
                                        <p:cTn id="107" dur="1" fill="hold">
                                          <p:stCondLst>
                                            <p:cond delay="0"/>
                                          </p:stCondLst>
                                        </p:cTn>
                                        <p:tgtEl>
                                          <p:spTgt spid="15"/>
                                        </p:tgtEl>
                                        <p:attrNameLst>
                                          <p:attrName>style.visibility</p:attrName>
                                        </p:attrNameLst>
                                      </p:cBhvr>
                                      <p:to>
                                        <p:strVal val="visible"/>
                                      </p:to>
                                    </p:set>
                                    <p:anim calcmode="lin" valueType="num">
                                      <p:cBhvr>
                                        <p:cTn id="108" dur="500" fill="hold"/>
                                        <p:tgtEl>
                                          <p:spTgt spid="15"/>
                                        </p:tgtEl>
                                        <p:attrNameLst>
                                          <p:attrName>ppt_w</p:attrName>
                                        </p:attrNameLst>
                                      </p:cBhvr>
                                      <p:tavLst>
                                        <p:tav tm="0">
                                          <p:val>
                                            <p:fltVal val="0"/>
                                          </p:val>
                                        </p:tav>
                                        <p:tav tm="100000">
                                          <p:val>
                                            <p:strVal val="#ppt_w"/>
                                          </p:val>
                                        </p:tav>
                                      </p:tavLst>
                                    </p:anim>
                                    <p:anim calcmode="lin" valueType="num">
                                      <p:cBhvr>
                                        <p:cTn id="109" dur="500" fill="hold"/>
                                        <p:tgtEl>
                                          <p:spTgt spid="15"/>
                                        </p:tgtEl>
                                        <p:attrNameLst>
                                          <p:attrName>ppt_h</p:attrName>
                                        </p:attrNameLst>
                                      </p:cBhvr>
                                      <p:tavLst>
                                        <p:tav tm="0">
                                          <p:val>
                                            <p:fltVal val="0"/>
                                          </p:val>
                                        </p:tav>
                                        <p:tav tm="100000">
                                          <p:val>
                                            <p:strVal val="#ppt_h"/>
                                          </p:val>
                                        </p:tav>
                                      </p:tavLst>
                                    </p:anim>
                                    <p:animEffect transition="in" filter="fade">
                                      <p:cBhvr>
                                        <p:cTn id="110" dur="500"/>
                                        <p:tgtEl>
                                          <p:spTgt spid="15"/>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23"/>
                                        </p:tgtEl>
                                        <p:attrNameLst>
                                          <p:attrName>style.visibility</p:attrName>
                                        </p:attrNameLst>
                                      </p:cBhvr>
                                      <p:to>
                                        <p:strVal val="visible"/>
                                      </p:to>
                                    </p:set>
                                    <p:anim calcmode="lin" valueType="num">
                                      <p:cBhvr>
                                        <p:cTn id="113" dur="500" fill="hold"/>
                                        <p:tgtEl>
                                          <p:spTgt spid="23"/>
                                        </p:tgtEl>
                                        <p:attrNameLst>
                                          <p:attrName>ppt_w</p:attrName>
                                        </p:attrNameLst>
                                      </p:cBhvr>
                                      <p:tavLst>
                                        <p:tav tm="0">
                                          <p:val>
                                            <p:fltVal val="0"/>
                                          </p:val>
                                        </p:tav>
                                        <p:tav tm="100000">
                                          <p:val>
                                            <p:strVal val="#ppt_w"/>
                                          </p:val>
                                        </p:tav>
                                      </p:tavLst>
                                    </p:anim>
                                    <p:anim calcmode="lin" valueType="num">
                                      <p:cBhvr>
                                        <p:cTn id="114" dur="500" fill="hold"/>
                                        <p:tgtEl>
                                          <p:spTgt spid="23"/>
                                        </p:tgtEl>
                                        <p:attrNameLst>
                                          <p:attrName>ppt_h</p:attrName>
                                        </p:attrNameLst>
                                      </p:cBhvr>
                                      <p:tavLst>
                                        <p:tav tm="0">
                                          <p:val>
                                            <p:fltVal val="0"/>
                                          </p:val>
                                        </p:tav>
                                        <p:tav tm="100000">
                                          <p:val>
                                            <p:strVal val="#ppt_h"/>
                                          </p:val>
                                        </p:tav>
                                      </p:tavLst>
                                    </p:anim>
                                    <p:animEffect transition="in" filter="fade">
                                      <p:cBhvr>
                                        <p:cTn id="1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8" grpId="0"/>
      <p:bldP spid="19" grpId="0"/>
      <p:bldP spid="20" grpId="0"/>
      <p:bldP spid="21" grpId="0"/>
      <p:bldP spid="22" grpId="0"/>
      <p:bldP spid="23" grpId="0"/>
      <p:bldP spid="24" grpId="0"/>
      <p:bldP spid="25" grpId="0"/>
      <p:bldP spid="26" grpId="0" animBg="1"/>
      <p:bldP spid="2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La notion de vulnérabilité</a:t>
            </a:r>
            <a:endParaRPr lang="fr-FR" sz="2800" i="1" dirty="0">
              <a:solidFill>
                <a:schemeClr val="accent1">
                  <a:lumMod val="50000"/>
                </a:schemeClr>
              </a:solidFill>
              <a:latin typeface="Avenir Book" panose="02000503020000020003" pitchFamily="2" charset="0"/>
              <a:cs typeface="Futura Medium" panose="020B0602020204020303" pitchFamily="34" charset="-79"/>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3" name="Espace réservé du pied de page 2">
            <a:extLst>
              <a:ext uri="{FF2B5EF4-FFF2-40B4-BE49-F238E27FC236}">
                <a16:creationId xmlns:a16="http://schemas.microsoft.com/office/drawing/2014/main" id="{D507728A-D49F-2B6D-9A03-117F4CDE23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Espace réservé du numéro de diapositive 3">
            <a:extLst>
              <a:ext uri="{FF2B5EF4-FFF2-40B4-BE49-F238E27FC236}">
                <a16:creationId xmlns:a16="http://schemas.microsoft.com/office/drawing/2014/main" id="{6C7FCE09-15FB-FFB1-61C3-AE8ACC7F20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cxnSp>
        <p:nvCxnSpPr>
          <p:cNvPr id="5" name="Connecteur droit 4">
            <a:extLst>
              <a:ext uri="{FF2B5EF4-FFF2-40B4-BE49-F238E27FC236}">
                <a16:creationId xmlns:a16="http://schemas.microsoft.com/office/drawing/2014/main" id="{4BEC9DC9-D70B-5D61-52F6-5C11A5173EDB}"/>
              </a:ext>
            </a:extLst>
          </p:cNvPr>
          <p:cNvCxnSpPr/>
          <p:nvPr/>
        </p:nvCxnSpPr>
        <p:spPr>
          <a:xfrm>
            <a:off x="6109709" y="3246442"/>
            <a:ext cx="0" cy="2803227"/>
          </a:xfrm>
          <a:prstGeom prst="line">
            <a:avLst/>
          </a:prstGeom>
          <a:ln w="762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AB9A381-8B1F-DC23-9CED-2B79085BC87F}"/>
              </a:ext>
            </a:extLst>
          </p:cNvPr>
          <p:cNvSpPr/>
          <p:nvPr/>
        </p:nvSpPr>
        <p:spPr>
          <a:xfrm>
            <a:off x="551384" y="1572088"/>
            <a:ext cx="11089232" cy="1138911"/>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72000" bIns="28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4472C4">
                    <a:lumMod val="75000"/>
                  </a:srgbClr>
                </a:solidFill>
                <a:effectLst/>
                <a:uLnTx/>
                <a:uFillTx/>
                <a:latin typeface="Avenir Book" panose="02000503020000020003" pitchFamily="2" charset="0"/>
                <a:ea typeface="+mn-ea"/>
                <a:cs typeface="Futura Medium" panose="020B0602020204020303" pitchFamily="34" charset="-79"/>
              </a:rPr>
              <a:t>« Faille dans un actif ou dans une mesure de sécurité qui peut être exploitée par une ou plusieurs menaces »</a:t>
            </a:r>
          </a:p>
        </p:txBody>
      </p:sp>
      <p:sp>
        <p:nvSpPr>
          <p:cNvPr id="8" name="Rectangle 7">
            <a:extLst>
              <a:ext uri="{FF2B5EF4-FFF2-40B4-BE49-F238E27FC236}">
                <a16:creationId xmlns:a16="http://schemas.microsoft.com/office/drawing/2014/main" id="{02B00DB6-E029-6B9E-7627-5CC3F89B7C14}"/>
              </a:ext>
            </a:extLst>
          </p:cNvPr>
          <p:cNvSpPr/>
          <p:nvPr/>
        </p:nvSpPr>
        <p:spPr>
          <a:xfrm>
            <a:off x="4456094" y="2508192"/>
            <a:ext cx="3279812" cy="37821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ISO/IEC 27000, article 3.77</a:t>
            </a:r>
          </a:p>
        </p:txBody>
      </p:sp>
      <p:pic>
        <p:nvPicPr>
          <p:cNvPr id="9" name="Image 8">
            <a:extLst>
              <a:ext uri="{FF2B5EF4-FFF2-40B4-BE49-F238E27FC236}">
                <a16:creationId xmlns:a16="http://schemas.microsoft.com/office/drawing/2014/main" id="{A0FE95BD-5CCC-7DDD-AA06-F2BF7696DA1D}"/>
              </a:ext>
            </a:extLst>
          </p:cNvPr>
          <p:cNvPicPr>
            <a:picLocks noChangeAspect="1"/>
          </p:cNvPicPr>
          <p:nvPr/>
        </p:nvPicPr>
        <p:blipFill>
          <a:blip r:embed="rId4"/>
          <a:stretch>
            <a:fillRect/>
          </a:stretch>
        </p:blipFill>
        <p:spPr>
          <a:xfrm>
            <a:off x="5188897" y="3655235"/>
            <a:ext cx="1841624" cy="1841624"/>
          </a:xfrm>
          <a:prstGeom prst="rect">
            <a:avLst/>
          </a:prstGeom>
        </p:spPr>
      </p:pic>
      <p:sp>
        <p:nvSpPr>
          <p:cNvPr id="10" name="Parallélogramme 9">
            <a:extLst>
              <a:ext uri="{FF2B5EF4-FFF2-40B4-BE49-F238E27FC236}">
                <a16:creationId xmlns:a16="http://schemas.microsoft.com/office/drawing/2014/main" id="{23F62170-84AC-0CA0-9F29-3D9295DCF1EF}"/>
              </a:ext>
            </a:extLst>
          </p:cNvPr>
          <p:cNvSpPr/>
          <p:nvPr/>
        </p:nvSpPr>
        <p:spPr>
          <a:xfrm>
            <a:off x="-240704" y="3565057"/>
            <a:ext cx="5444648" cy="504056"/>
          </a:xfrm>
          <a:prstGeom prst="parallelogram">
            <a:avLst/>
          </a:prstGeom>
          <a:solidFill>
            <a:schemeClr val="accent5">
              <a:lumMod val="75000"/>
            </a:schemeClr>
          </a:solidFill>
          <a:ln>
            <a:solidFill>
              <a:schemeClr val="accent5">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Vulnérabilité intrinsèque</a:t>
            </a:r>
          </a:p>
        </p:txBody>
      </p:sp>
      <p:sp>
        <p:nvSpPr>
          <p:cNvPr id="11" name="Parallélogramme 10">
            <a:extLst>
              <a:ext uri="{FF2B5EF4-FFF2-40B4-BE49-F238E27FC236}">
                <a16:creationId xmlns:a16="http://schemas.microsoft.com/office/drawing/2014/main" id="{C6C6A1D6-720D-5BA9-5FC6-E1FC14E70442}"/>
              </a:ext>
            </a:extLst>
          </p:cNvPr>
          <p:cNvSpPr/>
          <p:nvPr/>
        </p:nvSpPr>
        <p:spPr>
          <a:xfrm>
            <a:off x="6940543" y="3565057"/>
            <a:ext cx="5519577" cy="504056"/>
          </a:xfrm>
          <a:prstGeom prst="parallelogram">
            <a:avLst/>
          </a:prstGeom>
          <a:solidFill>
            <a:schemeClr val="accent5">
              <a:lumMod val="75000"/>
            </a:schemeClr>
          </a:solidFill>
          <a:ln>
            <a:solidFill>
              <a:schemeClr val="accent5">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Vulnérabilité extrinsèque</a:t>
            </a:r>
          </a:p>
        </p:txBody>
      </p:sp>
      <p:sp>
        <p:nvSpPr>
          <p:cNvPr id="12" name="Rectangle 11">
            <a:extLst>
              <a:ext uri="{FF2B5EF4-FFF2-40B4-BE49-F238E27FC236}">
                <a16:creationId xmlns:a16="http://schemas.microsoft.com/office/drawing/2014/main" id="{C0821105-80D8-7BA2-C07C-4358CD5FF8D8}"/>
              </a:ext>
            </a:extLst>
          </p:cNvPr>
          <p:cNvSpPr/>
          <p:nvPr/>
        </p:nvSpPr>
        <p:spPr>
          <a:xfrm>
            <a:off x="-1" y="4110538"/>
            <a:ext cx="5188897" cy="12472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Incapacité d’un serveur à traiter des données</a:t>
            </a:r>
          </a:p>
        </p:txBody>
      </p:sp>
      <p:sp>
        <p:nvSpPr>
          <p:cNvPr id="13" name="Rectangle 12">
            <a:extLst>
              <a:ext uri="{FF2B5EF4-FFF2-40B4-BE49-F238E27FC236}">
                <a16:creationId xmlns:a16="http://schemas.microsoft.com/office/drawing/2014/main" id="{F9549E22-CC5C-2312-B017-4EF06A240EC6}"/>
              </a:ext>
            </a:extLst>
          </p:cNvPr>
          <p:cNvSpPr/>
          <p:nvPr/>
        </p:nvSpPr>
        <p:spPr>
          <a:xfrm>
            <a:off x="6940543" y="4141254"/>
            <a:ext cx="5251449" cy="13374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Serveur situé dans une zone sujette aux inondations saisonnières</a:t>
            </a:r>
          </a:p>
        </p:txBody>
      </p:sp>
    </p:spTree>
    <p:extLst>
      <p:ext uri="{BB962C8B-B14F-4D97-AF65-F5344CB8AC3E}">
        <p14:creationId xmlns:p14="http://schemas.microsoft.com/office/powerpoint/2010/main" val="7103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right)">
                                      <p:cBhvr>
                                        <p:cTn id="39" dur="500"/>
                                        <p:tgtEl>
                                          <p:spTgt spid="11"/>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right)">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p:bldP spid="13"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La notion de vulnérabilités : exemples</a:t>
            </a:r>
            <a:endParaRPr lang="fr-FR" sz="2800" i="1" dirty="0">
              <a:solidFill>
                <a:schemeClr val="accent1">
                  <a:lumMod val="50000"/>
                </a:schemeClr>
              </a:solidFill>
              <a:latin typeface="Avenir Book" panose="02000503020000020003" pitchFamily="2" charset="0"/>
              <a:cs typeface="Futura Medium" panose="020B0602020204020303" pitchFamily="34" charset="-79"/>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3" name="Espace réservé du pied de page 2">
            <a:extLst>
              <a:ext uri="{FF2B5EF4-FFF2-40B4-BE49-F238E27FC236}">
                <a16:creationId xmlns:a16="http://schemas.microsoft.com/office/drawing/2014/main" id="{D507728A-D49F-2B6D-9A03-117F4CDE23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Espace réservé du numéro de diapositive 3">
            <a:extLst>
              <a:ext uri="{FF2B5EF4-FFF2-40B4-BE49-F238E27FC236}">
                <a16:creationId xmlns:a16="http://schemas.microsoft.com/office/drawing/2014/main" id="{6C7FCE09-15FB-FFB1-61C3-AE8ACC7F20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a16="http://schemas.microsoft.com/office/drawing/2014/main" id="{9F71F2D1-58F3-8381-E7ED-D520CF2F7800}"/>
              </a:ext>
            </a:extLst>
          </p:cNvPr>
          <p:cNvSpPr/>
          <p:nvPr/>
        </p:nvSpPr>
        <p:spPr>
          <a:xfrm>
            <a:off x="479376" y="1432853"/>
            <a:ext cx="1512168" cy="288032"/>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Catégorie</a:t>
            </a:r>
          </a:p>
        </p:txBody>
      </p:sp>
      <p:sp>
        <p:nvSpPr>
          <p:cNvPr id="15" name="Rectangle 14">
            <a:extLst>
              <a:ext uri="{FF2B5EF4-FFF2-40B4-BE49-F238E27FC236}">
                <a16:creationId xmlns:a16="http://schemas.microsoft.com/office/drawing/2014/main" id="{22B1F5A8-C7B6-A893-4B12-B649896B282A}"/>
              </a:ext>
            </a:extLst>
          </p:cNvPr>
          <p:cNvSpPr/>
          <p:nvPr/>
        </p:nvSpPr>
        <p:spPr>
          <a:xfrm>
            <a:off x="2063552" y="1432853"/>
            <a:ext cx="9649071" cy="288032"/>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Exemple de vulnérabilités</a:t>
            </a:r>
          </a:p>
        </p:txBody>
      </p:sp>
      <p:sp>
        <p:nvSpPr>
          <p:cNvPr id="16" name="Rectangle 15">
            <a:extLst>
              <a:ext uri="{FF2B5EF4-FFF2-40B4-BE49-F238E27FC236}">
                <a16:creationId xmlns:a16="http://schemas.microsoft.com/office/drawing/2014/main" id="{1B28B0A6-26A3-EC63-9720-311AD31BDA7E}"/>
              </a:ext>
            </a:extLst>
          </p:cNvPr>
          <p:cNvSpPr/>
          <p:nvPr/>
        </p:nvSpPr>
        <p:spPr>
          <a:xfrm>
            <a:off x="479376" y="1792892"/>
            <a:ext cx="1512168" cy="684000"/>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Matériel</a:t>
            </a:r>
          </a:p>
        </p:txBody>
      </p:sp>
      <p:sp>
        <p:nvSpPr>
          <p:cNvPr id="17" name="Rectangle 16">
            <a:extLst>
              <a:ext uri="{FF2B5EF4-FFF2-40B4-BE49-F238E27FC236}">
                <a16:creationId xmlns:a16="http://schemas.microsoft.com/office/drawing/2014/main" id="{6A5B60F9-57D9-1331-2296-0B4A99C058DE}"/>
              </a:ext>
            </a:extLst>
          </p:cNvPr>
          <p:cNvSpPr/>
          <p:nvPr/>
        </p:nvSpPr>
        <p:spPr>
          <a:xfrm>
            <a:off x="479376" y="2526371"/>
            <a:ext cx="1512168" cy="684000"/>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Logiciel</a:t>
            </a:r>
          </a:p>
        </p:txBody>
      </p:sp>
      <p:sp>
        <p:nvSpPr>
          <p:cNvPr id="18" name="Rectangle 17">
            <a:extLst>
              <a:ext uri="{FF2B5EF4-FFF2-40B4-BE49-F238E27FC236}">
                <a16:creationId xmlns:a16="http://schemas.microsoft.com/office/drawing/2014/main" id="{D8367F9D-2405-D0E4-4560-B34CB8964129}"/>
              </a:ext>
            </a:extLst>
          </p:cNvPr>
          <p:cNvSpPr/>
          <p:nvPr/>
        </p:nvSpPr>
        <p:spPr>
          <a:xfrm>
            <a:off x="479376" y="3259850"/>
            <a:ext cx="1512168" cy="684000"/>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Réseau</a:t>
            </a:r>
          </a:p>
        </p:txBody>
      </p:sp>
      <p:sp>
        <p:nvSpPr>
          <p:cNvPr id="19" name="Rectangle 18">
            <a:extLst>
              <a:ext uri="{FF2B5EF4-FFF2-40B4-BE49-F238E27FC236}">
                <a16:creationId xmlns:a16="http://schemas.microsoft.com/office/drawing/2014/main" id="{879DF5B9-2914-0BDD-222A-77DFC83E82D9}"/>
              </a:ext>
            </a:extLst>
          </p:cNvPr>
          <p:cNvSpPr/>
          <p:nvPr/>
        </p:nvSpPr>
        <p:spPr>
          <a:xfrm>
            <a:off x="479376" y="3993329"/>
            <a:ext cx="1512168" cy="684000"/>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Personnel</a:t>
            </a:r>
          </a:p>
        </p:txBody>
      </p:sp>
      <p:sp>
        <p:nvSpPr>
          <p:cNvPr id="20" name="Rectangle 19">
            <a:extLst>
              <a:ext uri="{FF2B5EF4-FFF2-40B4-BE49-F238E27FC236}">
                <a16:creationId xmlns:a16="http://schemas.microsoft.com/office/drawing/2014/main" id="{5C173ED5-E093-AE1C-6CEC-596FD75DC723}"/>
              </a:ext>
            </a:extLst>
          </p:cNvPr>
          <p:cNvSpPr/>
          <p:nvPr/>
        </p:nvSpPr>
        <p:spPr>
          <a:xfrm>
            <a:off x="479376" y="4726808"/>
            <a:ext cx="1512168" cy="684000"/>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Site</a:t>
            </a:r>
          </a:p>
        </p:txBody>
      </p:sp>
      <p:sp>
        <p:nvSpPr>
          <p:cNvPr id="21" name="Rectangle 20">
            <a:extLst>
              <a:ext uri="{FF2B5EF4-FFF2-40B4-BE49-F238E27FC236}">
                <a16:creationId xmlns:a16="http://schemas.microsoft.com/office/drawing/2014/main" id="{F6DE9ECF-9469-BB49-9BEA-8BB7745E4E8E}"/>
              </a:ext>
            </a:extLst>
          </p:cNvPr>
          <p:cNvSpPr/>
          <p:nvPr/>
        </p:nvSpPr>
        <p:spPr>
          <a:xfrm>
            <a:off x="479376" y="5460288"/>
            <a:ext cx="1512168" cy="684000"/>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Organisme</a:t>
            </a:r>
          </a:p>
        </p:txBody>
      </p:sp>
      <p:sp>
        <p:nvSpPr>
          <p:cNvPr id="22" name="Rectangle 21">
            <a:extLst>
              <a:ext uri="{FF2B5EF4-FFF2-40B4-BE49-F238E27FC236}">
                <a16:creationId xmlns:a16="http://schemas.microsoft.com/office/drawing/2014/main" id="{2D2127EF-2494-0E91-D1AE-7D08769AAE52}"/>
              </a:ext>
            </a:extLst>
          </p:cNvPr>
          <p:cNvSpPr/>
          <p:nvPr/>
        </p:nvSpPr>
        <p:spPr>
          <a:xfrm>
            <a:off x="2070181" y="1792892"/>
            <a:ext cx="9642442" cy="68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Maintenance insuffisante / mauvaise installation des supports de stockage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Insuffisance des programmes de remplacement périodique des équipements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Sensibilité aux variations de température</a:t>
            </a:r>
          </a:p>
        </p:txBody>
      </p:sp>
      <p:sp>
        <p:nvSpPr>
          <p:cNvPr id="23" name="Rectangle 22">
            <a:extLst>
              <a:ext uri="{FF2B5EF4-FFF2-40B4-BE49-F238E27FC236}">
                <a16:creationId xmlns:a16="http://schemas.microsoft.com/office/drawing/2014/main" id="{B4526ED5-B7F2-3BCD-3E84-2F664185C569}"/>
              </a:ext>
            </a:extLst>
          </p:cNvPr>
          <p:cNvSpPr/>
          <p:nvPr/>
        </p:nvSpPr>
        <p:spPr>
          <a:xfrm>
            <a:off x="2070181" y="2526371"/>
            <a:ext cx="9642442" cy="68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Absence ou insuffisance des tests logiciels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Failles connues dans le logiciel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Téléchargement et utilisation non contrôlés de logiciels</a:t>
            </a:r>
          </a:p>
        </p:txBody>
      </p:sp>
      <p:sp>
        <p:nvSpPr>
          <p:cNvPr id="24" name="Rectangle 23">
            <a:extLst>
              <a:ext uri="{FF2B5EF4-FFF2-40B4-BE49-F238E27FC236}">
                <a16:creationId xmlns:a16="http://schemas.microsoft.com/office/drawing/2014/main" id="{99517435-9B5D-1D01-F5F5-A6982B19BD5A}"/>
              </a:ext>
            </a:extLst>
          </p:cNvPr>
          <p:cNvSpPr/>
          <p:nvPr/>
        </p:nvSpPr>
        <p:spPr>
          <a:xfrm>
            <a:off x="2070181" y="3259850"/>
            <a:ext cx="9642442" cy="68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Mécanismes insuffisants pour les preuves d’envoi ou de réception d’un message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Architecture réseau non sécurisée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Connexions au réseau public non protégées</a:t>
            </a:r>
          </a:p>
        </p:txBody>
      </p:sp>
      <p:sp>
        <p:nvSpPr>
          <p:cNvPr id="25" name="Rectangle 24">
            <a:extLst>
              <a:ext uri="{FF2B5EF4-FFF2-40B4-BE49-F238E27FC236}">
                <a16:creationId xmlns:a16="http://schemas.microsoft.com/office/drawing/2014/main" id="{A8368C14-7208-FF69-8B1D-539B53ECC925}"/>
              </a:ext>
            </a:extLst>
          </p:cNvPr>
          <p:cNvSpPr/>
          <p:nvPr/>
        </p:nvSpPr>
        <p:spPr>
          <a:xfrm>
            <a:off x="2070181" y="3993329"/>
            <a:ext cx="9642442" cy="68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Absence de personnel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Utilisation incorrecte du logiciel et du matériel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Faible sensibilisation à la sécurité</a:t>
            </a:r>
          </a:p>
        </p:txBody>
      </p:sp>
      <p:sp>
        <p:nvSpPr>
          <p:cNvPr id="26" name="Rectangle 25">
            <a:extLst>
              <a:ext uri="{FF2B5EF4-FFF2-40B4-BE49-F238E27FC236}">
                <a16:creationId xmlns:a16="http://schemas.microsoft.com/office/drawing/2014/main" id="{A6CCCF0B-458C-29DB-211A-42F7E62AD41A}"/>
              </a:ext>
            </a:extLst>
          </p:cNvPr>
          <p:cNvSpPr/>
          <p:nvPr/>
        </p:nvSpPr>
        <p:spPr>
          <a:xfrm>
            <a:off x="2070181" y="4726808"/>
            <a:ext cx="9642442" cy="68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Utilisation inadaptée ou négligente du contrôle d’accès physique aux bâtiments et aux salles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Emplacement situé dans une zone sujette aux inondations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Protection physique insuffisante du bâtiment, des portes et des fenêtres</a:t>
            </a:r>
          </a:p>
        </p:txBody>
      </p:sp>
      <p:sp>
        <p:nvSpPr>
          <p:cNvPr id="27" name="Rectangle 26">
            <a:extLst>
              <a:ext uri="{FF2B5EF4-FFF2-40B4-BE49-F238E27FC236}">
                <a16:creationId xmlns:a16="http://schemas.microsoft.com/office/drawing/2014/main" id="{1CF37399-7141-8EA4-7A99-3CE0E3A3190C}"/>
              </a:ext>
            </a:extLst>
          </p:cNvPr>
          <p:cNvSpPr/>
          <p:nvPr/>
        </p:nvSpPr>
        <p:spPr>
          <a:xfrm>
            <a:off x="2070181" y="5460288"/>
            <a:ext cx="9642442" cy="68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Procédure formelle de révision (supervision) des droits d’accès non élaborée, ou mise en œuvre inefficace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Insuffisante ou absence des rapports d’erreur enregistrés dans les journaux administrateurs et les journaux opérateurs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Absence ou insuffisance des dispositions (relatives à la sécurité de l’information) dans les contrats avec les employés</a:t>
            </a:r>
          </a:p>
        </p:txBody>
      </p:sp>
      <p:sp>
        <p:nvSpPr>
          <p:cNvPr id="28" name="Rectangle 27">
            <a:extLst>
              <a:ext uri="{FF2B5EF4-FFF2-40B4-BE49-F238E27FC236}">
                <a16:creationId xmlns:a16="http://schemas.microsoft.com/office/drawing/2014/main" id="{B4938508-F4C3-058B-C60C-9E0D7D9085B2}"/>
              </a:ext>
            </a:extLst>
          </p:cNvPr>
          <p:cNvSpPr/>
          <p:nvPr/>
        </p:nvSpPr>
        <p:spPr>
          <a:xfrm>
            <a:off x="7456490" y="1018640"/>
            <a:ext cx="4256133" cy="37821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ISO/IEC 27005, Tableau A.11 (extrait)</a:t>
            </a:r>
          </a:p>
        </p:txBody>
      </p:sp>
    </p:spTree>
    <p:extLst>
      <p:ext uri="{BB962C8B-B14F-4D97-AF65-F5344CB8AC3E}">
        <p14:creationId xmlns:p14="http://schemas.microsoft.com/office/powerpoint/2010/main" val="1952195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La notion de menace</a:t>
            </a:r>
            <a:endParaRPr lang="fr-FR" sz="2800" i="1" dirty="0">
              <a:solidFill>
                <a:schemeClr val="accent1">
                  <a:lumMod val="50000"/>
                </a:schemeClr>
              </a:solidFill>
              <a:latin typeface="Avenir Book" panose="02000503020000020003" pitchFamily="2" charset="0"/>
              <a:cs typeface="Futura Medium" panose="020B0602020204020303" pitchFamily="34" charset="-79"/>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3" name="Espace réservé du pied de page 2">
            <a:extLst>
              <a:ext uri="{FF2B5EF4-FFF2-40B4-BE49-F238E27FC236}">
                <a16:creationId xmlns:a16="http://schemas.microsoft.com/office/drawing/2014/main" id="{D507728A-D49F-2B6D-9A03-117F4CDE23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Espace réservé du numéro de diapositive 3">
            <a:extLst>
              <a:ext uri="{FF2B5EF4-FFF2-40B4-BE49-F238E27FC236}">
                <a16:creationId xmlns:a16="http://schemas.microsoft.com/office/drawing/2014/main" id="{6C7FCE09-15FB-FFB1-61C3-AE8ACC7F20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5" name="Rectangle : coins arrondis 4">
            <a:extLst>
              <a:ext uri="{FF2B5EF4-FFF2-40B4-BE49-F238E27FC236}">
                <a16:creationId xmlns:a16="http://schemas.microsoft.com/office/drawing/2014/main" id="{8A035CE8-D18C-7064-7DCE-9BF7DA0FE800}"/>
              </a:ext>
            </a:extLst>
          </p:cNvPr>
          <p:cNvSpPr/>
          <p:nvPr/>
        </p:nvSpPr>
        <p:spPr>
          <a:xfrm>
            <a:off x="518726" y="3072711"/>
            <a:ext cx="11161240" cy="2664296"/>
          </a:xfrm>
          <a:prstGeom prst="roundRect">
            <a:avLst>
              <a:gd name="adj" fmla="val 1757"/>
            </a:avLst>
          </a:prstGeom>
          <a:no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7" name="Rectangle 6">
            <a:extLst>
              <a:ext uri="{FF2B5EF4-FFF2-40B4-BE49-F238E27FC236}">
                <a16:creationId xmlns:a16="http://schemas.microsoft.com/office/drawing/2014/main" id="{FFCD5324-B0CE-B2F7-3DB5-DC0AFA175A46}"/>
              </a:ext>
            </a:extLst>
          </p:cNvPr>
          <p:cNvSpPr/>
          <p:nvPr/>
        </p:nvSpPr>
        <p:spPr>
          <a:xfrm>
            <a:off x="518726" y="1470365"/>
            <a:ext cx="11161240" cy="1138911"/>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0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75000"/>
                  </a:srgbClr>
                </a:solidFill>
                <a:effectLst/>
                <a:uLnTx/>
                <a:uFillTx/>
                <a:latin typeface="Avenir Book" panose="02000503020000020003" pitchFamily="2" charset="0"/>
                <a:ea typeface="+mn-ea"/>
                <a:cs typeface="Futura Medium" panose="020B0602020204020303" pitchFamily="34" charset="-79"/>
              </a:rPr>
              <a:t>« Cause potentielle d’un incident lié à la sécurité de l’information qui peut entraîner des dommages pour un système ou porter préjudice à un organisme. »</a:t>
            </a:r>
          </a:p>
        </p:txBody>
      </p:sp>
      <p:sp>
        <p:nvSpPr>
          <p:cNvPr id="8" name="Rectangle 7">
            <a:extLst>
              <a:ext uri="{FF2B5EF4-FFF2-40B4-BE49-F238E27FC236}">
                <a16:creationId xmlns:a16="http://schemas.microsoft.com/office/drawing/2014/main" id="{46151B9B-3900-89C9-1EB6-C6CDEDF26764}"/>
              </a:ext>
            </a:extLst>
          </p:cNvPr>
          <p:cNvSpPr/>
          <p:nvPr/>
        </p:nvSpPr>
        <p:spPr>
          <a:xfrm>
            <a:off x="4423436" y="2406469"/>
            <a:ext cx="3279812" cy="37821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ISO/IEC 27005, article 3.1.9</a:t>
            </a:r>
          </a:p>
        </p:txBody>
      </p:sp>
      <p:pic>
        <p:nvPicPr>
          <p:cNvPr id="9" name="Image 8">
            <a:extLst>
              <a:ext uri="{FF2B5EF4-FFF2-40B4-BE49-F238E27FC236}">
                <a16:creationId xmlns:a16="http://schemas.microsoft.com/office/drawing/2014/main" id="{02ACC125-A549-29F4-AF83-B8D71FBAA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8448" y="3288735"/>
            <a:ext cx="1080000" cy="1080000"/>
          </a:xfrm>
          <a:prstGeom prst="rect">
            <a:avLst/>
          </a:prstGeom>
        </p:spPr>
      </p:pic>
      <p:pic>
        <p:nvPicPr>
          <p:cNvPr id="10" name="Image 9">
            <a:extLst>
              <a:ext uri="{FF2B5EF4-FFF2-40B4-BE49-F238E27FC236}">
                <a16:creationId xmlns:a16="http://schemas.microsoft.com/office/drawing/2014/main" id="{FF2CC25E-1107-8100-FD65-BBB1F906B9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5787" y="3288735"/>
            <a:ext cx="1080000" cy="1080000"/>
          </a:xfrm>
          <a:prstGeom prst="rect">
            <a:avLst/>
          </a:prstGeom>
        </p:spPr>
      </p:pic>
      <p:pic>
        <p:nvPicPr>
          <p:cNvPr id="11" name="Image 10">
            <a:extLst>
              <a:ext uri="{FF2B5EF4-FFF2-40B4-BE49-F238E27FC236}">
                <a16:creationId xmlns:a16="http://schemas.microsoft.com/office/drawing/2014/main" id="{7CC8FC08-B388-5D1B-C65E-FE129E31C1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9456" y="3288735"/>
            <a:ext cx="1080000" cy="1080000"/>
          </a:xfrm>
          <a:prstGeom prst="rect">
            <a:avLst/>
          </a:prstGeom>
        </p:spPr>
      </p:pic>
      <p:pic>
        <p:nvPicPr>
          <p:cNvPr id="12" name="Image 11">
            <a:extLst>
              <a:ext uri="{FF2B5EF4-FFF2-40B4-BE49-F238E27FC236}">
                <a16:creationId xmlns:a16="http://schemas.microsoft.com/office/drawing/2014/main" id="{969F5ECC-29D3-3170-45F6-13F654E3B7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2118" y="3288735"/>
            <a:ext cx="1080000" cy="1080000"/>
          </a:xfrm>
          <a:prstGeom prst="rect">
            <a:avLst/>
          </a:prstGeom>
        </p:spPr>
      </p:pic>
      <p:sp>
        <p:nvSpPr>
          <p:cNvPr id="13" name="Flèche vers la droite 12">
            <a:extLst>
              <a:ext uri="{FF2B5EF4-FFF2-40B4-BE49-F238E27FC236}">
                <a16:creationId xmlns:a16="http://schemas.microsoft.com/office/drawing/2014/main" id="{E050D3B4-D75F-8592-DF3F-45D1784B097A}"/>
              </a:ext>
            </a:extLst>
          </p:cNvPr>
          <p:cNvSpPr/>
          <p:nvPr/>
        </p:nvSpPr>
        <p:spPr>
          <a:xfrm>
            <a:off x="2539084" y="3612711"/>
            <a:ext cx="1440160" cy="432048"/>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4" name="Flèche vers la droite 13">
            <a:extLst>
              <a:ext uri="{FF2B5EF4-FFF2-40B4-BE49-F238E27FC236}">
                <a16:creationId xmlns:a16="http://schemas.microsoft.com/office/drawing/2014/main" id="{11E4A18D-C2EE-E5B3-F3F3-9340780D6B4B}"/>
              </a:ext>
            </a:extLst>
          </p:cNvPr>
          <p:cNvSpPr/>
          <p:nvPr/>
        </p:nvSpPr>
        <p:spPr>
          <a:xfrm>
            <a:off x="5420070" y="3612711"/>
            <a:ext cx="1440160" cy="432048"/>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5" name="Flèche vers la droite 14">
            <a:extLst>
              <a:ext uri="{FF2B5EF4-FFF2-40B4-BE49-F238E27FC236}">
                <a16:creationId xmlns:a16="http://schemas.microsoft.com/office/drawing/2014/main" id="{BA5D9595-57F0-0DBC-F554-91484BFB33F1}"/>
              </a:ext>
            </a:extLst>
          </p:cNvPr>
          <p:cNvSpPr/>
          <p:nvPr/>
        </p:nvSpPr>
        <p:spPr>
          <a:xfrm>
            <a:off x="8476420" y="3612711"/>
            <a:ext cx="1440160" cy="432048"/>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16" name="Rectangle 15">
            <a:extLst>
              <a:ext uri="{FF2B5EF4-FFF2-40B4-BE49-F238E27FC236}">
                <a16:creationId xmlns:a16="http://schemas.microsoft.com/office/drawing/2014/main" id="{06332933-9CA6-AE8E-EBF0-A11BBF14F8BD}"/>
              </a:ext>
            </a:extLst>
          </p:cNvPr>
          <p:cNvSpPr/>
          <p:nvPr/>
        </p:nvSpPr>
        <p:spPr>
          <a:xfrm>
            <a:off x="851648" y="4440743"/>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Menace</a:t>
            </a:r>
          </a:p>
        </p:txBody>
      </p:sp>
      <p:sp>
        <p:nvSpPr>
          <p:cNvPr id="17" name="Rectangle 16">
            <a:extLst>
              <a:ext uri="{FF2B5EF4-FFF2-40B4-BE49-F238E27FC236}">
                <a16:creationId xmlns:a16="http://schemas.microsoft.com/office/drawing/2014/main" id="{698389DB-8AA3-8CFD-D19A-5BC57A5523AE}"/>
              </a:ext>
            </a:extLst>
          </p:cNvPr>
          <p:cNvSpPr/>
          <p:nvPr/>
        </p:nvSpPr>
        <p:spPr>
          <a:xfrm>
            <a:off x="3757686" y="4440743"/>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Vulnérabilité</a:t>
            </a:r>
          </a:p>
        </p:txBody>
      </p:sp>
      <p:sp>
        <p:nvSpPr>
          <p:cNvPr id="18" name="Rectangle 17">
            <a:extLst>
              <a:ext uri="{FF2B5EF4-FFF2-40B4-BE49-F238E27FC236}">
                <a16:creationId xmlns:a16="http://schemas.microsoft.com/office/drawing/2014/main" id="{1655EDA5-063D-8BE5-A19E-9213A0734364}"/>
              </a:ext>
            </a:extLst>
          </p:cNvPr>
          <p:cNvSpPr/>
          <p:nvPr/>
        </p:nvSpPr>
        <p:spPr>
          <a:xfrm>
            <a:off x="6814037" y="4440743"/>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Actif support</a:t>
            </a:r>
          </a:p>
        </p:txBody>
      </p:sp>
      <p:sp>
        <p:nvSpPr>
          <p:cNvPr id="19" name="Rectangle 18">
            <a:extLst>
              <a:ext uri="{FF2B5EF4-FFF2-40B4-BE49-F238E27FC236}">
                <a16:creationId xmlns:a16="http://schemas.microsoft.com/office/drawing/2014/main" id="{508240CA-E343-B032-70AC-58567870EC25}"/>
              </a:ext>
            </a:extLst>
          </p:cNvPr>
          <p:cNvSpPr/>
          <p:nvPr/>
        </p:nvSpPr>
        <p:spPr>
          <a:xfrm>
            <a:off x="9807758" y="4440743"/>
            <a:ext cx="1584176" cy="288032"/>
          </a:xfrm>
          <a:prstGeom prst="rect">
            <a:avLst/>
          </a:prstGeom>
          <a:solidFill>
            <a:schemeClr val="accent1">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Actif primaire</a:t>
            </a:r>
          </a:p>
        </p:txBody>
      </p:sp>
      <p:sp>
        <p:nvSpPr>
          <p:cNvPr id="20" name="Rectangle 19">
            <a:extLst>
              <a:ext uri="{FF2B5EF4-FFF2-40B4-BE49-F238E27FC236}">
                <a16:creationId xmlns:a16="http://schemas.microsoft.com/office/drawing/2014/main" id="{A92C93F2-4DFB-0671-3527-D3890C144F5F}"/>
              </a:ext>
            </a:extLst>
          </p:cNvPr>
          <p:cNvSpPr/>
          <p:nvPr/>
        </p:nvSpPr>
        <p:spPr>
          <a:xfrm>
            <a:off x="851648" y="4791471"/>
            <a:ext cx="1584176" cy="801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Intentionnelle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Accidentelle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Environnementale</a:t>
            </a:r>
          </a:p>
        </p:txBody>
      </p:sp>
      <p:sp>
        <p:nvSpPr>
          <p:cNvPr id="21" name="Rectangle 20">
            <a:extLst>
              <a:ext uri="{FF2B5EF4-FFF2-40B4-BE49-F238E27FC236}">
                <a16:creationId xmlns:a16="http://schemas.microsoft.com/office/drawing/2014/main" id="{25EBF0C8-2155-B272-BA20-A9E16A5FE706}"/>
              </a:ext>
            </a:extLst>
          </p:cNvPr>
          <p:cNvSpPr/>
          <p:nvPr/>
        </p:nvSpPr>
        <p:spPr>
          <a:xfrm>
            <a:off x="3757686" y="4791471"/>
            <a:ext cx="1584176" cy="801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Organisationnelle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Logique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Physique</a:t>
            </a:r>
          </a:p>
        </p:txBody>
      </p:sp>
      <p:sp>
        <p:nvSpPr>
          <p:cNvPr id="22" name="Rectangle 21">
            <a:extLst>
              <a:ext uri="{FF2B5EF4-FFF2-40B4-BE49-F238E27FC236}">
                <a16:creationId xmlns:a16="http://schemas.microsoft.com/office/drawing/2014/main" id="{06C1D3DE-7717-1AA9-C8E4-B0C4E79B49CC}"/>
              </a:ext>
            </a:extLst>
          </p:cNvPr>
          <p:cNvSpPr/>
          <p:nvPr/>
        </p:nvSpPr>
        <p:spPr>
          <a:xfrm>
            <a:off x="6801510" y="4791471"/>
            <a:ext cx="1584176" cy="801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Equipement et personnes sur lesquels reposent l’actif primaire</a:t>
            </a:r>
          </a:p>
        </p:txBody>
      </p:sp>
      <p:sp>
        <p:nvSpPr>
          <p:cNvPr id="23" name="Rectangle 22">
            <a:extLst>
              <a:ext uri="{FF2B5EF4-FFF2-40B4-BE49-F238E27FC236}">
                <a16:creationId xmlns:a16="http://schemas.microsoft.com/office/drawing/2014/main" id="{E652F2E2-DB8C-5A54-4A22-F653E85EF960}"/>
              </a:ext>
            </a:extLst>
          </p:cNvPr>
          <p:cNvSpPr/>
          <p:nvPr/>
        </p:nvSpPr>
        <p:spPr>
          <a:xfrm>
            <a:off x="9807757" y="4791471"/>
            <a:ext cx="1584176" cy="801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Medium" panose="020B0602020204020303" pitchFamily="34" charset="-79"/>
              </a:rPr>
              <a:t>Processus ou information clé de l’entreprise</a:t>
            </a:r>
          </a:p>
        </p:txBody>
      </p:sp>
      <p:sp>
        <p:nvSpPr>
          <p:cNvPr id="24" name="Rectangle 23">
            <a:extLst>
              <a:ext uri="{FF2B5EF4-FFF2-40B4-BE49-F238E27FC236}">
                <a16:creationId xmlns:a16="http://schemas.microsoft.com/office/drawing/2014/main" id="{D1B39D47-0F75-D50C-BE81-73C80FA6BDBB}"/>
              </a:ext>
            </a:extLst>
          </p:cNvPr>
          <p:cNvSpPr/>
          <p:nvPr/>
        </p:nvSpPr>
        <p:spPr>
          <a:xfrm>
            <a:off x="2539084" y="3974378"/>
            <a:ext cx="1368152" cy="327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white">
                    <a:lumMod val="50000"/>
                  </a:prstClr>
                </a:solidFill>
                <a:effectLst/>
                <a:uLnTx/>
                <a:uFillTx/>
                <a:latin typeface="Avenir Book" panose="02000503020000020003" pitchFamily="2" charset="0"/>
                <a:ea typeface="+mn-ea"/>
                <a:cs typeface="Futura Medium" panose="020B0602020204020303" pitchFamily="34" charset="-79"/>
              </a:rPr>
              <a:t>exploite</a:t>
            </a:r>
          </a:p>
        </p:txBody>
      </p:sp>
      <p:sp>
        <p:nvSpPr>
          <p:cNvPr id="25" name="Rectangle 24">
            <a:extLst>
              <a:ext uri="{FF2B5EF4-FFF2-40B4-BE49-F238E27FC236}">
                <a16:creationId xmlns:a16="http://schemas.microsoft.com/office/drawing/2014/main" id="{DCE9A221-8403-E038-B172-44A0B6DD5F26}"/>
              </a:ext>
            </a:extLst>
          </p:cNvPr>
          <p:cNvSpPr/>
          <p:nvPr/>
        </p:nvSpPr>
        <p:spPr>
          <a:xfrm>
            <a:off x="5407544" y="3974378"/>
            <a:ext cx="1368152" cy="327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white">
                    <a:lumMod val="50000"/>
                  </a:prstClr>
                </a:solidFill>
                <a:effectLst/>
                <a:uLnTx/>
                <a:uFillTx/>
                <a:latin typeface="Avenir Book" panose="02000503020000020003" pitchFamily="2" charset="0"/>
                <a:ea typeface="+mn-ea"/>
                <a:cs typeface="Futura Medium" panose="020B0602020204020303" pitchFamily="34" charset="-79"/>
              </a:rPr>
              <a:t>impactant</a:t>
            </a:r>
          </a:p>
        </p:txBody>
      </p:sp>
      <p:sp>
        <p:nvSpPr>
          <p:cNvPr id="26" name="Rectangle 25">
            <a:extLst>
              <a:ext uri="{FF2B5EF4-FFF2-40B4-BE49-F238E27FC236}">
                <a16:creationId xmlns:a16="http://schemas.microsoft.com/office/drawing/2014/main" id="{4686F398-0E37-E9F2-543E-98B3C11303DB}"/>
              </a:ext>
            </a:extLst>
          </p:cNvPr>
          <p:cNvSpPr/>
          <p:nvPr/>
        </p:nvSpPr>
        <p:spPr>
          <a:xfrm>
            <a:off x="8488947" y="3974378"/>
            <a:ext cx="136815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white">
                    <a:lumMod val="50000"/>
                  </a:prstClr>
                </a:solidFill>
                <a:effectLst/>
                <a:uLnTx/>
                <a:uFillTx/>
                <a:latin typeface="Avenir Book" panose="02000503020000020003" pitchFamily="2" charset="0"/>
                <a:ea typeface="+mn-ea"/>
                <a:cs typeface="Futura Medium" panose="020B0602020204020303" pitchFamily="34" charset="-79"/>
              </a:rPr>
              <a:t>nuit</a:t>
            </a:r>
          </a:p>
        </p:txBody>
      </p:sp>
      <p:sp>
        <p:nvSpPr>
          <p:cNvPr id="27" name="Rectangle 26">
            <a:extLst>
              <a:ext uri="{FF2B5EF4-FFF2-40B4-BE49-F238E27FC236}">
                <a16:creationId xmlns:a16="http://schemas.microsoft.com/office/drawing/2014/main" id="{ED7898BF-1431-9B01-3D31-3AF9265396F8}"/>
              </a:ext>
            </a:extLst>
          </p:cNvPr>
          <p:cNvSpPr/>
          <p:nvPr/>
        </p:nvSpPr>
        <p:spPr>
          <a:xfrm>
            <a:off x="9375710" y="5534162"/>
            <a:ext cx="2311152" cy="37821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ISO/IEC 27005, article 7.2.1</a:t>
            </a:r>
          </a:p>
        </p:txBody>
      </p:sp>
    </p:spTree>
    <p:extLst>
      <p:ext uri="{BB962C8B-B14F-4D97-AF65-F5344CB8AC3E}">
        <p14:creationId xmlns:p14="http://schemas.microsoft.com/office/powerpoint/2010/main" val="4590132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4" name="Image 3">
            <a:extLst>
              <a:ext uri="{FF2B5EF4-FFF2-40B4-BE49-F238E27FC236}">
                <a16:creationId xmlns:a16="http://schemas.microsoft.com/office/drawing/2014/main" id="{19FC22B6-C718-252B-6E72-136164603803}"/>
              </a:ext>
            </a:extLst>
          </p:cNvPr>
          <p:cNvPicPr>
            <a:picLocks noChangeAspect="1"/>
          </p:cNvPicPr>
          <p:nvPr/>
        </p:nvPicPr>
        <p:blipFill>
          <a:blip r:embed="rId4"/>
          <a:stretch>
            <a:fillRect/>
          </a:stretch>
        </p:blipFill>
        <p:spPr>
          <a:xfrm>
            <a:off x="2481262" y="1209733"/>
            <a:ext cx="7772400" cy="5051308"/>
          </a:xfrm>
          <a:prstGeom prst="rect">
            <a:avLst/>
          </a:prstGeom>
        </p:spPr>
      </p:pic>
      <p:sp>
        <p:nvSpPr>
          <p:cNvPr id="9" name="Titre 1">
            <a:extLst>
              <a:ext uri="{FF2B5EF4-FFF2-40B4-BE49-F238E27FC236}">
                <a16:creationId xmlns:a16="http://schemas.microsoft.com/office/drawing/2014/main" id="{8E36DC00-DE53-DD01-F924-9982E94AA3E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La notion de menace</a:t>
            </a:r>
            <a:endParaRPr lang="fr-FR" sz="2800" i="1" dirty="0">
              <a:solidFill>
                <a:schemeClr val="accent1">
                  <a:lumMod val="50000"/>
                </a:schemeClr>
              </a:solidFill>
              <a:latin typeface="Avenir Book" panose="02000503020000020003" pitchFamily="2" charset="0"/>
              <a:cs typeface="Futura Medium" panose="020B0602020204020303" pitchFamily="34" charset="-79"/>
            </a:endParaRPr>
          </a:p>
        </p:txBody>
      </p:sp>
    </p:spTree>
    <p:extLst>
      <p:ext uri="{BB962C8B-B14F-4D97-AF65-F5344CB8AC3E}">
        <p14:creationId xmlns:p14="http://schemas.microsoft.com/office/powerpoint/2010/main" val="30028194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La notion de menace</a:t>
            </a:r>
            <a:endParaRPr lang="fr-FR" sz="2800" i="1" dirty="0">
              <a:solidFill>
                <a:schemeClr val="accent1">
                  <a:lumMod val="50000"/>
                </a:schemeClr>
              </a:solidFill>
              <a:latin typeface="Avenir Book" panose="02000503020000020003" pitchFamily="2" charset="0"/>
              <a:cs typeface="Futura Medium" panose="020B0602020204020303" pitchFamily="34" charset="-79"/>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3" name="Espace réservé du pied de page 2">
            <a:extLst>
              <a:ext uri="{FF2B5EF4-FFF2-40B4-BE49-F238E27FC236}">
                <a16:creationId xmlns:a16="http://schemas.microsoft.com/office/drawing/2014/main" id="{D507728A-D49F-2B6D-9A03-117F4CDE23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Espace réservé du numéro de diapositive 3">
            <a:extLst>
              <a:ext uri="{FF2B5EF4-FFF2-40B4-BE49-F238E27FC236}">
                <a16:creationId xmlns:a16="http://schemas.microsoft.com/office/drawing/2014/main" id="{6C7FCE09-15FB-FFB1-61C3-AE8ACC7F20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28" name="Rectangle 27">
            <a:extLst>
              <a:ext uri="{FF2B5EF4-FFF2-40B4-BE49-F238E27FC236}">
                <a16:creationId xmlns:a16="http://schemas.microsoft.com/office/drawing/2014/main" id="{C8C375CD-A682-3149-0B6C-2DA880CAF9E1}"/>
              </a:ext>
            </a:extLst>
          </p:cNvPr>
          <p:cNvSpPr/>
          <p:nvPr/>
        </p:nvSpPr>
        <p:spPr>
          <a:xfrm>
            <a:off x="911424" y="1367541"/>
            <a:ext cx="2160240" cy="288032"/>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Catégorie</a:t>
            </a:r>
          </a:p>
        </p:txBody>
      </p:sp>
      <p:sp>
        <p:nvSpPr>
          <p:cNvPr id="29" name="Rectangle 28">
            <a:extLst>
              <a:ext uri="{FF2B5EF4-FFF2-40B4-BE49-F238E27FC236}">
                <a16:creationId xmlns:a16="http://schemas.microsoft.com/office/drawing/2014/main" id="{7A381A9F-3B34-89D3-4C57-45F150566CF0}"/>
              </a:ext>
            </a:extLst>
          </p:cNvPr>
          <p:cNvSpPr/>
          <p:nvPr/>
        </p:nvSpPr>
        <p:spPr>
          <a:xfrm>
            <a:off x="3137484" y="1367541"/>
            <a:ext cx="6773405" cy="288032"/>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Description</a:t>
            </a:r>
          </a:p>
        </p:txBody>
      </p:sp>
      <p:sp>
        <p:nvSpPr>
          <p:cNvPr id="30" name="Rectangle 29">
            <a:extLst>
              <a:ext uri="{FF2B5EF4-FFF2-40B4-BE49-F238E27FC236}">
                <a16:creationId xmlns:a16="http://schemas.microsoft.com/office/drawing/2014/main" id="{BAA35B77-00A2-6574-ACE5-A3A06B86479C}"/>
              </a:ext>
            </a:extLst>
          </p:cNvPr>
          <p:cNvSpPr/>
          <p:nvPr/>
        </p:nvSpPr>
        <p:spPr>
          <a:xfrm>
            <a:off x="911424" y="1727580"/>
            <a:ext cx="2160240" cy="581077"/>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Menaces physiques</a:t>
            </a:r>
          </a:p>
        </p:txBody>
      </p:sp>
      <p:sp>
        <p:nvSpPr>
          <p:cNvPr id="31" name="Rectangle 30">
            <a:extLst>
              <a:ext uri="{FF2B5EF4-FFF2-40B4-BE49-F238E27FC236}">
                <a16:creationId xmlns:a16="http://schemas.microsoft.com/office/drawing/2014/main" id="{D449A7FB-5210-6E5A-C010-CE33C3AD3363}"/>
              </a:ext>
            </a:extLst>
          </p:cNvPr>
          <p:cNvSpPr/>
          <p:nvPr/>
        </p:nvSpPr>
        <p:spPr>
          <a:xfrm>
            <a:off x="911424" y="2367848"/>
            <a:ext cx="2160240" cy="581077"/>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Menaces naturelles</a:t>
            </a:r>
          </a:p>
        </p:txBody>
      </p:sp>
      <p:sp>
        <p:nvSpPr>
          <p:cNvPr id="32" name="Rectangle 31">
            <a:extLst>
              <a:ext uri="{FF2B5EF4-FFF2-40B4-BE49-F238E27FC236}">
                <a16:creationId xmlns:a16="http://schemas.microsoft.com/office/drawing/2014/main" id="{3CB981A4-857A-F419-072D-6B49B2B356ED}"/>
              </a:ext>
            </a:extLst>
          </p:cNvPr>
          <p:cNvSpPr/>
          <p:nvPr/>
        </p:nvSpPr>
        <p:spPr>
          <a:xfrm>
            <a:off x="911424" y="3008116"/>
            <a:ext cx="2160240" cy="581077"/>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Défaillances des infrastructures</a:t>
            </a:r>
          </a:p>
        </p:txBody>
      </p:sp>
      <p:sp>
        <p:nvSpPr>
          <p:cNvPr id="33" name="Rectangle 32">
            <a:extLst>
              <a:ext uri="{FF2B5EF4-FFF2-40B4-BE49-F238E27FC236}">
                <a16:creationId xmlns:a16="http://schemas.microsoft.com/office/drawing/2014/main" id="{08029444-B36F-E1BE-CBFF-FEF417E00D81}"/>
              </a:ext>
            </a:extLst>
          </p:cNvPr>
          <p:cNvSpPr/>
          <p:nvPr/>
        </p:nvSpPr>
        <p:spPr>
          <a:xfrm>
            <a:off x="911424" y="3648384"/>
            <a:ext cx="2160240" cy="581077"/>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Défaillances techniques</a:t>
            </a:r>
          </a:p>
        </p:txBody>
      </p:sp>
      <p:sp>
        <p:nvSpPr>
          <p:cNvPr id="34" name="Rectangle 33">
            <a:extLst>
              <a:ext uri="{FF2B5EF4-FFF2-40B4-BE49-F238E27FC236}">
                <a16:creationId xmlns:a16="http://schemas.microsoft.com/office/drawing/2014/main" id="{A8854BFE-BAE9-CAC9-7ECA-F50FB14AB3F0}"/>
              </a:ext>
            </a:extLst>
          </p:cNvPr>
          <p:cNvSpPr/>
          <p:nvPr/>
        </p:nvSpPr>
        <p:spPr>
          <a:xfrm>
            <a:off x="911424" y="4288652"/>
            <a:ext cx="2160240" cy="581077"/>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Actions humaines</a:t>
            </a:r>
          </a:p>
        </p:txBody>
      </p:sp>
      <p:sp>
        <p:nvSpPr>
          <p:cNvPr id="35" name="Rectangle 34">
            <a:extLst>
              <a:ext uri="{FF2B5EF4-FFF2-40B4-BE49-F238E27FC236}">
                <a16:creationId xmlns:a16="http://schemas.microsoft.com/office/drawing/2014/main" id="{FB213019-09F1-7896-AB5A-314BA2779E64}"/>
              </a:ext>
            </a:extLst>
          </p:cNvPr>
          <p:cNvSpPr/>
          <p:nvPr/>
        </p:nvSpPr>
        <p:spPr>
          <a:xfrm>
            <a:off x="911424" y="4928920"/>
            <a:ext cx="2160240" cy="581077"/>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Compromission de fonctions ou de services</a:t>
            </a:r>
          </a:p>
        </p:txBody>
      </p:sp>
      <p:sp>
        <p:nvSpPr>
          <p:cNvPr id="36" name="Rectangle 35">
            <a:extLst>
              <a:ext uri="{FF2B5EF4-FFF2-40B4-BE49-F238E27FC236}">
                <a16:creationId xmlns:a16="http://schemas.microsoft.com/office/drawing/2014/main" id="{A65EBFEC-6D15-944B-8ECD-C3F74A4FCDD8}"/>
              </a:ext>
            </a:extLst>
          </p:cNvPr>
          <p:cNvSpPr/>
          <p:nvPr/>
        </p:nvSpPr>
        <p:spPr>
          <a:xfrm>
            <a:off x="3143672" y="1727580"/>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Incendie</a:t>
            </a:r>
          </a:p>
        </p:txBody>
      </p:sp>
      <p:sp>
        <p:nvSpPr>
          <p:cNvPr id="37" name="Rectangle 36">
            <a:extLst>
              <a:ext uri="{FF2B5EF4-FFF2-40B4-BE49-F238E27FC236}">
                <a16:creationId xmlns:a16="http://schemas.microsoft.com/office/drawing/2014/main" id="{C256A6BE-3248-C813-43EA-2C0C864339CC}"/>
              </a:ext>
            </a:extLst>
          </p:cNvPr>
          <p:cNvSpPr/>
          <p:nvPr/>
        </p:nvSpPr>
        <p:spPr>
          <a:xfrm>
            <a:off x="911424" y="5569190"/>
            <a:ext cx="2160240" cy="581077"/>
          </a:xfrm>
          <a:prstGeom prst="rect">
            <a:avLst/>
          </a:prstGeom>
          <a:solidFill>
            <a:schemeClr val="tx2">
              <a:lumMod val="20000"/>
              <a:lumOff val="80000"/>
            </a:schemeClr>
          </a:solidFill>
          <a:ln>
            <a:solidFill>
              <a:schemeClr val="tx2">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Futura" panose="020B0602020204020303" pitchFamily="34" charset="-79"/>
              </a:rPr>
              <a:t>Menaces organisationnelles</a:t>
            </a:r>
          </a:p>
        </p:txBody>
      </p:sp>
      <p:sp>
        <p:nvSpPr>
          <p:cNvPr id="38" name="Rectangle 37">
            <a:extLst>
              <a:ext uri="{FF2B5EF4-FFF2-40B4-BE49-F238E27FC236}">
                <a16:creationId xmlns:a16="http://schemas.microsoft.com/office/drawing/2014/main" id="{6408DDFD-8289-AE8B-826D-1C4A4385CC63}"/>
              </a:ext>
            </a:extLst>
          </p:cNvPr>
          <p:cNvSpPr/>
          <p:nvPr/>
        </p:nvSpPr>
        <p:spPr>
          <a:xfrm>
            <a:off x="3143672" y="1930760"/>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Eau</a:t>
            </a:r>
          </a:p>
        </p:txBody>
      </p:sp>
      <p:sp>
        <p:nvSpPr>
          <p:cNvPr id="39" name="Rectangle 38">
            <a:extLst>
              <a:ext uri="{FF2B5EF4-FFF2-40B4-BE49-F238E27FC236}">
                <a16:creationId xmlns:a16="http://schemas.microsoft.com/office/drawing/2014/main" id="{534EED95-A664-A40B-AA3F-4AFA187659D2}"/>
              </a:ext>
            </a:extLst>
          </p:cNvPr>
          <p:cNvSpPr/>
          <p:nvPr/>
        </p:nvSpPr>
        <p:spPr>
          <a:xfrm>
            <a:off x="3142137" y="2133941"/>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Poussière, corrosion, congélation</a:t>
            </a:r>
          </a:p>
        </p:txBody>
      </p:sp>
      <p:sp>
        <p:nvSpPr>
          <p:cNvPr id="40" name="Rectangle 39">
            <a:extLst>
              <a:ext uri="{FF2B5EF4-FFF2-40B4-BE49-F238E27FC236}">
                <a16:creationId xmlns:a16="http://schemas.microsoft.com/office/drawing/2014/main" id="{E3554E1D-41F7-CB52-13F3-CF10E6D737A8}"/>
              </a:ext>
            </a:extLst>
          </p:cNvPr>
          <p:cNvSpPr/>
          <p:nvPr/>
        </p:nvSpPr>
        <p:spPr>
          <a:xfrm>
            <a:off x="3143672" y="4282890"/>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Terrorisme, attaque, sabotage</a:t>
            </a:r>
          </a:p>
        </p:txBody>
      </p:sp>
      <p:sp>
        <p:nvSpPr>
          <p:cNvPr id="41" name="Rectangle 40">
            <a:extLst>
              <a:ext uri="{FF2B5EF4-FFF2-40B4-BE49-F238E27FC236}">
                <a16:creationId xmlns:a16="http://schemas.microsoft.com/office/drawing/2014/main" id="{42737C66-8341-E040-FE88-8FD53FB83628}"/>
              </a:ext>
            </a:extLst>
          </p:cNvPr>
          <p:cNvSpPr/>
          <p:nvPr/>
        </p:nvSpPr>
        <p:spPr>
          <a:xfrm>
            <a:off x="3143672" y="4486070"/>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Ingénierie sociale</a:t>
            </a:r>
          </a:p>
        </p:txBody>
      </p:sp>
      <p:sp>
        <p:nvSpPr>
          <p:cNvPr id="42" name="Rectangle 41">
            <a:extLst>
              <a:ext uri="{FF2B5EF4-FFF2-40B4-BE49-F238E27FC236}">
                <a16:creationId xmlns:a16="http://schemas.microsoft.com/office/drawing/2014/main" id="{A9C7E460-57F8-1726-32D2-C6E169AA77C7}"/>
              </a:ext>
            </a:extLst>
          </p:cNvPr>
          <p:cNvSpPr/>
          <p:nvPr/>
        </p:nvSpPr>
        <p:spPr>
          <a:xfrm>
            <a:off x="3142137" y="4689251"/>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Traitement non autorisé de données à caractère personnel</a:t>
            </a:r>
          </a:p>
        </p:txBody>
      </p:sp>
      <p:sp>
        <p:nvSpPr>
          <p:cNvPr id="43" name="Rectangle 42">
            <a:extLst>
              <a:ext uri="{FF2B5EF4-FFF2-40B4-BE49-F238E27FC236}">
                <a16:creationId xmlns:a16="http://schemas.microsoft.com/office/drawing/2014/main" id="{D40D1538-7807-B4EA-A646-5F27DE8A58EB}"/>
              </a:ext>
            </a:extLst>
          </p:cNvPr>
          <p:cNvSpPr/>
          <p:nvPr/>
        </p:nvSpPr>
        <p:spPr>
          <a:xfrm>
            <a:off x="3143672" y="4921717"/>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Erreur d’utilisation</a:t>
            </a:r>
          </a:p>
        </p:txBody>
      </p:sp>
      <p:sp>
        <p:nvSpPr>
          <p:cNvPr id="44" name="Rectangle 43">
            <a:extLst>
              <a:ext uri="{FF2B5EF4-FFF2-40B4-BE49-F238E27FC236}">
                <a16:creationId xmlns:a16="http://schemas.microsoft.com/office/drawing/2014/main" id="{EEB5670A-EEBF-3601-8BF1-EE87C2B984AF}"/>
              </a:ext>
            </a:extLst>
          </p:cNvPr>
          <p:cNvSpPr/>
          <p:nvPr/>
        </p:nvSpPr>
        <p:spPr>
          <a:xfrm>
            <a:off x="3143672" y="5124897"/>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Abus de droits ou de permissions</a:t>
            </a:r>
          </a:p>
        </p:txBody>
      </p:sp>
      <p:sp>
        <p:nvSpPr>
          <p:cNvPr id="45" name="Rectangle 44">
            <a:extLst>
              <a:ext uri="{FF2B5EF4-FFF2-40B4-BE49-F238E27FC236}">
                <a16:creationId xmlns:a16="http://schemas.microsoft.com/office/drawing/2014/main" id="{8E5C98A6-5D30-4A97-F9C0-AC1654E74F65}"/>
              </a:ext>
            </a:extLst>
          </p:cNvPr>
          <p:cNvSpPr/>
          <p:nvPr/>
        </p:nvSpPr>
        <p:spPr>
          <a:xfrm>
            <a:off x="3142137" y="5328078"/>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Falsification de droits ou de permissions</a:t>
            </a:r>
          </a:p>
        </p:txBody>
      </p:sp>
      <p:sp>
        <p:nvSpPr>
          <p:cNvPr id="46" name="Rectangle 45">
            <a:extLst>
              <a:ext uri="{FF2B5EF4-FFF2-40B4-BE49-F238E27FC236}">
                <a16:creationId xmlns:a16="http://schemas.microsoft.com/office/drawing/2014/main" id="{AB080234-4327-0391-2F3A-B7534601ACB1}"/>
              </a:ext>
            </a:extLst>
          </p:cNvPr>
          <p:cNvSpPr/>
          <p:nvPr/>
        </p:nvSpPr>
        <p:spPr>
          <a:xfrm>
            <a:off x="3143672" y="5560545"/>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Manque de personnel</a:t>
            </a:r>
          </a:p>
        </p:txBody>
      </p:sp>
      <p:sp>
        <p:nvSpPr>
          <p:cNvPr id="47" name="Rectangle 46">
            <a:extLst>
              <a:ext uri="{FF2B5EF4-FFF2-40B4-BE49-F238E27FC236}">
                <a16:creationId xmlns:a16="http://schemas.microsoft.com/office/drawing/2014/main" id="{3EF9D82C-45A5-B82B-14FB-4CB8BC164DB8}"/>
              </a:ext>
            </a:extLst>
          </p:cNvPr>
          <p:cNvSpPr/>
          <p:nvPr/>
        </p:nvSpPr>
        <p:spPr>
          <a:xfrm>
            <a:off x="3143672" y="5763725"/>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Manque de ressources</a:t>
            </a:r>
          </a:p>
        </p:txBody>
      </p:sp>
      <p:sp>
        <p:nvSpPr>
          <p:cNvPr id="48" name="Rectangle 47">
            <a:extLst>
              <a:ext uri="{FF2B5EF4-FFF2-40B4-BE49-F238E27FC236}">
                <a16:creationId xmlns:a16="http://schemas.microsoft.com/office/drawing/2014/main" id="{2169BC68-A6BA-C15F-CB98-CFE968C8F5DA}"/>
              </a:ext>
            </a:extLst>
          </p:cNvPr>
          <p:cNvSpPr/>
          <p:nvPr/>
        </p:nvSpPr>
        <p:spPr>
          <a:xfrm>
            <a:off x="3142137" y="5966906"/>
            <a:ext cx="6768752"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Violation de la législation ou de la règlementation</a:t>
            </a:r>
          </a:p>
        </p:txBody>
      </p:sp>
      <p:sp>
        <p:nvSpPr>
          <p:cNvPr id="49" name="Rectangle 48">
            <a:extLst>
              <a:ext uri="{FF2B5EF4-FFF2-40B4-BE49-F238E27FC236}">
                <a16:creationId xmlns:a16="http://schemas.microsoft.com/office/drawing/2014/main" id="{41381F07-ECFF-4D72-B3A5-8735A94819D4}"/>
              </a:ext>
            </a:extLst>
          </p:cNvPr>
          <p:cNvSpPr/>
          <p:nvPr/>
        </p:nvSpPr>
        <p:spPr>
          <a:xfrm>
            <a:off x="9984671" y="1367541"/>
            <a:ext cx="1147159" cy="288032"/>
          </a:xfrm>
          <a:prstGeom prst="rect">
            <a:avLst/>
          </a:prstGeom>
          <a:solidFill>
            <a:srgbClr val="7030A0"/>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Source</a:t>
            </a:r>
          </a:p>
        </p:txBody>
      </p:sp>
      <p:sp>
        <p:nvSpPr>
          <p:cNvPr id="50" name="Rectangle 49">
            <a:extLst>
              <a:ext uri="{FF2B5EF4-FFF2-40B4-BE49-F238E27FC236}">
                <a16:creationId xmlns:a16="http://schemas.microsoft.com/office/drawing/2014/main" id="{7107C873-3F31-3ED8-1DA1-2CEBEAD1E1E7}"/>
              </a:ext>
            </a:extLst>
          </p:cNvPr>
          <p:cNvSpPr/>
          <p:nvPr/>
        </p:nvSpPr>
        <p:spPr>
          <a:xfrm>
            <a:off x="9985199" y="1727580"/>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51" name="Rectangle 50">
            <a:extLst>
              <a:ext uri="{FF2B5EF4-FFF2-40B4-BE49-F238E27FC236}">
                <a16:creationId xmlns:a16="http://schemas.microsoft.com/office/drawing/2014/main" id="{50DA147C-C939-7CBC-180B-52F773B5DB03}"/>
              </a:ext>
            </a:extLst>
          </p:cNvPr>
          <p:cNvSpPr/>
          <p:nvPr/>
        </p:nvSpPr>
        <p:spPr>
          <a:xfrm>
            <a:off x="9985199" y="1930760"/>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52" name="Rectangle 51">
            <a:extLst>
              <a:ext uri="{FF2B5EF4-FFF2-40B4-BE49-F238E27FC236}">
                <a16:creationId xmlns:a16="http://schemas.microsoft.com/office/drawing/2014/main" id="{42BAAD20-B4B2-15ED-466B-731495350A66}"/>
              </a:ext>
            </a:extLst>
          </p:cNvPr>
          <p:cNvSpPr/>
          <p:nvPr/>
        </p:nvSpPr>
        <p:spPr>
          <a:xfrm>
            <a:off x="9985199" y="2133941"/>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53" name="Rectangle 52">
            <a:extLst>
              <a:ext uri="{FF2B5EF4-FFF2-40B4-BE49-F238E27FC236}">
                <a16:creationId xmlns:a16="http://schemas.microsoft.com/office/drawing/2014/main" id="{A986DC5A-6CDB-31B0-79E5-4BDFA030201B}"/>
              </a:ext>
            </a:extLst>
          </p:cNvPr>
          <p:cNvSpPr/>
          <p:nvPr/>
        </p:nvSpPr>
        <p:spPr>
          <a:xfrm>
            <a:off x="10374665" y="1727580"/>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54" name="Rectangle 53">
            <a:extLst>
              <a:ext uri="{FF2B5EF4-FFF2-40B4-BE49-F238E27FC236}">
                <a16:creationId xmlns:a16="http://schemas.microsoft.com/office/drawing/2014/main" id="{0A4D5D4E-F0FC-66F6-14D9-7E89BCDB3868}"/>
              </a:ext>
            </a:extLst>
          </p:cNvPr>
          <p:cNvSpPr/>
          <p:nvPr/>
        </p:nvSpPr>
        <p:spPr>
          <a:xfrm>
            <a:off x="10374665" y="1930760"/>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55" name="Rectangle 54">
            <a:extLst>
              <a:ext uri="{FF2B5EF4-FFF2-40B4-BE49-F238E27FC236}">
                <a16:creationId xmlns:a16="http://schemas.microsoft.com/office/drawing/2014/main" id="{2571144C-FBB6-C785-AA49-1B75B80B519F}"/>
              </a:ext>
            </a:extLst>
          </p:cNvPr>
          <p:cNvSpPr/>
          <p:nvPr/>
        </p:nvSpPr>
        <p:spPr>
          <a:xfrm>
            <a:off x="10374665" y="2133941"/>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56" name="Rectangle 55">
            <a:extLst>
              <a:ext uri="{FF2B5EF4-FFF2-40B4-BE49-F238E27FC236}">
                <a16:creationId xmlns:a16="http://schemas.microsoft.com/office/drawing/2014/main" id="{E8B5AE93-610A-E249-3910-7CE6FFEA792B}"/>
              </a:ext>
            </a:extLst>
          </p:cNvPr>
          <p:cNvSpPr/>
          <p:nvPr/>
        </p:nvSpPr>
        <p:spPr>
          <a:xfrm>
            <a:off x="10772598" y="1727580"/>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57" name="Rectangle 56">
            <a:extLst>
              <a:ext uri="{FF2B5EF4-FFF2-40B4-BE49-F238E27FC236}">
                <a16:creationId xmlns:a16="http://schemas.microsoft.com/office/drawing/2014/main" id="{9FA37F7C-CBEE-94E9-D7E4-59B18D4C7CA1}"/>
              </a:ext>
            </a:extLst>
          </p:cNvPr>
          <p:cNvSpPr/>
          <p:nvPr/>
        </p:nvSpPr>
        <p:spPr>
          <a:xfrm>
            <a:off x="10772598" y="1930760"/>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58" name="Rectangle 57">
            <a:extLst>
              <a:ext uri="{FF2B5EF4-FFF2-40B4-BE49-F238E27FC236}">
                <a16:creationId xmlns:a16="http://schemas.microsoft.com/office/drawing/2014/main" id="{717FE720-695D-7292-01F1-7A68D4F2E384}"/>
              </a:ext>
            </a:extLst>
          </p:cNvPr>
          <p:cNvSpPr/>
          <p:nvPr/>
        </p:nvSpPr>
        <p:spPr>
          <a:xfrm>
            <a:off x="10772598" y="2133941"/>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59" name="Rectangle 58">
            <a:extLst>
              <a:ext uri="{FF2B5EF4-FFF2-40B4-BE49-F238E27FC236}">
                <a16:creationId xmlns:a16="http://schemas.microsoft.com/office/drawing/2014/main" id="{D386BBF3-12CB-23FB-D2FC-F35690A002DD}"/>
              </a:ext>
            </a:extLst>
          </p:cNvPr>
          <p:cNvSpPr/>
          <p:nvPr/>
        </p:nvSpPr>
        <p:spPr>
          <a:xfrm>
            <a:off x="9985199" y="4284513"/>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60" name="Rectangle 59">
            <a:extLst>
              <a:ext uri="{FF2B5EF4-FFF2-40B4-BE49-F238E27FC236}">
                <a16:creationId xmlns:a16="http://schemas.microsoft.com/office/drawing/2014/main" id="{CA52C058-45DA-6E5C-531C-8D8A8EDFC771}"/>
              </a:ext>
            </a:extLst>
          </p:cNvPr>
          <p:cNvSpPr/>
          <p:nvPr/>
        </p:nvSpPr>
        <p:spPr>
          <a:xfrm>
            <a:off x="9985199" y="4487693"/>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61" name="Rectangle 60">
            <a:extLst>
              <a:ext uri="{FF2B5EF4-FFF2-40B4-BE49-F238E27FC236}">
                <a16:creationId xmlns:a16="http://schemas.microsoft.com/office/drawing/2014/main" id="{DC9AC761-17DA-B978-E66B-8A5C69B44802}"/>
              </a:ext>
            </a:extLst>
          </p:cNvPr>
          <p:cNvSpPr/>
          <p:nvPr/>
        </p:nvSpPr>
        <p:spPr>
          <a:xfrm>
            <a:off x="9985199" y="4690874"/>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62" name="Rectangle 61">
            <a:extLst>
              <a:ext uri="{FF2B5EF4-FFF2-40B4-BE49-F238E27FC236}">
                <a16:creationId xmlns:a16="http://schemas.microsoft.com/office/drawing/2014/main" id="{6E4E530E-0324-2653-8BB6-180146838D40}"/>
              </a:ext>
            </a:extLst>
          </p:cNvPr>
          <p:cNvSpPr/>
          <p:nvPr/>
        </p:nvSpPr>
        <p:spPr>
          <a:xfrm>
            <a:off x="10374665" y="4284513"/>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63" name="Rectangle 62">
            <a:extLst>
              <a:ext uri="{FF2B5EF4-FFF2-40B4-BE49-F238E27FC236}">
                <a16:creationId xmlns:a16="http://schemas.microsoft.com/office/drawing/2014/main" id="{4DEBAFCD-21A3-5407-1C22-BF5DA5B40899}"/>
              </a:ext>
            </a:extLst>
          </p:cNvPr>
          <p:cNvSpPr/>
          <p:nvPr/>
        </p:nvSpPr>
        <p:spPr>
          <a:xfrm>
            <a:off x="10374665" y="4487693"/>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64" name="Rectangle 63">
            <a:extLst>
              <a:ext uri="{FF2B5EF4-FFF2-40B4-BE49-F238E27FC236}">
                <a16:creationId xmlns:a16="http://schemas.microsoft.com/office/drawing/2014/main" id="{2695952C-7DA6-2FF9-F437-487AE128C20D}"/>
              </a:ext>
            </a:extLst>
          </p:cNvPr>
          <p:cNvSpPr/>
          <p:nvPr/>
        </p:nvSpPr>
        <p:spPr>
          <a:xfrm>
            <a:off x="10374665" y="4690874"/>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65" name="Rectangle 64">
            <a:extLst>
              <a:ext uri="{FF2B5EF4-FFF2-40B4-BE49-F238E27FC236}">
                <a16:creationId xmlns:a16="http://schemas.microsoft.com/office/drawing/2014/main" id="{2A099D26-5BFF-B437-D7CE-0D3C27621ECE}"/>
              </a:ext>
            </a:extLst>
          </p:cNvPr>
          <p:cNvSpPr/>
          <p:nvPr/>
        </p:nvSpPr>
        <p:spPr>
          <a:xfrm>
            <a:off x="10772598" y="4284513"/>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66" name="Rectangle 65">
            <a:extLst>
              <a:ext uri="{FF2B5EF4-FFF2-40B4-BE49-F238E27FC236}">
                <a16:creationId xmlns:a16="http://schemas.microsoft.com/office/drawing/2014/main" id="{A8CED512-D176-B0A4-64F8-92C72F3EBF83}"/>
              </a:ext>
            </a:extLst>
          </p:cNvPr>
          <p:cNvSpPr/>
          <p:nvPr/>
        </p:nvSpPr>
        <p:spPr>
          <a:xfrm>
            <a:off x="10772598" y="4487693"/>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67" name="Rectangle 66">
            <a:extLst>
              <a:ext uri="{FF2B5EF4-FFF2-40B4-BE49-F238E27FC236}">
                <a16:creationId xmlns:a16="http://schemas.microsoft.com/office/drawing/2014/main" id="{FF2245FA-8AF0-7BBF-F79B-1BAEC9023D0A}"/>
              </a:ext>
            </a:extLst>
          </p:cNvPr>
          <p:cNvSpPr/>
          <p:nvPr/>
        </p:nvSpPr>
        <p:spPr>
          <a:xfrm>
            <a:off x="10772598" y="4690874"/>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68" name="Rectangle 67">
            <a:extLst>
              <a:ext uri="{FF2B5EF4-FFF2-40B4-BE49-F238E27FC236}">
                <a16:creationId xmlns:a16="http://schemas.microsoft.com/office/drawing/2014/main" id="{18FE8802-67B0-78C9-C008-C2273F18C8DF}"/>
              </a:ext>
            </a:extLst>
          </p:cNvPr>
          <p:cNvSpPr/>
          <p:nvPr/>
        </p:nvSpPr>
        <p:spPr>
          <a:xfrm>
            <a:off x="9985199" y="4919513"/>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69" name="Rectangle 68">
            <a:extLst>
              <a:ext uri="{FF2B5EF4-FFF2-40B4-BE49-F238E27FC236}">
                <a16:creationId xmlns:a16="http://schemas.microsoft.com/office/drawing/2014/main" id="{41C20555-F15F-C25A-B8EB-E6AA4E1F2B11}"/>
              </a:ext>
            </a:extLst>
          </p:cNvPr>
          <p:cNvSpPr/>
          <p:nvPr/>
        </p:nvSpPr>
        <p:spPr>
          <a:xfrm>
            <a:off x="9985199" y="5122693"/>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70" name="Rectangle 69">
            <a:extLst>
              <a:ext uri="{FF2B5EF4-FFF2-40B4-BE49-F238E27FC236}">
                <a16:creationId xmlns:a16="http://schemas.microsoft.com/office/drawing/2014/main" id="{6D068736-5108-3DE8-537F-8F8564B297AB}"/>
              </a:ext>
            </a:extLst>
          </p:cNvPr>
          <p:cNvSpPr/>
          <p:nvPr/>
        </p:nvSpPr>
        <p:spPr>
          <a:xfrm>
            <a:off x="9985199" y="5325874"/>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71" name="Rectangle 70">
            <a:extLst>
              <a:ext uri="{FF2B5EF4-FFF2-40B4-BE49-F238E27FC236}">
                <a16:creationId xmlns:a16="http://schemas.microsoft.com/office/drawing/2014/main" id="{EBA1F525-7439-A72A-FB8E-285C3E8F63DC}"/>
              </a:ext>
            </a:extLst>
          </p:cNvPr>
          <p:cNvSpPr/>
          <p:nvPr/>
        </p:nvSpPr>
        <p:spPr>
          <a:xfrm>
            <a:off x="10374665" y="4919513"/>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72" name="Rectangle 71">
            <a:extLst>
              <a:ext uri="{FF2B5EF4-FFF2-40B4-BE49-F238E27FC236}">
                <a16:creationId xmlns:a16="http://schemas.microsoft.com/office/drawing/2014/main" id="{41F2A357-ECEF-4866-C46A-91654EAE22CE}"/>
              </a:ext>
            </a:extLst>
          </p:cNvPr>
          <p:cNvSpPr/>
          <p:nvPr/>
        </p:nvSpPr>
        <p:spPr>
          <a:xfrm>
            <a:off x="10374665" y="5122693"/>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73" name="Rectangle 72">
            <a:extLst>
              <a:ext uri="{FF2B5EF4-FFF2-40B4-BE49-F238E27FC236}">
                <a16:creationId xmlns:a16="http://schemas.microsoft.com/office/drawing/2014/main" id="{B3F99459-FB74-244A-8042-1532C8FC3307}"/>
              </a:ext>
            </a:extLst>
          </p:cNvPr>
          <p:cNvSpPr/>
          <p:nvPr/>
        </p:nvSpPr>
        <p:spPr>
          <a:xfrm>
            <a:off x="10374665" y="5325874"/>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74" name="Rectangle 73">
            <a:extLst>
              <a:ext uri="{FF2B5EF4-FFF2-40B4-BE49-F238E27FC236}">
                <a16:creationId xmlns:a16="http://schemas.microsoft.com/office/drawing/2014/main" id="{71850291-7687-FEBC-182A-5FE92870BC53}"/>
              </a:ext>
            </a:extLst>
          </p:cNvPr>
          <p:cNvSpPr/>
          <p:nvPr/>
        </p:nvSpPr>
        <p:spPr>
          <a:xfrm>
            <a:off x="10772598" y="4919513"/>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75" name="Rectangle 74">
            <a:extLst>
              <a:ext uri="{FF2B5EF4-FFF2-40B4-BE49-F238E27FC236}">
                <a16:creationId xmlns:a16="http://schemas.microsoft.com/office/drawing/2014/main" id="{87C10C5A-43B4-35A7-14F2-54C558D0D88D}"/>
              </a:ext>
            </a:extLst>
          </p:cNvPr>
          <p:cNvSpPr/>
          <p:nvPr/>
        </p:nvSpPr>
        <p:spPr>
          <a:xfrm>
            <a:off x="10772598" y="5122693"/>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76" name="Rectangle 75">
            <a:extLst>
              <a:ext uri="{FF2B5EF4-FFF2-40B4-BE49-F238E27FC236}">
                <a16:creationId xmlns:a16="http://schemas.microsoft.com/office/drawing/2014/main" id="{AF9A771A-8165-D830-09A5-6B93081C09E8}"/>
              </a:ext>
            </a:extLst>
          </p:cNvPr>
          <p:cNvSpPr/>
          <p:nvPr/>
        </p:nvSpPr>
        <p:spPr>
          <a:xfrm>
            <a:off x="10772598" y="5325874"/>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77" name="Rectangle 76">
            <a:extLst>
              <a:ext uri="{FF2B5EF4-FFF2-40B4-BE49-F238E27FC236}">
                <a16:creationId xmlns:a16="http://schemas.microsoft.com/office/drawing/2014/main" id="{6CFF65CA-7137-02D0-D165-4F26BA57B2B7}"/>
              </a:ext>
            </a:extLst>
          </p:cNvPr>
          <p:cNvSpPr/>
          <p:nvPr/>
        </p:nvSpPr>
        <p:spPr>
          <a:xfrm>
            <a:off x="9985199" y="5571446"/>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78" name="Rectangle 77">
            <a:extLst>
              <a:ext uri="{FF2B5EF4-FFF2-40B4-BE49-F238E27FC236}">
                <a16:creationId xmlns:a16="http://schemas.microsoft.com/office/drawing/2014/main" id="{6A504355-85BE-F8FF-FFA4-A0F6D2F60382}"/>
              </a:ext>
            </a:extLst>
          </p:cNvPr>
          <p:cNvSpPr/>
          <p:nvPr/>
        </p:nvSpPr>
        <p:spPr>
          <a:xfrm>
            <a:off x="9985199" y="5774626"/>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79" name="Rectangle 78">
            <a:extLst>
              <a:ext uri="{FF2B5EF4-FFF2-40B4-BE49-F238E27FC236}">
                <a16:creationId xmlns:a16="http://schemas.microsoft.com/office/drawing/2014/main" id="{E84447A9-B280-FBB1-C95C-4869A2C08DF0}"/>
              </a:ext>
            </a:extLst>
          </p:cNvPr>
          <p:cNvSpPr/>
          <p:nvPr/>
        </p:nvSpPr>
        <p:spPr>
          <a:xfrm>
            <a:off x="9985199" y="5977806"/>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80" name="Rectangle 79">
            <a:extLst>
              <a:ext uri="{FF2B5EF4-FFF2-40B4-BE49-F238E27FC236}">
                <a16:creationId xmlns:a16="http://schemas.microsoft.com/office/drawing/2014/main" id="{D80C2699-A7DB-C044-955C-F226DD5A99A4}"/>
              </a:ext>
            </a:extLst>
          </p:cNvPr>
          <p:cNvSpPr/>
          <p:nvPr/>
        </p:nvSpPr>
        <p:spPr>
          <a:xfrm>
            <a:off x="10374665" y="5571446"/>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81" name="Rectangle 80">
            <a:extLst>
              <a:ext uri="{FF2B5EF4-FFF2-40B4-BE49-F238E27FC236}">
                <a16:creationId xmlns:a16="http://schemas.microsoft.com/office/drawing/2014/main" id="{66E61A36-929A-BC66-4193-5825DE43183B}"/>
              </a:ext>
            </a:extLst>
          </p:cNvPr>
          <p:cNvSpPr/>
          <p:nvPr/>
        </p:nvSpPr>
        <p:spPr>
          <a:xfrm>
            <a:off x="10374665" y="5774626"/>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82" name="Rectangle 81">
            <a:extLst>
              <a:ext uri="{FF2B5EF4-FFF2-40B4-BE49-F238E27FC236}">
                <a16:creationId xmlns:a16="http://schemas.microsoft.com/office/drawing/2014/main" id="{C10CA3D4-1CA2-0C50-FA84-107BD40FF1BC}"/>
              </a:ext>
            </a:extLst>
          </p:cNvPr>
          <p:cNvSpPr/>
          <p:nvPr/>
        </p:nvSpPr>
        <p:spPr>
          <a:xfrm>
            <a:off x="10374665" y="5977806"/>
            <a:ext cx="360000" cy="18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83" name="Rectangle 82">
            <a:extLst>
              <a:ext uri="{FF2B5EF4-FFF2-40B4-BE49-F238E27FC236}">
                <a16:creationId xmlns:a16="http://schemas.microsoft.com/office/drawing/2014/main" id="{29145DF6-50B9-B4AD-0BB6-46AC0B511BB8}"/>
              </a:ext>
            </a:extLst>
          </p:cNvPr>
          <p:cNvSpPr/>
          <p:nvPr/>
        </p:nvSpPr>
        <p:spPr>
          <a:xfrm>
            <a:off x="10772598" y="5571446"/>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84" name="Rectangle 83">
            <a:extLst>
              <a:ext uri="{FF2B5EF4-FFF2-40B4-BE49-F238E27FC236}">
                <a16:creationId xmlns:a16="http://schemas.microsoft.com/office/drawing/2014/main" id="{F82B9790-82E1-3875-A291-494903A2070F}"/>
              </a:ext>
            </a:extLst>
          </p:cNvPr>
          <p:cNvSpPr/>
          <p:nvPr/>
        </p:nvSpPr>
        <p:spPr>
          <a:xfrm>
            <a:off x="10772598" y="5774626"/>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85" name="Rectangle 84">
            <a:extLst>
              <a:ext uri="{FF2B5EF4-FFF2-40B4-BE49-F238E27FC236}">
                <a16:creationId xmlns:a16="http://schemas.microsoft.com/office/drawing/2014/main" id="{4FB82BD0-666A-B882-4EE0-167DFF76AD1F}"/>
              </a:ext>
            </a:extLst>
          </p:cNvPr>
          <p:cNvSpPr/>
          <p:nvPr/>
        </p:nvSpPr>
        <p:spPr>
          <a:xfrm>
            <a:off x="10771830" y="5966906"/>
            <a:ext cx="360000" cy="18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86" name="Rectangle 85">
            <a:extLst>
              <a:ext uri="{FF2B5EF4-FFF2-40B4-BE49-F238E27FC236}">
                <a16:creationId xmlns:a16="http://schemas.microsoft.com/office/drawing/2014/main" id="{001E1FD3-538F-F04D-FBD7-538E5B24CEAF}"/>
              </a:ext>
            </a:extLst>
          </p:cNvPr>
          <p:cNvSpPr/>
          <p:nvPr/>
        </p:nvSpPr>
        <p:spPr>
          <a:xfrm>
            <a:off x="3137484" y="2367792"/>
            <a:ext cx="6768752"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Phénomène climatique</a:t>
            </a:r>
          </a:p>
        </p:txBody>
      </p:sp>
      <p:sp>
        <p:nvSpPr>
          <p:cNvPr id="87" name="Rectangle 86">
            <a:extLst>
              <a:ext uri="{FF2B5EF4-FFF2-40B4-BE49-F238E27FC236}">
                <a16:creationId xmlns:a16="http://schemas.microsoft.com/office/drawing/2014/main" id="{8C5339E5-63E8-B0CD-59A2-B2FB2C7D406B}"/>
              </a:ext>
            </a:extLst>
          </p:cNvPr>
          <p:cNvSpPr/>
          <p:nvPr/>
        </p:nvSpPr>
        <p:spPr>
          <a:xfrm>
            <a:off x="3137484" y="2672976"/>
            <a:ext cx="6768752"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Phénomène sismique</a:t>
            </a:r>
          </a:p>
        </p:txBody>
      </p:sp>
      <p:sp>
        <p:nvSpPr>
          <p:cNvPr id="88" name="Rectangle 87">
            <a:extLst>
              <a:ext uri="{FF2B5EF4-FFF2-40B4-BE49-F238E27FC236}">
                <a16:creationId xmlns:a16="http://schemas.microsoft.com/office/drawing/2014/main" id="{341BDDDE-5136-7A51-0DB3-9E5EA6CEFBDA}"/>
              </a:ext>
            </a:extLst>
          </p:cNvPr>
          <p:cNvSpPr/>
          <p:nvPr/>
        </p:nvSpPr>
        <p:spPr>
          <a:xfrm>
            <a:off x="3137484" y="3002792"/>
            <a:ext cx="6768752"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Perte de la source d’alimentation en électricité</a:t>
            </a:r>
          </a:p>
        </p:txBody>
      </p:sp>
      <p:sp>
        <p:nvSpPr>
          <p:cNvPr id="89" name="Rectangle 88">
            <a:extLst>
              <a:ext uri="{FF2B5EF4-FFF2-40B4-BE49-F238E27FC236}">
                <a16:creationId xmlns:a16="http://schemas.microsoft.com/office/drawing/2014/main" id="{B30AFCA3-1920-1702-125B-3BFBB93E43D7}"/>
              </a:ext>
            </a:extLst>
          </p:cNvPr>
          <p:cNvSpPr/>
          <p:nvPr/>
        </p:nvSpPr>
        <p:spPr>
          <a:xfrm>
            <a:off x="3137484" y="3307976"/>
            <a:ext cx="6768752"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Défaillance d’un réseau de télécommunication</a:t>
            </a:r>
          </a:p>
        </p:txBody>
      </p:sp>
      <p:sp>
        <p:nvSpPr>
          <p:cNvPr id="90" name="Rectangle 89">
            <a:extLst>
              <a:ext uri="{FF2B5EF4-FFF2-40B4-BE49-F238E27FC236}">
                <a16:creationId xmlns:a16="http://schemas.microsoft.com/office/drawing/2014/main" id="{5BD29D4E-FCE7-6ACC-DDD1-E421FE6E625B}"/>
              </a:ext>
            </a:extLst>
          </p:cNvPr>
          <p:cNvSpPr/>
          <p:nvPr/>
        </p:nvSpPr>
        <p:spPr>
          <a:xfrm>
            <a:off x="3137484" y="3654726"/>
            <a:ext cx="6768752"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Défaillance des machines ou du système</a:t>
            </a:r>
          </a:p>
        </p:txBody>
      </p:sp>
      <p:sp>
        <p:nvSpPr>
          <p:cNvPr id="91" name="Rectangle 90">
            <a:extLst>
              <a:ext uri="{FF2B5EF4-FFF2-40B4-BE49-F238E27FC236}">
                <a16:creationId xmlns:a16="http://schemas.microsoft.com/office/drawing/2014/main" id="{67E1E85D-2B16-61C9-8D0F-C5D974BE4379}"/>
              </a:ext>
            </a:extLst>
          </p:cNvPr>
          <p:cNvSpPr/>
          <p:nvPr/>
        </p:nvSpPr>
        <p:spPr>
          <a:xfrm>
            <a:off x="3137484" y="3959910"/>
            <a:ext cx="6768752"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Futura Medium" panose="020B0602020204020303" pitchFamily="34" charset="-79"/>
              </a:rPr>
              <a:t>Violation de la maintenabilité du système d’information</a:t>
            </a:r>
          </a:p>
        </p:txBody>
      </p:sp>
      <p:sp>
        <p:nvSpPr>
          <p:cNvPr id="92" name="Rectangle 91">
            <a:extLst>
              <a:ext uri="{FF2B5EF4-FFF2-40B4-BE49-F238E27FC236}">
                <a16:creationId xmlns:a16="http://schemas.microsoft.com/office/drawing/2014/main" id="{1C4F3C23-2151-5CA2-BA0F-0D4A4686A81E}"/>
              </a:ext>
            </a:extLst>
          </p:cNvPr>
          <p:cNvSpPr/>
          <p:nvPr/>
        </p:nvSpPr>
        <p:spPr>
          <a:xfrm>
            <a:off x="9985199" y="2367792"/>
            <a:ext cx="360000"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93" name="Rectangle 92">
            <a:extLst>
              <a:ext uri="{FF2B5EF4-FFF2-40B4-BE49-F238E27FC236}">
                <a16:creationId xmlns:a16="http://schemas.microsoft.com/office/drawing/2014/main" id="{E87CCF6F-BFA6-0E5B-44ED-5E8200E54410}"/>
              </a:ext>
            </a:extLst>
          </p:cNvPr>
          <p:cNvSpPr/>
          <p:nvPr/>
        </p:nvSpPr>
        <p:spPr>
          <a:xfrm>
            <a:off x="9985199" y="2672976"/>
            <a:ext cx="360000"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94" name="Rectangle 93">
            <a:extLst>
              <a:ext uri="{FF2B5EF4-FFF2-40B4-BE49-F238E27FC236}">
                <a16:creationId xmlns:a16="http://schemas.microsoft.com/office/drawing/2014/main" id="{C8BDFCF9-3E41-604B-32FF-C2E7859A232C}"/>
              </a:ext>
            </a:extLst>
          </p:cNvPr>
          <p:cNvSpPr/>
          <p:nvPr/>
        </p:nvSpPr>
        <p:spPr>
          <a:xfrm>
            <a:off x="10374665" y="2367792"/>
            <a:ext cx="360000"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95" name="Rectangle 94">
            <a:extLst>
              <a:ext uri="{FF2B5EF4-FFF2-40B4-BE49-F238E27FC236}">
                <a16:creationId xmlns:a16="http://schemas.microsoft.com/office/drawing/2014/main" id="{EA3F95CA-B280-BEAF-6578-9DA32F5BB646}"/>
              </a:ext>
            </a:extLst>
          </p:cNvPr>
          <p:cNvSpPr/>
          <p:nvPr/>
        </p:nvSpPr>
        <p:spPr>
          <a:xfrm>
            <a:off x="10374665" y="2672976"/>
            <a:ext cx="360000"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96" name="Rectangle 95">
            <a:extLst>
              <a:ext uri="{FF2B5EF4-FFF2-40B4-BE49-F238E27FC236}">
                <a16:creationId xmlns:a16="http://schemas.microsoft.com/office/drawing/2014/main" id="{576D0EB8-B3C2-91C5-8A79-DA89E1E7BF9D}"/>
              </a:ext>
            </a:extLst>
          </p:cNvPr>
          <p:cNvSpPr/>
          <p:nvPr/>
        </p:nvSpPr>
        <p:spPr>
          <a:xfrm>
            <a:off x="10772598" y="2367792"/>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97" name="Rectangle 96">
            <a:extLst>
              <a:ext uri="{FF2B5EF4-FFF2-40B4-BE49-F238E27FC236}">
                <a16:creationId xmlns:a16="http://schemas.microsoft.com/office/drawing/2014/main" id="{533C2BC2-6B04-18DC-BDA9-1726338F6001}"/>
              </a:ext>
            </a:extLst>
          </p:cNvPr>
          <p:cNvSpPr/>
          <p:nvPr/>
        </p:nvSpPr>
        <p:spPr>
          <a:xfrm>
            <a:off x="10772598" y="2672976"/>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98" name="Rectangle 97">
            <a:extLst>
              <a:ext uri="{FF2B5EF4-FFF2-40B4-BE49-F238E27FC236}">
                <a16:creationId xmlns:a16="http://schemas.microsoft.com/office/drawing/2014/main" id="{030ABA6E-52D7-4125-83BA-29AF197E8932}"/>
              </a:ext>
            </a:extLst>
          </p:cNvPr>
          <p:cNvSpPr/>
          <p:nvPr/>
        </p:nvSpPr>
        <p:spPr>
          <a:xfrm>
            <a:off x="9985199" y="3002792"/>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99" name="Rectangle 98">
            <a:extLst>
              <a:ext uri="{FF2B5EF4-FFF2-40B4-BE49-F238E27FC236}">
                <a16:creationId xmlns:a16="http://schemas.microsoft.com/office/drawing/2014/main" id="{018D668C-7B41-7FE4-FEBF-51474D04BCBF}"/>
              </a:ext>
            </a:extLst>
          </p:cNvPr>
          <p:cNvSpPr/>
          <p:nvPr/>
        </p:nvSpPr>
        <p:spPr>
          <a:xfrm>
            <a:off x="9985199" y="3307976"/>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100" name="Rectangle 99">
            <a:extLst>
              <a:ext uri="{FF2B5EF4-FFF2-40B4-BE49-F238E27FC236}">
                <a16:creationId xmlns:a16="http://schemas.microsoft.com/office/drawing/2014/main" id="{69A75D46-7C37-6D5B-1C98-15140BEF4687}"/>
              </a:ext>
            </a:extLst>
          </p:cNvPr>
          <p:cNvSpPr/>
          <p:nvPr/>
        </p:nvSpPr>
        <p:spPr>
          <a:xfrm>
            <a:off x="10374665" y="3002792"/>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101" name="Rectangle 100">
            <a:extLst>
              <a:ext uri="{FF2B5EF4-FFF2-40B4-BE49-F238E27FC236}">
                <a16:creationId xmlns:a16="http://schemas.microsoft.com/office/drawing/2014/main" id="{46EA6C5B-75ED-9E2B-D59B-49AA13B9FA08}"/>
              </a:ext>
            </a:extLst>
          </p:cNvPr>
          <p:cNvSpPr/>
          <p:nvPr/>
        </p:nvSpPr>
        <p:spPr>
          <a:xfrm>
            <a:off x="10374665" y="3307976"/>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102" name="Rectangle 101">
            <a:extLst>
              <a:ext uri="{FF2B5EF4-FFF2-40B4-BE49-F238E27FC236}">
                <a16:creationId xmlns:a16="http://schemas.microsoft.com/office/drawing/2014/main" id="{B969E557-FE88-CEE8-17D2-59EE91A135E2}"/>
              </a:ext>
            </a:extLst>
          </p:cNvPr>
          <p:cNvSpPr/>
          <p:nvPr/>
        </p:nvSpPr>
        <p:spPr>
          <a:xfrm>
            <a:off x="10772598" y="3002792"/>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103" name="Rectangle 102">
            <a:extLst>
              <a:ext uri="{FF2B5EF4-FFF2-40B4-BE49-F238E27FC236}">
                <a16:creationId xmlns:a16="http://schemas.microsoft.com/office/drawing/2014/main" id="{DA04485D-2A58-7517-590D-E48B83DE8347}"/>
              </a:ext>
            </a:extLst>
          </p:cNvPr>
          <p:cNvSpPr/>
          <p:nvPr/>
        </p:nvSpPr>
        <p:spPr>
          <a:xfrm>
            <a:off x="10772598" y="3307976"/>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104" name="Rectangle 103">
            <a:extLst>
              <a:ext uri="{FF2B5EF4-FFF2-40B4-BE49-F238E27FC236}">
                <a16:creationId xmlns:a16="http://schemas.microsoft.com/office/drawing/2014/main" id="{C3850767-3004-1CC0-F617-B0EA083F64E3}"/>
              </a:ext>
            </a:extLst>
          </p:cNvPr>
          <p:cNvSpPr/>
          <p:nvPr/>
        </p:nvSpPr>
        <p:spPr>
          <a:xfrm>
            <a:off x="9985199" y="3654725"/>
            <a:ext cx="360000"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105" name="Rectangle 104">
            <a:extLst>
              <a:ext uri="{FF2B5EF4-FFF2-40B4-BE49-F238E27FC236}">
                <a16:creationId xmlns:a16="http://schemas.microsoft.com/office/drawing/2014/main" id="{90E961C7-B62C-8320-2892-C5F1B40058AF}"/>
              </a:ext>
            </a:extLst>
          </p:cNvPr>
          <p:cNvSpPr/>
          <p:nvPr/>
        </p:nvSpPr>
        <p:spPr>
          <a:xfrm>
            <a:off x="9985199" y="3959909"/>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A</a:t>
            </a:r>
          </a:p>
        </p:txBody>
      </p:sp>
      <p:sp>
        <p:nvSpPr>
          <p:cNvPr id="106" name="Rectangle 105">
            <a:extLst>
              <a:ext uri="{FF2B5EF4-FFF2-40B4-BE49-F238E27FC236}">
                <a16:creationId xmlns:a16="http://schemas.microsoft.com/office/drawing/2014/main" id="{E15E90CA-CEBE-2FA2-2D71-01B0FDC11368}"/>
              </a:ext>
            </a:extLst>
          </p:cNvPr>
          <p:cNvSpPr/>
          <p:nvPr/>
        </p:nvSpPr>
        <p:spPr>
          <a:xfrm>
            <a:off x="10374665" y="3654725"/>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107" name="Rectangle 106">
            <a:extLst>
              <a:ext uri="{FF2B5EF4-FFF2-40B4-BE49-F238E27FC236}">
                <a16:creationId xmlns:a16="http://schemas.microsoft.com/office/drawing/2014/main" id="{8CC93B3E-AAEB-A4C3-5D9A-45CEA7A00549}"/>
              </a:ext>
            </a:extLst>
          </p:cNvPr>
          <p:cNvSpPr/>
          <p:nvPr/>
        </p:nvSpPr>
        <p:spPr>
          <a:xfrm>
            <a:off x="10374665" y="3959909"/>
            <a:ext cx="360000" cy="270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D</a:t>
            </a:r>
          </a:p>
        </p:txBody>
      </p:sp>
      <p:sp>
        <p:nvSpPr>
          <p:cNvPr id="108" name="Rectangle 107">
            <a:extLst>
              <a:ext uri="{FF2B5EF4-FFF2-40B4-BE49-F238E27FC236}">
                <a16:creationId xmlns:a16="http://schemas.microsoft.com/office/drawing/2014/main" id="{FED2A03C-0FC9-7BA1-29D8-79DE9145C9AD}"/>
              </a:ext>
            </a:extLst>
          </p:cNvPr>
          <p:cNvSpPr/>
          <p:nvPr/>
        </p:nvSpPr>
        <p:spPr>
          <a:xfrm>
            <a:off x="10772598" y="3654725"/>
            <a:ext cx="360000"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109" name="Rectangle 108">
            <a:extLst>
              <a:ext uri="{FF2B5EF4-FFF2-40B4-BE49-F238E27FC236}">
                <a16:creationId xmlns:a16="http://schemas.microsoft.com/office/drawing/2014/main" id="{9867FBDD-BA6A-E391-86BC-BF8F2DFFFA4D}"/>
              </a:ext>
            </a:extLst>
          </p:cNvPr>
          <p:cNvSpPr/>
          <p:nvPr/>
        </p:nvSpPr>
        <p:spPr>
          <a:xfrm>
            <a:off x="10772598" y="3959909"/>
            <a:ext cx="360000" cy="270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E</a:t>
            </a:r>
          </a:p>
        </p:txBody>
      </p:sp>
      <p:sp>
        <p:nvSpPr>
          <p:cNvPr id="110" name="Rectangle 109">
            <a:extLst>
              <a:ext uri="{FF2B5EF4-FFF2-40B4-BE49-F238E27FC236}">
                <a16:creationId xmlns:a16="http://schemas.microsoft.com/office/drawing/2014/main" id="{061BC003-C33D-D514-831E-269E270ACB4E}"/>
              </a:ext>
            </a:extLst>
          </p:cNvPr>
          <p:cNvSpPr/>
          <p:nvPr/>
        </p:nvSpPr>
        <p:spPr>
          <a:xfrm>
            <a:off x="6915817" y="919804"/>
            <a:ext cx="4256133" cy="37821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Medium" panose="020B0602020204020303" pitchFamily="34" charset="-79"/>
              </a:rPr>
              <a:t>ISO/IEC 27005, Tableau A.10 (extrait)</a:t>
            </a:r>
          </a:p>
        </p:txBody>
      </p:sp>
    </p:spTree>
    <p:extLst>
      <p:ext uri="{BB962C8B-B14F-4D97-AF65-F5344CB8AC3E}">
        <p14:creationId xmlns:p14="http://schemas.microsoft.com/office/powerpoint/2010/main" val="37132856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BA7642B0-A67B-BF3E-119A-B6012A06695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18A24D5-D3DE-461F-A952-E7F6C0DB3EC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Notion</a:t>
            </a:r>
            <a:r>
              <a:rPr lang="fr-FR" sz="2800" dirty="0">
                <a:solidFill>
                  <a:schemeClr val="accent1">
                    <a:lumMod val="50000"/>
                  </a:schemeClr>
                </a:solidFill>
                <a:latin typeface="Avenir Light" panose="020B0402020203020204" pitchFamily="34" charset="77"/>
                <a:cs typeface="Futura Medium" panose="020B0602020204020303" pitchFamily="34" charset="-79"/>
              </a:rPr>
              <a:t> d’impact</a:t>
            </a:r>
          </a:p>
        </p:txBody>
      </p:sp>
      <p:sp>
        <p:nvSpPr>
          <p:cNvPr id="3" name="Espace réservé du numéro de diapositive 2">
            <a:extLst>
              <a:ext uri="{FF2B5EF4-FFF2-40B4-BE49-F238E27FC236}">
                <a16:creationId xmlns:a16="http://schemas.microsoft.com/office/drawing/2014/main" id="{8D66318F-D951-198F-3934-884C80F5EF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22967F9-5996-13D7-941E-F31539D02314}"/>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11" name="Rectangle 10">
            <a:extLst>
              <a:ext uri="{FF2B5EF4-FFF2-40B4-BE49-F238E27FC236}">
                <a16:creationId xmlns:a16="http://schemas.microsoft.com/office/drawing/2014/main" id="{215FA06F-7ED4-339B-385F-60B71C6FE783}"/>
              </a:ext>
            </a:extLst>
          </p:cNvPr>
          <p:cNvSpPr/>
          <p:nvPr/>
        </p:nvSpPr>
        <p:spPr>
          <a:xfrm>
            <a:off x="191344" y="1662719"/>
            <a:ext cx="11745416" cy="1046201"/>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0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75000"/>
                  </a:srgbClr>
                </a:solidFill>
                <a:effectLst/>
                <a:uLnTx/>
                <a:uFillTx/>
                <a:latin typeface="Avenir Black" panose="02000503020000020003" pitchFamily="2" charset="0"/>
                <a:ea typeface="+mn-ea"/>
                <a:cs typeface="Futura Medium" panose="020B0602020204020303" pitchFamily="34" charset="-79"/>
              </a:rPr>
              <a:t>La survenance d’un risque a un ou plusieurs impacts directs et indirects sur les actifs</a:t>
            </a:r>
          </a:p>
        </p:txBody>
      </p:sp>
      <p:sp>
        <p:nvSpPr>
          <p:cNvPr id="12" name="Rectangle 11">
            <a:extLst>
              <a:ext uri="{FF2B5EF4-FFF2-40B4-BE49-F238E27FC236}">
                <a16:creationId xmlns:a16="http://schemas.microsoft.com/office/drawing/2014/main" id="{C6B6D9B5-2E4C-462F-7AB0-DFF949F4A0BA}"/>
              </a:ext>
            </a:extLst>
          </p:cNvPr>
          <p:cNvSpPr/>
          <p:nvPr/>
        </p:nvSpPr>
        <p:spPr>
          <a:xfrm>
            <a:off x="191344" y="3566552"/>
            <a:ext cx="3744416" cy="396667"/>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5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Medium" panose="020B0602020204020303" pitchFamily="34" charset="-79"/>
              </a:rPr>
              <a:t>Impacts sur la disponibilité</a:t>
            </a:r>
          </a:p>
        </p:txBody>
      </p:sp>
      <p:sp>
        <p:nvSpPr>
          <p:cNvPr id="13" name="Rectangle 12">
            <a:extLst>
              <a:ext uri="{FF2B5EF4-FFF2-40B4-BE49-F238E27FC236}">
                <a16:creationId xmlns:a16="http://schemas.microsoft.com/office/drawing/2014/main" id="{1C6C8AE3-FC45-B121-3F60-86C0FE1776EE}"/>
              </a:ext>
            </a:extLst>
          </p:cNvPr>
          <p:cNvSpPr/>
          <p:nvPr/>
        </p:nvSpPr>
        <p:spPr>
          <a:xfrm>
            <a:off x="4184224" y="3566552"/>
            <a:ext cx="3744416" cy="396667"/>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5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Medium" panose="020B0602020204020303" pitchFamily="34" charset="-79"/>
              </a:rPr>
              <a:t>Impacts sur la confidentialité</a:t>
            </a:r>
          </a:p>
        </p:txBody>
      </p:sp>
      <p:sp>
        <p:nvSpPr>
          <p:cNvPr id="14" name="Rectangle 13">
            <a:extLst>
              <a:ext uri="{FF2B5EF4-FFF2-40B4-BE49-F238E27FC236}">
                <a16:creationId xmlns:a16="http://schemas.microsoft.com/office/drawing/2014/main" id="{B84FEA58-6758-B7D4-9507-A9ABC55CD670}"/>
              </a:ext>
            </a:extLst>
          </p:cNvPr>
          <p:cNvSpPr/>
          <p:nvPr/>
        </p:nvSpPr>
        <p:spPr>
          <a:xfrm>
            <a:off x="8192344" y="3566552"/>
            <a:ext cx="3744416" cy="396667"/>
          </a:xfrm>
          <a:prstGeom prst="rec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5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Medium" panose="020B0602020204020303" pitchFamily="34" charset="-79"/>
              </a:rPr>
              <a:t>Impacts sur l’intégrité</a:t>
            </a:r>
          </a:p>
        </p:txBody>
      </p:sp>
      <p:sp>
        <p:nvSpPr>
          <p:cNvPr id="15" name="Ellipse 14">
            <a:extLst>
              <a:ext uri="{FF2B5EF4-FFF2-40B4-BE49-F238E27FC236}">
                <a16:creationId xmlns:a16="http://schemas.microsoft.com/office/drawing/2014/main" id="{7DF3B9F5-7AAE-FAF3-CC04-1D518896A47C}"/>
              </a:ext>
            </a:extLst>
          </p:cNvPr>
          <p:cNvSpPr/>
          <p:nvPr/>
        </p:nvSpPr>
        <p:spPr>
          <a:xfrm>
            <a:off x="335360" y="3476853"/>
            <a:ext cx="576064" cy="576064"/>
          </a:xfrm>
          <a:prstGeom prst="ellipse">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Futura Medium" panose="020B0602020204020303" pitchFamily="34" charset="-79"/>
            </a:endParaRPr>
          </a:p>
        </p:txBody>
      </p:sp>
      <p:sp>
        <p:nvSpPr>
          <p:cNvPr id="16" name="Ellipse 15">
            <a:extLst>
              <a:ext uri="{FF2B5EF4-FFF2-40B4-BE49-F238E27FC236}">
                <a16:creationId xmlns:a16="http://schemas.microsoft.com/office/drawing/2014/main" id="{A687340B-EE3E-35A5-387D-07C49D59DEE5}"/>
              </a:ext>
            </a:extLst>
          </p:cNvPr>
          <p:cNvSpPr/>
          <p:nvPr/>
        </p:nvSpPr>
        <p:spPr>
          <a:xfrm>
            <a:off x="4295800" y="3476853"/>
            <a:ext cx="576064" cy="576064"/>
          </a:xfrm>
          <a:prstGeom prst="ellipse">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Futura Medium" panose="020B0602020204020303" pitchFamily="34" charset="-79"/>
            </a:endParaRPr>
          </a:p>
        </p:txBody>
      </p:sp>
      <p:sp>
        <p:nvSpPr>
          <p:cNvPr id="17" name="Ellipse 16">
            <a:extLst>
              <a:ext uri="{FF2B5EF4-FFF2-40B4-BE49-F238E27FC236}">
                <a16:creationId xmlns:a16="http://schemas.microsoft.com/office/drawing/2014/main" id="{7ED102FB-E96F-F304-5E21-94E591C898DD}"/>
              </a:ext>
            </a:extLst>
          </p:cNvPr>
          <p:cNvSpPr/>
          <p:nvPr/>
        </p:nvSpPr>
        <p:spPr>
          <a:xfrm>
            <a:off x="8270521" y="3476853"/>
            <a:ext cx="576064" cy="576064"/>
          </a:xfrm>
          <a:prstGeom prst="ellipse">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venir Book" panose="02000503020000020003" pitchFamily="2" charset="0"/>
              <a:ea typeface="+mn-ea"/>
              <a:cs typeface="Futura Medium" panose="020B0602020204020303" pitchFamily="34" charset="-79"/>
            </a:endParaRPr>
          </a:p>
        </p:txBody>
      </p:sp>
      <p:sp>
        <p:nvSpPr>
          <p:cNvPr id="18" name="Rectangle 17">
            <a:extLst>
              <a:ext uri="{FF2B5EF4-FFF2-40B4-BE49-F238E27FC236}">
                <a16:creationId xmlns:a16="http://schemas.microsoft.com/office/drawing/2014/main" id="{178FA7EE-47FE-CF84-7479-E15516DFDF6A}"/>
              </a:ext>
            </a:extLst>
          </p:cNvPr>
          <p:cNvSpPr/>
          <p:nvPr/>
        </p:nvSpPr>
        <p:spPr>
          <a:xfrm>
            <a:off x="191344" y="4130680"/>
            <a:ext cx="3744416" cy="1602576"/>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0000" tIns="108000" rtlCol="0" anchor="t" anchorCtr="0"/>
          <a:lstStyle/>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Dégradation de la performance</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Interruption du service</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Indisponibilité du service</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Perturbation des opérations</a:t>
            </a:r>
          </a:p>
        </p:txBody>
      </p:sp>
      <p:sp>
        <p:nvSpPr>
          <p:cNvPr id="28" name="Rectangle 27">
            <a:extLst>
              <a:ext uri="{FF2B5EF4-FFF2-40B4-BE49-F238E27FC236}">
                <a16:creationId xmlns:a16="http://schemas.microsoft.com/office/drawing/2014/main" id="{BC46393E-D13B-7F8D-913E-561BCADAC35E}"/>
              </a:ext>
            </a:extLst>
          </p:cNvPr>
          <p:cNvSpPr/>
          <p:nvPr/>
        </p:nvSpPr>
        <p:spPr>
          <a:xfrm>
            <a:off x="4184224" y="4130680"/>
            <a:ext cx="3744416" cy="1602576"/>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0000" tIns="108000" rtlCol="0" anchor="t" anchorCtr="0"/>
          <a:lstStyle/>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Atteinte à la vie privée des utilisateurs ou des clients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Atteinte à la vie privée des employés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Fuite d’information confidentielle</a:t>
            </a:r>
          </a:p>
        </p:txBody>
      </p:sp>
      <p:sp>
        <p:nvSpPr>
          <p:cNvPr id="29" name="Rectangle 28">
            <a:extLst>
              <a:ext uri="{FF2B5EF4-FFF2-40B4-BE49-F238E27FC236}">
                <a16:creationId xmlns:a16="http://schemas.microsoft.com/office/drawing/2014/main" id="{1185305A-740A-825A-6CF5-FA4F1B2AB04E}"/>
              </a:ext>
            </a:extLst>
          </p:cNvPr>
          <p:cNvSpPr/>
          <p:nvPr/>
        </p:nvSpPr>
        <p:spPr>
          <a:xfrm>
            <a:off x="8192344" y="4130680"/>
            <a:ext cx="3744416" cy="1602576"/>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0000" tIns="108000" rtlCol="0" anchor="t" anchorCtr="0"/>
          <a:lstStyle/>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Changement accidentel</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Changement délibéré</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Résultats incorrects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Résultats incomplets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Perte de données</a:t>
            </a:r>
          </a:p>
        </p:txBody>
      </p:sp>
      <p:sp>
        <p:nvSpPr>
          <p:cNvPr id="30" name="Rectangle 29">
            <a:extLst>
              <a:ext uri="{FF2B5EF4-FFF2-40B4-BE49-F238E27FC236}">
                <a16:creationId xmlns:a16="http://schemas.microsoft.com/office/drawing/2014/main" id="{6B4F0EE6-E6D3-7080-C9FB-1D8B152E1861}"/>
              </a:ext>
            </a:extLst>
          </p:cNvPr>
          <p:cNvSpPr/>
          <p:nvPr/>
        </p:nvSpPr>
        <p:spPr>
          <a:xfrm>
            <a:off x="191344" y="2877091"/>
            <a:ext cx="11745416" cy="479901"/>
          </a:xfrm>
          <a:prstGeom prst="rect">
            <a:avLst/>
          </a:prstGeom>
          <a:solidFill>
            <a:schemeClr val="bg1">
              <a:lumMod val="50000"/>
            </a:schemeClr>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Futura" panose="020B0602020204020303" pitchFamily="34" charset="-79"/>
              </a:rPr>
              <a:t>Les impacts directs sur les actifs</a:t>
            </a:r>
          </a:p>
        </p:txBody>
      </p:sp>
      <p:pic>
        <p:nvPicPr>
          <p:cNvPr id="31" name="Image 30" descr="Une image contenant texte, carte de visite, graphiques vectoriels&#10;&#10;Description générée automatiquement">
            <a:extLst>
              <a:ext uri="{FF2B5EF4-FFF2-40B4-BE49-F238E27FC236}">
                <a16:creationId xmlns:a16="http://schemas.microsoft.com/office/drawing/2014/main" id="{FCF15939-7E90-FAAC-9E4A-14B2DFDEDB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6958" y="3584885"/>
            <a:ext cx="360000" cy="360000"/>
          </a:xfrm>
          <a:prstGeom prst="rect">
            <a:avLst/>
          </a:prstGeom>
        </p:spPr>
      </p:pic>
      <p:pic>
        <p:nvPicPr>
          <p:cNvPr id="32" name="Image 31">
            <a:extLst>
              <a:ext uri="{FF2B5EF4-FFF2-40B4-BE49-F238E27FC236}">
                <a16:creationId xmlns:a16="http://schemas.microsoft.com/office/drawing/2014/main" id="{2DA1A4AB-D14D-9DC1-B9C0-F888B4FA01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392" y="3563836"/>
            <a:ext cx="360000" cy="360000"/>
          </a:xfrm>
          <a:prstGeom prst="rect">
            <a:avLst/>
          </a:prstGeom>
        </p:spPr>
      </p:pic>
      <p:pic>
        <p:nvPicPr>
          <p:cNvPr id="33" name="Image 32">
            <a:extLst>
              <a:ext uri="{FF2B5EF4-FFF2-40B4-BE49-F238E27FC236}">
                <a16:creationId xmlns:a16="http://schemas.microsoft.com/office/drawing/2014/main" id="{6DA40E1A-C3E1-ECCC-366F-69BECD9556B3}"/>
              </a:ext>
            </a:extLst>
          </p:cNvPr>
          <p:cNvPicPr>
            <a:picLocks noChangeAspect="1"/>
          </p:cNvPicPr>
          <p:nvPr/>
        </p:nvPicPr>
        <p:blipFill>
          <a:blip r:embed="rId6"/>
          <a:stretch>
            <a:fillRect/>
          </a:stretch>
        </p:blipFill>
        <p:spPr>
          <a:xfrm>
            <a:off x="4439816" y="3591748"/>
            <a:ext cx="360000" cy="360000"/>
          </a:xfrm>
          <a:prstGeom prst="rect">
            <a:avLst/>
          </a:prstGeom>
        </p:spPr>
      </p:pic>
    </p:spTree>
    <p:extLst>
      <p:ext uri="{BB962C8B-B14F-4D97-AF65-F5344CB8AC3E}">
        <p14:creationId xmlns:p14="http://schemas.microsoft.com/office/powerpoint/2010/main" val="100491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p:cTn id="14" dur="500" fill="hold"/>
                                        <p:tgtEl>
                                          <p:spTgt spid="30"/>
                                        </p:tgtEl>
                                        <p:attrNameLst>
                                          <p:attrName>ppt_w</p:attrName>
                                        </p:attrNameLst>
                                      </p:cBhvr>
                                      <p:tavLst>
                                        <p:tav tm="0">
                                          <p:val>
                                            <p:fltVal val="0"/>
                                          </p:val>
                                        </p:tav>
                                        <p:tav tm="100000">
                                          <p:val>
                                            <p:strVal val="#ppt_w"/>
                                          </p:val>
                                        </p:tav>
                                      </p:tavLst>
                                    </p:anim>
                                    <p:anim calcmode="lin" valueType="num">
                                      <p:cBhvr>
                                        <p:cTn id="15" dur="500" fill="hold"/>
                                        <p:tgtEl>
                                          <p:spTgt spid="30"/>
                                        </p:tgtEl>
                                        <p:attrNameLst>
                                          <p:attrName>ppt_h</p:attrName>
                                        </p:attrNameLst>
                                      </p:cBhvr>
                                      <p:tavLst>
                                        <p:tav tm="0">
                                          <p:val>
                                            <p:fltVal val="0"/>
                                          </p:val>
                                        </p:tav>
                                        <p:tav tm="100000">
                                          <p:val>
                                            <p:strVal val="#ppt_h"/>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10" presetClass="entr" presetSubtype="0" fill="hold" nodeType="with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500"/>
                                        <p:tgtEl>
                                          <p:spTgt spid="3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par>
                                <p:cTn id="56" presetID="10" presetClass="entr" presetSubtype="0" fill="hold"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28" grpId="0" animBg="1"/>
      <p:bldP spid="29" grpId="0" animBg="1"/>
      <p:bldP spid="3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C49F017B-E528-C1EA-6B91-89DD44C03BB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19AE43F-4DEC-0AA6-1454-EB6C3A1DB9CD}"/>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Notion d’impact</a:t>
            </a:r>
          </a:p>
        </p:txBody>
      </p:sp>
      <p:sp>
        <p:nvSpPr>
          <p:cNvPr id="3" name="Espace réservé du numéro de diapositive 2">
            <a:extLst>
              <a:ext uri="{FF2B5EF4-FFF2-40B4-BE49-F238E27FC236}">
                <a16:creationId xmlns:a16="http://schemas.microsoft.com/office/drawing/2014/main" id="{148C174C-9A51-80FE-392F-918F713692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A5E0C0E0-3E84-BCD4-3603-C2441D7F1C63}"/>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Rectangle 3">
            <a:extLst>
              <a:ext uri="{FF2B5EF4-FFF2-40B4-BE49-F238E27FC236}">
                <a16:creationId xmlns:a16="http://schemas.microsoft.com/office/drawing/2014/main" id="{0227B350-6886-18CC-B271-71FFA086E554}"/>
              </a:ext>
            </a:extLst>
          </p:cNvPr>
          <p:cNvSpPr/>
          <p:nvPr/>
        </p:nvSpPr>
        <p:spPr>
          <a:xfrm>
            <a:off x="191344" y="1411130"/>
            <a:ext cx="11745416" cy="1062659"/>
          </a:xfrm>
          <a:prstGeom prst="rect">
            <a:avLst/>
          </a:prstGeom>
          <a:solidFill>
            <a:schemeClr val="accent1">
              <a:lumMod val="20000"/>
              <a:lumOff val="8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0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75000"/>
                  </a:srgbClr>
                </a:solidFill>
                <a:effectLst/>
                <a:uLnTx/>
                <a:uFillTx/>
                <a:latin typeface="Avenir Black" panose="02000503020000020003" pitchFamily="2" charset="0"/>
                <a:ea typeface="+mn-ea"/>
                <a:cs typeface="Futura Medium" panose="020B0602020204020303" pitchFamily="34" charset="-79"/>
              </a:rPr>
              <a:t>La survenance d’un risque a un ou plusieurs impacts directs et indirects sur les actifs</a:t>
            </a:r>
          </a:p>
        </p:txBody>
      </p:sp>
      <p:sp>
        <p:nvSpPr>
          <p:cNvPr id="5" name="Rectangle 4">
            <a:extLst>
              <a:ext uri="{FF2B5EF4-FFF2-40B4-BE49-F238E27FC236}">
                <a16:creationId xmlns:a16="http://schemas.microsoft.com/office/drawing/2014/main" id="{780EDCDE-DB18-4067-8B17-C17F9886B2B7}"/>
              </a:ext>
            </a:extLst>
          </p:cNvPr>
          <p:cNvSpPr/>
          <p:nvPr/>
        </p:nvSpPr>
        <p:spPr>
          <a:xfrm>
            <a:off x="191344" y="2641960"/>
            <a:ext cx="11745416" cy="479901"/>
          </a:xfrm>
          <a:prstGeom prst="rect">
            <a:avLst/>
          </a:prstGeom>
          <a:solidFill>
            <a:schemeClr val="bg1">
              <a:lumMod val="50000"/>
            </a:schemeClr>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rPr>
              <a:t>Les impacts métiers</a:t>
            </a:r>
          </a:p>
        </p:txBody>
      </p:sp>
      <p:grpSp>
        <p:nvGrpSpPr>
          <p:cNvPr id="7" name="Groupe 6">
            <a:extLst>
              <a:ext uri="{FF2B5EF4-FFF2-40B4-BE49-F238E27FC236}">
                <a16:creationId xmlns:a16="http://schemas.microsoft.com/office/drawing/2014/main" id="{A59AAEA9-DD12-FE99-6D1E-F75584A8E40E}"/>
              </a:ext>
            </a:extLst>
          </p:cNvPr>
          <p:cNvGrpSpPr/>
          <p:nvPr/>
        </p:nvGrpSpPr>
        <p:grpSpPr>
          <a:xfrm>
            <a:off x="335360" y="3516740"/>
            <a:ext cx="3626381" cy="864000"/>
            <a:chOff x="335360" y="3751871"/>
            <a:chExt cx="3626381" cy="864000"/>
          </a:xfrm>
        </p:grpSpPr>
        <p:pic>
          <p:nvPicPr>
            <p:cNvPr id="8" name="Image 7">
              <a:extLst>
                <a:ext uri="{FF2B5EF4-FFF2-40B4-BE49-F238E27FC236}">
                  <a16:creationId xmlns:a16="http://schemas.microsoft.com/office/drawing/2014/main" id="{3EF251F5-4051-E801-0F69-82323E061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360" y="3751871"/>
              <a:ext cx="864000" cy="864000"/>
            </a:xfrm>
            <a:prstGeom prst="rect">
              <a:avLst/>
            </a:prstGeom>
          </p:spPr>
        </p:pic>
        <p:sp>
          <p:nvSpPr>
            <p:cNvPr id="9" name="Rectangle 8">
              <a:extLst>
                <a:ext uri="{FF2B5EF4-FFF2-40B4-BE49-F238E27FC236}">
                  <a16:creationId xmlns:a16="http://schemas.microsoft.com/office/drawing/2014/main" id="{0C2CBEE1-91D9-0D49-B84B-4ABEF21362C0}"/>
                </a:ext>
              </a:extLst>
            </p:cNvPr>
            <p:cNvSpPr/>
            <p:nvPr/>
          </p:nvSpPr>
          <p:spPr>
            <a:xfrm>
              <a:off x="1219600" y="3751871"/>
              <a:ext cx="2742141" cy="86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Pertes financières (pertes d’exploitation, gestion de crise…)</a:t>
              </a:r>
            </a:p>
          </p:txBody>
        </p:sp>
      </p:grpSp>
      <p:grpSp>
        <p:nvGrpSpPr>
          <p:cNvPr id="10" name="Groupe 9">
            <a:extLst>
              <a:ext uri="{FF2B5EF4-FFF2-40B4-BE49-F238E27FC236}">
                <a16:creationId xmlns:a16="http://schemas.microsoft.com/office/drawing/2014/main" id="{5F6FDB7A-3387-397B-E4E9-9107E2A0F058}"/>
              </a:ext>
            </a:extLst>
          </p:cNvPr>
          <p:cNvGrpSpPr/>
          <p:nvPr/>
        </p:nvGrpSpPr>
        <p:grpSpPr>
          <a:xfrm>
            <a:off x="1260512" y="4888657"/>
            <a:ext cx="4362490" cy="900000"/>
            <a:chOff x="709748" y="5123788"/>
            <a:chExt cx="4362490" cy="900000"/>
          </a:xfrm>
        </p:grpSpPr>
        <p:pic>
          <p:nvPicPr>
            <p:cNvPr id="19" name="Image 18">
              <a:extLst>
                <a:ext uri="{FF2B5EF4-FFF2-40B4-BE49-F238E27FC236}">
                  <a16:creationId xmlns:a16="http://schemas.microsoft.com/office/drawing/2014/main" id="{79A8AAA1-387F-AA6C-A02C-3C144FB625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748" y="5141788"/>
              <a:ext cx="864000" cy="864000"/>
            </a:xfrm>
            <a:prstGeom prst="rect">
              <a:avLst/>
            </a:prstGeom>
          </p:spPr>
        </p:pic>
        <p:sp>
          <p:nvSpPr>
            <p:cNvPr id="20" name="Rectangle 19">
              <a:extLst>
                <a:ext uri="{FF2B5EF4-FFF2-40B4-BE49-F238E27FC236}">
                  <a16:creationId xmlns:a16="http://schemas.microsoft.com/office/drawing/2014/main" id="{242BBF27-4FA8-1F60-5563-A492DCF91CEF}"/>
                </a:ext>
              </a:extLst>
            </p:cNvPr>
            <p:cNvSpPr/>
            <p:nvPr/>
          </p:nvSpPr>
          <p:spPr>
            <a:xfrm>
              <a:off x="1560711" y="5123788"/>
              <a:ext cx="3511527"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Perte de réputation (perte de confiance des clients, indisponibilité d’un service)</a:t>
              </a:r>
            </a:p>
          </p:txBody>
        </p:sp>
      </p:grpSp>
      <p:grpSp>
        <p:nvGrpSpPr>
          <p:cNvPr id="21" name="Groupe 20">
            <a:extLst>
              <a:ext uri="{FF2B5EF4-FFF2-40B4-BE49-F238E27FC236}">
                <a16:creationId xmlns:a16="http://schemas.microsoft.com/office/drawing/2014/main" id="{678A30E4-4EB1-6C7D-0CBC-D74C02520151}"/>
              </a:ext>
            </a:extLst>
          </p:cNvPr>
          <p:cNvGrpSpPr/>
          <p:nvPr/>
        </p:nvGrpSpPr>
        <p:grpSpPr>
          <a:xfrm>
            <a:off x="4208239" y="3521824"/>
            <a:ext cx="3607199" cy="864000"/>
            <a:chOff x="4198119" y="3756955"/>
            <a:chExt cx="3607199" cy="864000"/>
          </a:xfrm>
        </p:grpSpPr>
        <p:pic>
          <p:nvPicPr>
            <p:cNvPr id="22" name="Image 21">
              <a:extLst>
                <a:ext uri="{FF2B5EF4-FFF2-40B4-BE49-F238E27FC236}">
                  <a16:creationId xmlns:a16="http://schemas.microsoft.com/office/drawing/2014/main" id="{E10FCA06-9A77-D199-AB38-E80941E43C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8119" y="3756955"/>
              <a:ext cx="864000" cy="864000"/>
            </a:xfrm>
            <a:prstGeom prst="rect">
              <a:avLst/>
            </a:prstGeom>
          </p:spPr>
        </p:pic>
        <p:sp>
          <p:nvSpPr>
            <p:cNvPr id="23" name="Rectangle 22">
              <a:extLst>
                <a:ext uri="{FF2B5EF4-FFF2-40B4-BE49-F238E27FC236}">
                  <a16:creationId xmlns:a16="http://schemas.microsoft.com/office/drawing/2014/main" id="{03ACD246-2267-68D2-85E4-428B5D7E334F}"/>
                </a:ext>
              </a:extLst>
            </p:cNvPr>
            <p:cNvSpPr/>
            <p:nvPr/>
          </p:nvSpPr>
          <p:spPr>
            <a:xfrm>
              <a:off x="5062119" y="3756955"/>
              <a:ext cx="2743199" cy="86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Mise en danger de la sécurité du personnel ou des utilisateurs (attaque sur un SI industriel)</a:t>
              </a:r>
            </a:p>
          </p:txBody>
        </p:sp>
      </p:grpSp>
      <p:grpSp>
        <p:nvGrpSpPr>
          <p:cNvPr id="24" name="Groupe 23">
            <a:extLst>
              <a:ext uri="{FF2B5EF4-FFF2-40B4-BE49-F238E27FC236}">
                <a16:creationId xmlns:a16="http://schemas.microsoft.com/office/drawing/2014/main" id="{21C0E2F2-86ED-DE12-CDBE-3536B09E85B1}"/>
              </a:ext>
            </a:extLst>
          </p:cNvPr>
          <p:cNvGrpSpPr/>
          <p:nvPr/>
        </p:nvGrpSpPr>
        <p:grpSpPr>
          <a:xfrm>
            <a:off x="6641048" y="4877149"/>
            <a:ext cx="3775432" cy="900000"/>
            <a:chOff x="6090284" y="5112280"/>
            <a:chExt cx="3775432" cy="900000"/>
          </a:xfrm>
        </p:grpSpPr>
        <p:pic>
          <p:nvPicPr>
            <p:cNvPr id="25" name="Image 24">
              <a:extLst>
                <a:ext uri="{FF2B5EF4-FFF2-40B4-BE49-F238E27FC236}">
                  <a16:creationId xmlns:a16="http://schemas.microsoft.com/office/drawing/2014/main" id="{FFDE06BE-FCCB-EF8E-9A47-D3B93D88E3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0284" y="5130280"/>
              <a:ext cx="864000" cy="864000"/>
            </a:xfrm>
            <a:prstGeom prst="rect">
              <a:avLst/>
            </a:prstGeom>
          </p:spPr>
        </p:pic>
        <p:sp>
          <p:nvSpPr>
            <p:cNvPr id="26" name="Rectangle 25">
              <a:extLst>
                <a:ext uri="{FF2B5EF4-FFF2-40B4-BE49-F238E27FC236}">
                  <a16:creationId xmlns:a16="http://schemas.microsoft.com/office/drawing/2014/main" id="{0D3EB0D4-A140-00E5-8599-92AE5750745A}"/>
                </a:ext>
              </a:extLst>
            </p:cNvPr>
            <p:cNvSpPr/>
            <p:nvPr/>
          </p:nvSpPr>
          <p:spPr>
            <a:xfrm>
              <a:off x="6970117" y="5112280"/>
              <a:ext cx="2895599" cy="9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Atteinte à l’organisation (dysfonctionnement d’un service)</a:t>
              </a:r>
            </a:p>
          </p:txBody>
        </p:sp>
      </p:grpSp>
      <p:grpSp>
        <p:nvGrpSpPr>
          <p:cNvPr id="27" name="Groupe 26">
            <a:extLst>
              <a:ext uri="{FF2B5EF4-FFF2-40B4-BE49-F238E27FC236}">
                <a16:creationId xmlns:a16="http://schemas.microsoft.com/office/drawing/2014/main" id="{6FDA7788-9FC1-6A48-4319-1886E6452585}"/>
              </a:ext>
            </a:extLst>
          </p:cNvPr>
          <p:cNvGrpSpPr/>
          <p:nvPr/>
        </p:nvGrpSpPr>
        <p:grpSpPr>
          <a:xfrm>
            <a:off x="8061936" y="3501862"/>
            <a:ext cx="3622185" cy="864000"/>
            <a:chOff x="8061936" y="3736993"/>
            <a:chExt cx="3622185" cy="864000"/>
          </a:xfrm>
        </p:grpSpPr>
        <p:pic>
          <p:nvPicPr>
            <p:cNvPr id="34" name="Image 33">
              <a:extLst>
                <a:ext uri="{FF2B5EF4-FFF2-40B4-BE49-F238E27FC236}">
                  <a16:creationId xmlns:a16="http://schemas.microsoft.com/office/drawing/2014/main" id="{041332C8-E60F-53D7-8058-B20D71B289BE}"/>
                </a:ext>
              </a:extLst>
            </p:cNvPr>
            <p:cNvPicPr>
              <a:picLocks noChangeAspect="1"/>
            </p:cNvPicPr>
            <p:nvPr/>
          </p:nvPicPr>
          <p:blipFill>
            <a:blip r:embed="rId8"/>
            <a:stretch>
              <a:fillRect/>
            </a:stretch>
          </p:blipFill>
          <p:spPr>
            <a:xfrm>
              <a:off x="8061936" y="3736993"/>
              <a:ext cx="864000" cy="864000"/>
            </a:xfrm>
            <a:prstGeom prst="rect">
              <a:avLst/>
            </a:prstGeom>
          </p:spPr>
        </p:pic>
        <p:sp>
          <p:nvSpPr>
            <p:cNvPr id="35" name="Rectangle 34">
              <a:extLst>
                <a:ext uri="{FF2B5EF4-FFF2-40B4-BE49-F238E27FC236}">
                  <a16:creationId xmlns:a16="http://schemas.microsoft.com/office/drawing/2014/main" id="{D1C4F14F-74AA-A0F3-6FA8-CC88E39874AB}"/>
                </a:ext>
              </a:extLst>
            </p:cNvPr>
            <p:cNvSpPr/>
            <p:nvPr/>
          </p:nvSpPr>
          <p:spPr>
            <a:xfrm>
              <a:off x="8940922" y="3736993"/>
              <a:ext cx="2743199" cy="86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85000"/>
                      <a:lumOff val="15000"/>
                    </a:prstClr>
                  </a:solidFill>
                  <a:effectLst/>
                  <a:uLnTx/>
                  <a:uFillTx/>
                  <a:latin typeface="Avenir Book" panose="02000503020000020003" pitchFamily="2" charset="0"/>
                  <a:ea typeface="+mn-ea"/>
                  <a:cs typeface="Futura Medium" panose="020B0602020204020303" pitchFamily="34" charset="-79"/>
                </a:rPr>
                <a:t>Sanctions pénales ou administratives liés à des manquements règlementaires ou contractuels</a:t>
              </a:r>
            </a:p>
          </p:txBody>
        </p:sp>
      </p:grpSp>
      <p:sp>
        <p:nvSpPr>
          <p:cNvPr id="36" name="Rectangle 35">
            <a:extLst>
              <a:ext uri="{FF2B5EF4-FFF2-40B4-BE49-F238E27FC236}">
                <a16:creationId xmlns:a16="http://schemas.microsoft.com/office/drawing/2014/main" id="{6213BE1A-2A85-B696-D265-2464DC989650}"/>
              </a:ext>
            </a:extLst>
          </p:cNvPr>
          <p:cNvSpPr/>
          <p:nvPr/>
        </p:nvSpPr>
        <p:spPr>
          <a:xfrm>
            <a:off x="191344" y="3140723"/>
            <a:ext cx="11745416" cy="2789450"/>
          </a:xfrm>
          <a:prstGeom prst="rect">
            <a:avLst/>
          </a:prstGeom>
          <a:no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prstClr val="white"/>
              </a:solidFill>
              <a:effectLst/>
              <a:uLnTx/>
              <a:uFillTx/>
              <a:latin typeface="Avenir Book" panose="02000503020000020003" pitchFamily="2" charset="0"/>
              <a:ea typeface="+mn-ea"/>
              <a:cs typeface="Futura" panose="020B0602020204020303" pitchFamily="34" charset="-79"/>
            </a:endParaRPr>
          </a:p>
        </p:txBody>
      </p:sp>
    </p:spTree>
    <p:extLst>
      <p:ext uri="{BB962C8B-B14F-4D97-AF65-F5344CB8AC3E}">
        <p14:creationId xmlns:p14="http://schemas.microsoft.com/office/powerpoint/2010/main" val="345141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ABD744C-EDCB-C61D-E943-A63EE10CC3C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9E7E2E6-8D58-C092-FF8E-7E3227796BEB}"/>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notion de système d’information</a:t>
            </a:r>
          </a:p>
        </p:txBody>
      </p:sp>
      <p:sp>
        <p:nvSpPr>
          <p:cNvPr id="3" name="Espace réservé du numéro de diapositive 2">
            <a:extLst>
              <a:ext uri="{FF2B5EF4-FFF2-40B4-BE49-F238E27FC236}">
                <a16:creationId xmlns:a16="http://schemas.microsoft.com/office/drawing/2014/main" id="{19D5999C-C897-C6C7-12D5-560032B5C8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6E89BBFA-F488-0C39-1E7E-0098E34757FD}"/>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22A6D941-D882-39D4-1791-05B96289CC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E6CE7EB1-DEAF-9AB2-5645-CB63D3D5BA57}"/>
              </a:ext>
            </a:extLst>
          </p:cNvPr>
          <p:cNvSpPr/>
          <p:nvPr/>
        </p:nvSpPr>
        <p:spPr>
          <a:xfrm>
            <a:off x="735106" y="1639426"/>
            <a:ext cx="11456894" cy="159373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Ensemble organisé de ressources permettant de traiter et diffuser de l’information en fonction des objectifs d’une organisation</a:t>
            </a:r>
          </a:p>
        </p:txBody>
      </p:sp>
      <p:sp>
        <p:nvSpPr>
          <p:cNvPr id="22" name="Rectangle 21">
            <a:extLst>
              <a:ext uri="{FF2B5EF4-FFF2-40B4-BE49-F238E27FC236}">
                <a16:creationId xmlns:a16="http://schemas.microsoft.com/office/drawing/2014/main" id="{04DD0867-D47D-3D29-EA38-983D1ECFA6A2}"/>
              </a:ext>
            </a:extLst>
          </p:cNvPr>
          <p:cNvSpPr/>
          <p:nvPr/>
        </p:nvSpPr>
        <p:spPr>
          <a:xfrm>
            <a:off x="1" y="1312370"/>
            <a:ext cx="4572000" cy="606078"/>
          </a:xfrm>
          <a:prstGeom prst="rect">
            <a:avLst/>
          </a:prstGeom>
          <a:solidFill>
            <a:schemeClr val="accent1">
              <a:lumMod val="5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Système d’information</a:t>
            </a:r>
          </a:p>
        </p:txBody>
      </p:sp>
      <p:sp>
        <p:nvSpPr>
          <p:cNvPr id="23" name="Rectangle 22">
            <a:extLst>
              <a:ext uri="{FF2B5EF4-FFF2-40B4-BE49-F238E27FC236}">
                <a16:creationId xmlns:a16="http://schemas.microsoft.com/office/drawing/2014/main" id="{35953CA2-78CE-83B4-EEB7-41461F148289}"/>
              </a:ext>
            </a:extLst>
          </p:cNvPr>
          <p:cNvSpPr/>
          <p:nvPr/>
        </p:nvSpPr>
        <p:spPr>
          <a:xfrm>
            <a:off x="735105" y="4561920"/>
            <a:ext cx="11456893" cy="159373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Réseaux, serveurs, postes de travails, logiciels, applications, BDD… faisant partie du système d’information. L’informatique nomade en fait partie</a:t>
            </a:r>
          </a:p>
        </p:txBody>
      </p:sp>
      <p:sp>
        <p:nvSpPr>
          <p:cNvPr id="24" name="Rectangle 23">
            <a:extLst>
              <a:ext uri="{FF2B5EF4-FFF2-40B4-BE49-F238E27FC236}">
                <a16:creationId xmlns:a16="http://schemas.microsoft.com/office/drawing/2014/main" id="{7D277452-1E57-9303-CBFF-42DCF8E45FCC}"/>
              </a:ext>
            </a:extLst>
          </p:cNvPr>
          <p:cNvSpPr/>
          <p:nvPr/>
        </p:nvSpPr>
        <p:spPr>
          <a:xfrm>
            <a:off x="1" y="4234864"/>
            <a:ext cx="4572000" cy="606078"/>
          </a:xfrm>
          <a:prstGeom prst="rect">
            <a:avLst/>
          </a:prstGeom>
          <a:solidFill>
            <a:schemeClr val="accent1">
              <a:lumMod val="5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Système informatique</a:t>
            </a:r>
          </a:p>
        </p:txBody>
      </p:sp>
      <p:sp>
        <p:nvSpPr>
          <p:cNvPr id="25" name="Différent de 24">
            <a:extLst>
              <a:ext uri="{FF2B5EF4-FFF2-40B4-BE49-F238E27FC236}">
                <a16:creationId xmlns:a16="http://schemas.microsoft.com/office/drawing/2014/main" id="{34E8D6AB-5EBC-DFB4-22D7-C3C095C7CAC9}"/>
              </a:ext>
            </a:extLst>
          </p:cNvPr>
          <p:cNvSpPr/>
          <p:nvPr/>
        </p:nvSpPr>
        <p:spPr>
          <a:xfrm>
            <a:off x="5280212" y="3429000"/>
            <a:ext cx="1631576" cy="805864"/>
          </a:xfrm>
          <a:prstGeom prst="mathNotEqual">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47366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ppt_w</p:attrName>
                                        </p:attrNameLst>
                                      </p:cBhvr>
                                      <p:tavLst>
                                        <p:tav tm="0">
                                          <p:val>
                                            <p:fltVal val="0"/>
                                          </p:val>
                                        </p:tav>
                                        <p:tav tm="100000">
                                          <p:val>
                                            <p:strVal val="#ppt_w"/>
                                          </p:val>
                                        </p:tav>
                                      </p:tavLst>
                                    </p:anim>
                                    <p:anim calcmode="lin" valueType="num">
                                      <p:cBhvr>
                                        <p:cTn id="16" dur="500" fill="hold"/>
                                        <p:tgtEl>
                                          <p:spTgt spid="25"/>
                                        </p:tgtEl>
                                        <p:attrNameLst>
                                          <p:attrName>ppt_h</p:attrName>
                                        </p:attrNameLst>
                                      </p:cBhvr>
                                      <p:tavLst>
                                        <p:tav tm="0">
                                          <p:val>
                                            <p:fltVal val="0"/>
                                          </p:val>
                                        </p:tav>
                                        <p:tav tm="100000">
                                          <p:val>
                                            <p:strVal val="#ppt_h"/>
                                          </p:val>
                                        </p:tav>
                                      </p:tavLst>
                                    </p:anim>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right)">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2" grpId="0" animBg="1"/>
      <p:bldP spid="23" grpId="0" animBg="1"/>
      <p:bldP spid="24" grpId="0" animBg="1"/>
      <p:bldP spid="2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La notion de niveau de risque</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10" name="Espace réservé du pied de page 9">
            <a:extLst>
              <a:ext uri="{FF2B5EF4-FFF2-40B4-BE49-F238E27FC236}">
                <a16:creationId xmlns:a16="http://schemas.microsoft.com/office/drawing/2014/main" id="{C58C5577-3AB6-1F05-200C-1F1D544936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65A580FC-0853-FC95-5905-916C302DDCF3}"/>
              </a:ext>
            </a:extLst>
          </p:cNvPr>
          <p:cNvSpPr/>
          <p:nvPr/>
        </p:nvSpPr>
        <p:spPr>
          <a:xfrm>
            <a:off x="2221424" y="2167958"/>
            <a:ext cx="3673098" cy="9317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5B9BD5">
                    <a:lumMod val="75000"/>
                  </a:srgbClr>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5B9BD5">
                    <a:lumMod val="75000"/>
                  </a:srgbClr>
                </a:solidFill>
                <a:effectLst/>
                <a:uLnTx/>
                <a:uFillTx/>
                <a:latin typeface="Avenir Black" panose="02000503020000020003" pitchFamily="2" charset="0"/>
                <a:ea typeface="+mn-ea"/>
                <a:cs typeface="+mn-cs"/>
              </a:rPr>
              <a:t>Gravité</a:t>
            </a:r>
          </a:p>
        </p:txBody>
      </p:sp>
      <p:sp>
        <p:nvSpPr>
          <p:cNvPr id="12" name="Rectangle 11">
            <a:extLst>
              <a:ext uri="{FF2B5EF4-FFF2-40B4-BE49-F238E27FC236}">
                <a16:creationId xmlns:a16="http://schemas.microsoft.com/office/drawing/2014/main" id="{00B7B57B-D108-E4B8-9075-D8F965A1BD7D}"/>
              </a:ext>
            </a:extLst>
          </p:cNvPr>
          <p:cNvSpPr/>
          <p:nvPr/>
        </p:nvSpPr>
        <p:spPr>
          <a:xfrm>
            <a:off x="5665923" y="2167958"/>
            <a:ext cx="4114799" cy="9317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5B9BD5">
                    <a:lumMod val="75000"/>
                  </a:srgbClr>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5B9BD5">
                    <a:lumMod val="75000"/>
                  </a:srgbClr>
                </a:solidFill>
                <a:effectLst/>
                <a:uLnTx/>
                <a:uFillTx/>
                <a:latin typeface="Avenir Black" panose="02000503020000020003" pitchFamily="2" charset="0"/>
                <a:ea typeface="+mn-ea"/>
                <a:cs typeface="+mn-cs"/>
              </a:rPr>
              <a:t>Vraisemblance</a:t>
            </a:r>
          </a:p>
        </p:txBody>
      </p:sp>
      <p:sp>
        <p:nvSpPr>
          <p:cNvPr id="13" name="Rectangle 12">
            <a:extLst>
              <a:ext uri="{FF2B5EF4-FFF2-40B4-BE49-F238E27FC236}">
                <a16:creationId xmlns:a16="http://schemas.microsoft.com/office/drawing/2014/main" id="{3C255C28-A9E0-D2F9-E50E-4D0611E8A8D8}"/>
              </a:ext>
            </a:extLst>
          </p:cNvPr>
          <p:cNvSpPr/>
          <p:nvPr/>
        </p:nvSpPr>
        <p:spPr>
          <a:xfrm>
            <a:off x="3253353" y="4273688"/>
            <a:ext cx="4825139" cy="9317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5B9BD5">
                    <a:lumMod val="75000"/>
                  </a:srgbClr>
                </a:solidFill>
                <a:effectLst/>
                <a:uLnTx/>
                <a:uFillTx/>
                <a:latin typeface="等线"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ED7D31">
                    <a:lumMod val="50000"/>
                  </a:srgbClr>
                </a:solidFill>
                <a:effectLst/>
                <a:uLnTx/>
                <a:uFillTx/>
                <a:latin typeface="Avenir Black" panose="02000503020000020003" pitchFamily="2" charset="0"/>
                <a:ea typeface="+mn-ea"/>
                <a:cs typeface="+mn-cs"/>
              </a:rPr>
              <a:t>Niveau de risque</a:t>
            </a:r>
          </a:p>
        </p:txBody>
      </p:sp>
      <p:sp>
        <p:nvSpPr>
          <p:cNvPr id="14" name="Rectangle 13">
            <a:extLst>
              <a:ext uri="{FF2B5EF4-FFF2-40B4-BE49-F238E27FC236}">
                <a16:creationId xmlns:a16="http://schemas.microsoft.com/office/drawing/2014/main" id="{886E6879-6DB5-0961-F912-015420C9BAFC}"/>
              </a:ext>
            </a:extLst>
          </p:cNvPr>
          <p:cNvSpPr/>
          <p:nvPr/>
        </p:nvSpPr>
        <p:spPr>
          <a:xfrm>
            <a:off x="433308" y="2123267"/>
            <a:ext cx="2340244" cy="976393"/>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rgbClr val="4472C4">
                    <a:lumMod val="50000"/>
                  </a:srgbClr>
                </a:solidFill>
                <a:effectLst/>
                <a:uLnTx/>
                <a:uFillTx/>
                <a:latin typeface="Avenir Oblique" panose="02000503020000020003" pitchFamily="2" charset="0"/>
                <a:ea typeface="+mn-ea"/>
                <a:cs typeface="+mn-cs"/>
              </a:rPr>
              <a:t>Niveau et intensité des effets</a:t>
            </a:r>
          </a:p>
        </p:txBody>
      </p:sp>
      <p:sp>
        <p:nvSpPr>
          <p:cNvPr id="15" name="Rectangle 14">
            <a:extLst>
              <a:ext uri="{FF2B5EF4-FFF2-40B4-BE49-F238E27FC236}">
                <a16:creationId xmlns:a16="http://schemas.microsoft.com/office/drawing/2014/main" id="{F6A83A4C-2F8A-4D83-8D03-25DCEF83D589}"/>
              </a:ext>
            </a:extLst>
          </p:cNvPr>
          <p:cNvSpPr/>
          <p:nvPr/>
        </p:nvSpPr>
        <p:spPr>
          <a:xfrm>
            <a:off x="9546312" y="2123267"/>
            <a:ext cx="2340244" cy="976393"/>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rgbClr val="4472C4">
                    <a:lumMod val="50000"/>
                  </a:srgbClr>
                </a:solidFill>
                <a:effectLst/>
                <a:uLnTx/>
                <a:uFillTx/>
                <a:latin typeface="Avenir Oblique" panose="02000503020000020003" pitchFamily="2" charset="0"/>
                <a:ea typeface="+mn-ea"/>
                <a:cs typeface="+mn-cs"/>
              </a:rPr>
              <a:t>Faisabilité ou probabilité qu’un risque se réalise</a:t>
            </a:r>
          </a:p>
        </p:txBody>
      </p:sp>
      <p:sp>
        <p:nvSpPr>
          <p:cNvPr id="16" name="Rectangle 15">
            <a:extLst>
              <a:ext uri="{FF2B5EF4-FFF2-40B4-BE49-F238E27FC236}">
                <a16:creationId xmlns:a16="http://schemas.microsoft.com/office/drawing/2014/main" id="{1E1E1C4A-3F70-9925-9D25-B263818D8688}"/>
              </a:ext>
            </a:extLst>
          </p:cNvPr>
          <p:cNvSpPr/>
          <p:nvPr/>
        </p:nvSpPr>
        <p:spPr>
          <a:xfrm>
            <a:off x="3755756" y="5420140"/>
            <a:ext cx="3760922" cy="670693"/>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rgbClr val="ED7D31">
                    <a:lumMod val="50000"/>
                  </a:srgbClr>
                </a:solidFill>
                <a:effectLst/>
                <a:uLnTx/>
                <a:uFillTx/>
                <a:latin typeface="Avenir Oblique" panose="02000503020000020003" pitchFamily="2" charset="0"/>
                <a:ea typeface="+mn-ea"/>
                <a:cs typeface="+mn-cs"/>
              </a:rPr>
              <a:t>Importance (criticité) du risque</a:t>
            </a:r>
          </a:p>
        </p:txBody>
      </p:sp>
      <p:sp>
        <p:nvSpPr>
          <p:cNvPr id="17" name="Rectangle 16">
            <a:extLst>
              <a:ext uri="{FF2B5EF4-FFF2-40B4-BE49-F238E27FC236}">
                <a16:creationId xmlns:a16="http://schemas.microsoft.com/office/drawing/2014/main" id="{625C390B-7F8D-8C6E-D24D-E955CFECAC5D}"/>
              </a:ext>
            </a:extLst>
          </p:cNvPr>
          <p:cNvSpPr/>
          <p:nvPr/>
        </p:nvSpPr>
        <p:spPr>
          <a:xfrm>
            <a:off x="2887851" y="1226404"/>
            <a:ext cx="6517407" cy="4979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Estimations réalisées avec les échelles définies par l’organisation</a:t>
            </a:r>
          </a:p>
        </p:txBody>
      </p:sp>
      <p:cxnSp>
        <p:nvCxnSpPr>
          <p:cNvPr id="19" name="Connecteur droit avec flèche 18">
            <a:extLst>
              <a:ext uri="{FF2B5EF4-FFF2-40B4-BE49-F238E27FC236}">
                <a16:creationId xmlns:a16="http://schemas.microsoft.com/office/drawing/2014/main" id="{521E8197-278B-2DF0-F522-DF3331F747C8}"/>
              </a:ext>
            </a:extLst>
          </p:cNvPr>
          <p:cNvCxnSpPr>
            <a:cxnSpLocks/>
          </p:cNvCxnSpPr>
          <p:nvPr/>
        </p:nvCxnSpPr>
        <p:spPr>
          <a:xfrm>
            <a:off x="4242525" y="3099660"/>
            <a:ext cx="1011400" cy="908511"/>
          </a:xfrm>
          <a:prstGeom prst="straightConnector1">
            <a:avLst/>
          </a:prstGeom>
          <a:ln w="76200">
            <a:solidFill>
              <a:schemeClr val="accent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83F6DAB3-C3E1-B3E1-228A-836615BD162B}"/>
              </a:ext>
            </a:extLst>
          </p:cNvPr>
          <p:cNvCxnSpPr>
            <a:cxnSpLocks/>
          </p:cNvCxnSpPr>
          <p:nvPr/>
        </p:nvCxnSpPr>
        <p:spPr>
          <a:xfrm flipH="1">
            <a:off x="6096000" y="3162373"/>
            <a:ext cx="1140602" cy="896565"/>
          </a:xfrm>
          <a:prstGeom prst="straightConnector1">
            <a:avLst/>
          </a:prstGeom>
          <a:ln w="76200">
            <a:solidFill>
              <a:schemeClr val="accent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4" name="Accolade ouvrante 23">
            <a:extLst>
              <a:ext uri="{FF2B5EF4-FFF2-40B4-BE49-F238E27FC236}">
                <a16:creationId xmlns:a16="http://schemas.microsoft.com/office/drawing/2014/main" id="{497592C8-BBE8-B289-4294-9E15FB21B944}"/>
              </a:ext>
            </a:extLst>
          </p:cNvPr>
          <p:cNvSpPr/>
          <p:nvPr/>
        </p:nvSpPr>
        <p:spPr>
          <a:xfrm rot="5400000">
            <a:off x="6017766" y="-1130319"/>
            <a:ext cx="377317" cy="590614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0189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par>
                                <p:cTn id="40" presetID="22" presetClass="entr" presetSubtype="1"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500" fill="hold"/>
                                        <p:tgtEl>
                                          <p:spTgt spid="13"/>
                                        </p:tgtEl>
                                        <p:attrNameLst>
                                          <p:attrName>ppt_w</p:attrName>
                                        </p:attrNameLst>
                                      </p:cBhvr>
                                      <p:tavLst>
                                        <p:tav tm="0">
                                          <p:val>
                                            <p:fltVal val="0"/>
                                          </p:val>
                                        </p:tav>
                                        <p:tav tm="100000">
                                          <p:val>
                                            <p:strVal val="#ppt_w"/>
                                          </p:val>
                                        </p:tav>
                                      </p:tavLst>
                                    </p:anim>
                                    <p:anim calcmode="lin" valueType="num">
                                      <p:cBhvr>
                                        <p:cTn id="48" dur="500" fill="hold"/>
                                        <p:tgtEl>
                                          <p:spTgt spid="13"/>
                                        </p:tgtEl>
                                        <p:attrNameLst>
                                          <p:attrName>ppt_h</p:attrName>
                                        </p:attrNameLst>
                                      </p:cBhvr>
                                      <p:tavLst>
                                        <p:tav tm="0">
                                          <p:val>
                                            <p:fltVal val="0"/>
                                          </p:val>
                                        </p:tav>
                                        <p:tav tm="100000">
                                          <p:val>
                                            <p:strVal val="#ppt_h"/>
                                          </p:val>
                                        </p:tav>
                                      </p:tavLst>
                                    </p:anim>
                                    <p:animEffect transition="in" filter="fade">
                                      <p:cBhvr>
                                        <p:cTn id="49" dur="500"/>
                                        <p:tgtEl>
                                          <p:spTgt spid="13"/>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500" fill="hold"/>
                                        <p:tgtEl>
                                          <p:spTgt spid="16"/>
                                        </p:tgtEl>
                                        <p:attrNameLst>
                                          <p:attrName>ppt_w</p:attrName>
                                        </p:attrNameLst>
                                      </p:cBhvr>
                                      <p:tavLst>
                                        <p:tav tm="0">
                                          <p:val>
                                            <p:fltVal val="0"/>
                                          </p:val>
                                        </p:tav>
                                        <p:tav tm="100000">
                                          <p:val>
                                            <p:strVal val="#ppt_w"/>
                                          </p:val>
                                        </p:tav>
                                      </p:tavLst>
                                    </p:anim>
                                    <p:anim calcmode="lin" valueType="num">
                                      <p:cBhvr>
                                        <p:cTn id="53" dur="500" fill="hold"/>
                                        <p:tgtEl>
                                          <p:spTgt spid="16"/>
                                        </p:tgtEl>
                                        <p:attrNameLst>
                                          <p:attrName>ppt_h</p:attrName>
                                        </p:attrNameLst>
                                      </p:cBhvr>
                                      <p:tavLst>
                                        <p:tav tm="0">
                                          <p:val>
                                            <p:fltVal val="0"/>
                                          </p:val>
                                        </p:tav>
                                        <p:tav tm="100000">
                                          <p:val>
                                            <p:strVal val="#ppt_h"/>
                                          </p:val>
                                        </p:tav>
                                      </p:tavLst>
                                    </p:anim>
                                    <p:animEffect transition="in" filter="fade">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3" grpId="0"/>
      <p:bldP spid="14" grpId="0" animBg="1"/>
      <p:bldP spid="15" grpId="0" animBg="1"/>
      <p:bldP spid="16" grpId="0" animBg="1"/>
      <p:bldP spid="17" grpId="0"/>
      <p:bldP spid="2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représentation d’un risque</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10" name="Espace réservé du pied de page 9">
            <a:extLst>
              <a:ext uri="{FF2B5EF4-FFF2-40B4-BE49-F238E27FC236}">
                <a16:creationId xmlns:a16="http://schemas.microsoft.com/office/drawing/2014/main" id="{C58C5577-3AB6-1F05-200C-1F1D544936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53FBAC6B-CBFD-BBFA-F1F7-F87ACC293581}"/>
              </a:ext>
            </a:extLst>
          </p:cNvPr>
          <p:cNvSpPr>
            <a:spLocks noChangeAspect="1"/>
          </p:cNvSpPr>
          <p:nvPr/>
        </p:nvSpPr>
        <p:spPr>
          <a:xfrm>
            <a:off x="1265198" y="2210057"/>
            <a:ext cx="3780000" cy="3780000"/>
          </a:xfrm>
          <a:prstGeom prst="rect">
            <a:avLst/>
          </a:prstGeom>
          <a:gradFill flip="none" rotWithShape="1">
            <a:gsLst>
              <a:gs pos="0">
                <a:srgbClr val="00B050"/>
              </a:gs>
              <a:gs pos="53000">
                <a:schemeClr val="accent2"/>
              </a:gs>
              <a:gs pos="100000">
                <a:srgbClr val="C00000"/>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cxnSp>
        <p:nvCxnSpPr>
          <p:cNvPr id="7" name="Connecteur droit avec flèche 6">
            <a:extLst>
              <a:ext uri="{FF2B5EF4-FFF2-40B4-BE49-F238E27FC236}">
                <a16:creationId xmlns:a16="http://schemas.microsoft.com/office/drawing/2014/main" id="{F813C5B3-CEFE-C8CC-33EA-0ABEA873F10B}"/>
              </a:ext>
            </a:extLst>
          </p:cNvPr>
          <p:cNvCxnSpPr/>
          <p:nvPr/>
        </p:nvCxnSpPr>
        <p:spPr>
          <a:xfrm flipV="1">
            <a:off x="1255365" y="1792816"/>
            <a:ext cx="0" cy="4189529"/>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D06D33DA-7948-8EC4-EF36-382A4AB37C8F}"/>
              </a:ext>
            </a:extLst>
          </p:cNvPr>
          <p:cNvCxnSpPr>
            <a:cxnSpLocks/>
          </p:cNvCxnSpPr>
          <p:nvPr/>
        </p:nvCxnSpPr>
        <p:spPr>
          <a:xfrm>
            <a:off x="1255365" y="5990057"/>
            <a:ext cx="4602996" cy="0"/>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F785E57-25F2-88F6-548E-12BCEC8C13C8}"/>
              </a:ext>
            </a:extLst>
          </p:cNvPr>
          <p:cNvSpPr/>
          <p:nvPr/>
        </p:nvSpPr>
        <p:spPr>
          <a:xfrm>
            <a:off x="3696347" y="2347313"/>
            <a:ext cx="1270861" cy="697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Risque fort</a:t>
            </a:r>
            <a:endParaRPr kumimoji="0" lang="fr-FR" sz="24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13" name="Rectangle 12">
            <a:extLst>
              <a:ext uri="{FF2B5EF4-FFF2-40B4-BE49-F238E27FC236}">
                <a16:creationId xmlns:a16="http://schemas.microsoft.com/office/drawing/2014/main" id="{775F8FA1-A2E3-112C-7660-2C514AAEE9AE}"/>
              </a:ext>
            </a:extLst>
          </p:cNvPr>
          <p:cNvSpPr/>
          <p:nvPr/>
        </p:nvSpPr>
        <p:spPr>
          <a:xfrm>
            <a:off x="1294113" y="5184234"/>
            <a:ext cx="1566619" cy="697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Risque faible</a:t>
            </a:r>
            <a:endParaRPr kumimoji="0" lang="fr-FR" sz="24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sp>
        <p:nvSpPr>
          <p:cNvPr id="14" name="Rectangle 13">
            <a:extLst>
              <a:ext uri="{FF2B5EF4-FFF2-40B4-BE49-F238E27FC236}">
                <a16:creationId xmlns:a16="http://schemas.microsoft.com/office/drawing/2014/main" id="{FCA1677C-C4BA-3487-C8CE-E2E1FFA7D2D3}"/>
              </a:ext>
            </a:extLst>
          </p:cNvPr>
          <p:cNvSpPr/>
          <p:nvPr/>
        </p:nvSpPr>
        <p:spPr>
          <a:xfrm>
            <a:off x="3307782" y="4144433"/>
            <a:ext cx="1000747" cy="637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500" b="0" i="0" u="none" strike="noStrike" kern="1200" cap="none" spc="0" normalizeH="0" baseline="0" noProof="0" dirty="0">
                <a:ln>
                  <a:noFill/>
                </a:ln>
                <a:solidFill>
                  <a:prstClr val="white"/>
                </a:solidFill>
                <a:effectLst/>
                <a:uLnTx/>
                <a:uFillTx/>
                <a:latin typeface="等线" panose="020F0502020204030204"/>
                <a:ea typeface="+mn-ea"/>
                <a:cs typeface="+mn-cs"/>
              </a:rPr>
              <a:t>💥</a:t>
            </a:r>
          </a:p>
        </p:txBody>
      </p:sp>
      <p:sp>
        <p:nvSpPr>
          <p:cNvPr id="15" name="Rectangle 14">
            <a:extLst>
              <a:ext uri="{FF2B5EF4-FFF2-40B4-BE49-F238E27FC236}">
                <a16:creationId xmlns:a16="http://schemas.microsoft.com/office/drawing/2014/main" id="{D99E697F-837E-F343-E2C2-628718472988}"/>
              </a:ext>
            </a:extLst>
          </p:cNvPr>
          <p:cNvSpPr/>
          <p:nvPr/>
        </p:nvSpPr>
        <p:spPr>
          <a:xfrm>
            <a:off x="650931" y="1312369"/>
            <a:ext cx="1208867" cy="44945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Gravité</a:t>
            </a:r>
          </a:p>
        </p:txBody>
      </p:sp>
      <p:sp>
        <p:nvSpPr>
          <p:cNvPr id="16" name="Rectangle 15">
            <a:extLst>
              <a:ext uri="{FF2B5EF4-FFF2-40B4-BE49-F238E27FC236}">
                <a16:creationId xmlns:a16="http://schemas.microsoft.com/office/drawing/2014/main" id="{2CF25B8C-920A-D87C-A024-3F0FBB7DC1B9}"/>
              </a:ext>
            </a:extLst>
          </p:cNvPr>
          <p:cNvSpPr/>
          <p:nvPr/>
        </p:nvSpPr>
        <p:spPr>
          <a:xfrm>
            <a:off x="5887276" y="5723753"/>
            <a:ext cx="1842085" cy="44945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Vraisemblance</a:t>
            </a:r>
          </a:p>
        </p:txBody>
      </p:sp>
      <p:sp>
        <p:nvSpPr>
          <p:cNvPr id="17" name="Rectangle 16">
            <a:extLst>
              <a:ext uri="{FF2B5EF4-FFF2-40B4-BE49-F238E27FC236}">
                <a16:creationId xmlns:a16="http://schemas.microsoft.com/office/drawing/2014/main" id="{A1406417-5F51-82D6-B539-2B5E1743E99F}"/>
              </a:ext>
            </a:extLst>
          </p:cNvPr>
          <p:cNvSpPr/>
          <p:nvPr/>
        </p:nvSpPr>
        <p:spPr>
          <a:xfrm>
            <a:off x="1838494" y="1296871"/>
            <a:ext cx="2299547" cy="48044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Avenir Book" panose="02000503020000020003" pitchFamily="2" charset="0"/>
                <a:ea typeface="+mn-ea"/>
                <a:cs typeface="+mn-cs"/>
              </a:rPr>
              <a:t>Mineur, significatif, grave, critique, catastrophique</a:t>
            </a:r>
          </a:p>
        </p:txBody>
      </p:sp>
      <p:sp>
        <p:nvSpPr>
          <p:cNvPr id="18" name="Rectangle 17">
            <a:extLst>
              <a:ext uri="{FF2B5EF4-FFF2-40B4-BE49-F238E27FC236}">
                <a16:creationId xmlns:a16="http://schemas.microsoft.com/office/drawing/2014/main" id="{C391507A-52CF-0DDB-F3E7-B43C70602CB4}"/>
              </a:ext>
            </a:extLst>
          </p:cNvPr>
          <p:cNvSpPr/>
          <p:nvPr/>
        </p:nvSpPr>
        <p:spPr>
          <a:xfrm>
            <a:off x="7758276" y="5708254"/>
            <a:ext cx="4283907" cy="48044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Avenir Book" panose="02000503020000020003" pitchFamily="2" charset="0"/>
                <a:ea typeface="+mn-ea"/>
                <a:cs typeface="+mn-cs"/>
              </a:rPr>
              <a:t>Invraisemblable, peu vraisemblable, plausible, très vraisemblable, quasi-certain…</a:t>
            </a:r>
          </a:p>
        </p:txBody>
      </p:sp>
      <p:sp>
        <p:nvSpPr>
          <p:cNvPr id="19" name="Rectangle 18">
            <a:extLst>
              <a:ext uri="{FF2B5EF4-FFF2-40B4-BE49-F238E27FC236}">
                <a16:creationId xmlns:a16="http://schemas.microsoft.com/office/drawing/2014/main" id="{2E9E6921-37DF-462D-39FE-3748A7D6C218}"/>
              </a:ext>
            </a:extLst>
          </p:cNvPr>
          <p:cNvSpPr/>
          <p:nvPr/>
        </p:nvSpPr>
        <p:spPr>
          <a:xfrm>
            <a:off x="5887276" y="3733352"/>
            <a:ext cx="1842085" cy="10976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Événement redouté</a:t>
            </a:r>
          </a:p>
        </p:txBody>
      </p:sp>
      <p:sp>
        <p:nvSpPr>
          <p:cNvPr id="20" name="Rectangle 19">
            <a:extLst>
              <a:ext uri="{FF2B5EF4-FFF2-40B4-BE49-F238E27FC236}">
                <a16:creationId xmlns:a16="http://schemas.microsoft.com/office/drawing/2014/main" id="{3B588CAE-6FD0-D2D5-83EF-76CB9708C6AF}"/>
              </a:ext>
            </a:extLst>
          </p:cNvPr>
          <p:cNvSpPr/>
          <p:nvPr/>
        </p:nvSpPr>
        <p:spPr>
          <a:xfrm>
            <a:off x="7758276" y="3708972"/>
            <a:ext cx="4283907" cy="11219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Avenir Book" panose="02000503020000020003" pitchFamily="2" charset="0"/>
                <a:ea typeface="+mn-ea"/>
                <a:cs typeface="+mn-cs"/>
              </a:rPr>
              <a:t>Arrêt de la climatisation dans des locaux, vol d’un ordinateur portable contenant des données sensibles, chiffrement des données à cause d’un ransomware, séisme affectant un datacenter…</a:t>
            </a:r>
          </a:p>
        </p:txBody>
      </p:sp>
      <p:cxnSp>
        <p:nvCxnSpPr>
          <p:cNvPr id="22" name="Connecteur droit 21">
            <a:extLst>
              <a:ext uri="{FF2B5EF4-FFF2-40B4-BE49-F238E27FC236}">
                <a16:creationId xmlns:a16="http://schemas.microsoft.com/office/drawing/2014/main" id="{1F7384B2-F02E-9DAE-0C5B-8490C9D719CA}"/>
              </a:ext>
            </a:extLst>
          </p:cNvPr>
          <p:cNvCxnSpPr/>
          <p:nvPr/>
        </p:nvCxnSpPr>
        <p:spPr>
          <a:xfrm>
            <a:off x="4417017" y="4206425"/>
            <a:ext cx="1441344" cy="0"/>
          </a:xfrm>
          <a:prstGeom prst="line">
            <a:avLst/>
          </a:prstGeom>
          <a:ln w="38100">
            <a:solidFill>
              <a:schemeClr val="tx1">
                <a:lumMod val="95000"/>
                <a:lumOff val="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51B95F8E-388F-4887-AA3B-A147D171CF5F}"/>
              </a:ext>
            </a:extLst>
          </p:cNvPr>
          <p:cNvSpPr/>
          <p:nvPr/>
        </p:nvSpPr>
        <p:spPr>
          <a:xfrm>
            <a:off x="5548393" y="1296871"/>
            <a:ext cx="6292312" cy="1632309"/>
          </a:xfrm>
          <a:prstGeom prst="rect">
            <a:avLst/>
          </a:prstGeom>
          <a:solidFill>
            <a:schemeClr val="accent2">
              <a:lumMod val="20000"/>
              <a:lumOff val="8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ED7D31">
                    <a:lumMod val="50000"/>
                  </a:srgbClr>
                </a:solidFill>
                <a:effectLst/>
                <a:uLnTx/>
                <a:uFillTx/>
                <a:latin typeface="Avenir Black" panose="02000503020000020003" pitchFamily="2" charset="0"/>
                <a:ea typeface="+mn-ea"/>
                <a:cs typeface="+mn-cs"/>
              </a:rPr>
              <a:t>Les scénarios de risques sont représentés sur une « cartographie des risques » (appelé aussi diagramme de Farmer) selon leur niveau de vraisemblance et leur gravité</a:t>
            </a:r>
          </a:p>
        </p:txBody>
      </p:sp>
    </p:spTree>
    <p:extLst>
      <p:ext uri="{BB962C8B-B14F-4D97-AF65-F5344CB8AC3E}">
        <p14:creationId xmlns:p14="http://schemas.microsoft.com/office/powerpoint/2010/main" val="296567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animEffect transition="in" filter="fade">
                                      <p:cBhvr>
                                        <p:cTn id="5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p:bldP spid="15" grpId="0" animBg="1"/>
      <p:bldP spid="16" grpId="0" animBg="1"/>
      <p:bldP spid="17" grpId="0"/>
      <p:bldP spid="18" grpId="0"/>
      <p:bldP spid="19" grpId="0" animBg="1"/>
      <p:bldP spid="20" grpId="0"/>
      <p:bldP spid="2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objectifs de la gestion des risques en cybersécurité</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8" name="Graphique 7" descr="Argent volant avec un remplissage uni">
            <a:extLst>
              <a:ext uri="{FF2B5EF4-FFF2-40B4-BE49-F238E27FC236}">
                <a16:creationId xmlns:a16="http://schemas.microsoft.com/office/drawing/2014/main" id="{C7AAB831-8C6C-424B-853B-2DDF075D37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1630" y="4724537"/>
            <a:ext cx="1169513" cy="1169513"/>
          </a:xfrm>
          <a:prstGeom prst="rect">
            <a:avLst/>
          </a:prstGeom>
        </p:spPr>
      </p:pic>
      <p:pic>
        <p:nvPicPr>
          <p:cNvPr id="10" name="Graphique 9" descr="Foudre avec un remplissage uni">
            <a:extLst>
              <a:ext uri="{FF2B5EF4-FFF2-40B4-BE49-F238E27FC236}">
                <a16:creationId xmlns:a16="http://schemas.microsoft.com/office/drawing/2014/main" id="{E1D04C4A-AF98-E738-2F5A-1B4EFA041C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02923" y="2901326"/>
            <a:ext cx="1341272" cy="1341272"/>
          </a:xfrm>
          <a:prstGeom prst="rect">
            <a:avLst/>
          </a:prstGeom>
        </p:spPr>
      </p:pic>
      <p:sp>
        <p:nvSpPr>
          <p:cNvPr id="11" name="Rectangle 10">
            <a:extLst>
              <a:ext uri="{FF2B5EF4-FFF2-40B4-BE49-F238E27FC236}">
                <a16:creationId xmlns:a16="http://schemas.microsoft.com/office/drawing/2014/main" id="{4B012B21-2DF6-41F2-1474-80BD1758C388}"/>
              </a:ext>
            </a:extLst>
          </p:cNvPr>
          <p:cNvSpPr/>
          <p:nvPr/>
        </p:nvSpPr>
        <p:spPr>
          <a:xfrm>
            <a:off x="2933538" y="2793575"/>
            <a:ext cx="8273716" cy="1556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Où sommes-nous le plus vulnérable ?</a:t>
            </a:r>
          </a:p>
        </p:txBody>
      </p:sp>
      <p:sp>
        <p:nvSpPr>
          <p:cNvPr id="12" name="Rectangle 11">
            <a:extLst>
              <a:ext uri="{FF2B5EF4-FFF2-40B4-BE49-F238E27FC236}">
                <a16:creationId xmlns:a16="http://schemas.microsoft.com/office/drawing/2014/main" id="{123499E7-DB7C-30CF-2637-9EC55382735A}"/>
              </a:ext>
            </a:extLst>
          </p:cNvPr>
          <p:cNvSpPr/>
          <p:nvPr/>
        </p:nvSpPr>
        <p:spPr>
          <a:xfrm>
            <a:off x="2933538" y="4532386"/>
            <a:ext cx="8273716" cy="1556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Comment devons-nous dépenser notre argent pour nous protéger contre les menaces cyber ?</a:t>
            </a:r>
          </a:p>
        </p:txBody>
      </p:sp>
      <p:sp>
        <p:nvSpPr>
          <p:cNvPr id="13" name="Rectangle 12">
            <a:extLst>
              <a:ext uri="{FF2B5EF4-FFF2-40B4-BE49-F238E27FC236}">
                <a16:creationId xmlns:a16="http://schemas.microsoft.com/office/drawing/2014/main" id="{F18E5CD6-19ED-C128-3C6F-2EDD595099AC}"/>
              </a:ext>
            </a:extLst>
          </p:cNvPr>
          <p:cNvSpPr/>
          <p:nvPr/>
        </p:nvSpPr>
        <p:spPr>
          <a:xfrm>
            <a:off x="797538" y="1356873"/>
            <a:ext cx="10556262" cy="1169513"/>
          </a:xfrm>
          <a:prstGeom prst="rect">
            <a:avLst/>
          </a:prstGeom>
          <a:noFill/>
          <a:ln w="7620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C00000"/>
                </a:solidFill>
                <a:effectLst/>
                <a:uLnTx/>
                <a:uFillTx/>
                <a:latin typeface="Avenir Black" panose="02000503020000020003" pitchFamily="2" charset="0"/>
                <a:ea typeface="+mn-ea"/>
                <a:cs typeface="+mn-cs"/>
              </a:rPr>
              <a:t>Gérer les risques cyber, c’est réduire l’incertitude sur les actifs informationnels d’un organisme</a:t>
            </a:r>
          </a:p>
        </p:txBody>
      </p:sp>
    </p:spTree>
    <p:extLst>
      <p:ext uri="{BB962C8B-B14F-4D97-AF65-F5344CB8AC3E}">
        <p14:creationId xmlns:p14="http://schemas.microsoft.com/office/powerpoint/2010/main" val="16856435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démarche ISO 27005</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a16="http://schemas.microsoft.com/office/drawing/2014/main" id="{1953E573-5279-F065-9F90-C61D10A78F45}"/>
              </a:ext>
            </a:extLst>
          </p:cNvPr>
          <p:cNvSpPr/>
          <p:nvPr/>
        </p:nvSpPr>
        <p:spPr>
          <a:xfrm>
            <a:off x="3417432" y="1533522"/>
            <a:ext cx="4452257" cy="28638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70AD47"/>
                </a:solidFill>
                <a:effectLst/>
                <a:uLnTx/>
                <a:uFillTx/>
                <a:latin typeface="Avenir Book" panose="02000503020000020003" pitchFamily="2" charset="0"/>
                <a:ea typeface="+mn-ea"/>
                <a:cs typeface="+mn-cs"/>
              </a:rPr>
              <a:t>Etablissement du contexte</a:t>
            </a:r>
          </a:p>
        </p:txBody>
      </p:sp>
      <p:sp>
        <p:nvSpPr>
          <p:cNvPr id="14" name="Rectangle 13">
            <a:extLst>
              <a:ext uri="{FF2B5EF4-FFF2-40B4-BE49-F238E27FC236}">
                <a16:creationId xmlns:a16="http://schemas.microsoft.com/office/drawing/2014/main" id="{BEC9C072-4029-FD7F-782A-736DCEEE4531}"/>
              </a:ext>
            </a:extLst>
          </p:cNvPr>
          <p:cNvSpPr/>
          <p:nvPr/>
        </p:nvSpPr>
        <p:spPr>
          <a:xfrm>
            <a:off x="3417432" y="2730951"/>
            <a:ext cx="4452257" cy="28638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solidFill>
                <a:effectLst/>
                <a:uLnTx/>
                <a:uFillTx/>
                <a:latin typeface="Avenir Book" panose="02000503020000020003" pitchFamily="2" charset="0"/>
                <a:ea typeface="+mn-ea"/>
                <a:cs typeface="+mn-cs"/>
              </a:rPr>
              <a:t>Identification des risques</a:t>
            </a:r>
          </a:p>
        </p:txBody>
      </p:sp>
      <p:sp>
        <p:nvSpPr>
          <p:cNvPr id="15" name="Rectangle 14">
            <a:extLst>
              <a:ext uri="{FF2B5EF4-FFF2-40B4-BE49-F238E27FC236}">
                <a16:creationId xmlns:a16="http://schemas.microsoft.com/office/drawing/2014/main" id="{9BF78FCA-A16B-49D1-0621-2C42D8AB905C}"/>
              </a:ext>
            </a:extLst>
          </p:cNvPr>
          <p:cNvSpPr/>
          <p:nvPr/>
        </p:nvSpPr>
        <p:spPr>
          <a:xfrm>
            <a:off x="3417432" y="3242580"/>
            <a:ext cx="4452257" cy="28638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solidFill>
                <a:effectLst/>
                <a:uLnTx/>
                <a:uFillTx/>
                <a:latin typeface="Avenir Book" panose="02000503020000020003" pitchFamily="2" charset="0"/>
                <a:ea typeface="+mn-ea"/>
                <a:cs typeface="+mn-cs"/>
              </a:rPr>
              <a:t>Analyse des risques</a:t>
            </a:r>
          </a:p>
        </p:txBody>
      </p:sp>
      <p:sp>
        <p:nvSpPr>
          <p:cNvPr id="16" name="Rectangle 15">
            <a:extLst>
              <a:ext uri="{FF2B5EF4-FFF2-40B4-BE49-F238E27FC236}">
                <a16:creationId xmlns:a16="http://schemas.microsoft.com/office/drawing/2014/main" id="{BCE4EA3A-AD52-8108-CF52-010FDC8477C5}"/>
              </a:ext>
            </a:extLst>
          </p:cNvPr>
          <p:cNvSpPr/>
          <p:nvPr/>
        </p:nvSpPr>
        <p:spPr>
          <a:xfrm>
            <a:off x="3417432" y="3732437"/>
            <a:ext cx="4452257" cy="28638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ED7D31"/>
                </a:solidFill>
                <a:effectLst/>
                <a:uLnTx/>
                <a:uFillTx/>
                <a:latin typeface="Avenir Book" panose="02000503020000020003" pitchFamily="2" charset="0"/>
                <a:ea typeface="+mn-ea"/>
                <a:cs typeface="+mn-cs"/>
              </a:rPr>
              <a:t>Evaluation des risques</a:t>
            </a:r>
          </a:p>
        </p:txBody>
      </p:sp>
      <p:sp>
        <p:nvSpPr>
          <p:cNvPr id="17" name="Rectangle 16">
            <a:extLst>
              <a:ext uri="{FF2B5EF4-FFF2-40B4-BE49-F238E27FC236}">
                <a16:creationId xmlns:a16="http://schemas.microsoft.com/office/drawing/2014/main" id="{7E0749DA-E6A4-CC1C-A4FF-56DBD327B7FC}"/>
              </a:ext>
            </a:extLst>
          </p:cNvPr>
          <p:cNvSpPr/>
          <p:nvPr/>
        </p:nvSpPr>
        <p:spPr>
          <a:xfrm>
            <a:off x="3417432" y="5104037"/>
            <a:ext cx="4452257" cy="28638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70AD47"/>
                </a:solidFill>
                <a:effectLst/>
                <a:uLnTx/>
                <a:uFillTx/>
                <a:latin typeface="Avenir Book" panose="02000503020000020003" pitchFamily="2" charset="0"/>
                <a:ea typeface="+mn-ea"/>
                <a:cs typeface="+mn-cs"/>
              </a:rPr>
              <a:t>Traitement des risques</a:t>
            </a:r>
          </a:p>
        </p:txBody>
      </p:sp>
      <p:sp>
        <p:nvSpPr>
          <p:cNvPr id="18" name="Rectangle 17">
            <a:extLst>
              <a:ext uri="{FF2B5EF4-FFF2-40B4-BE49-F238E27FC236}">
                <a16:creationId xmlns:a16="http://schemas.microsoft.com/office/drawing/2014/main" id="{30DA9A6D-D47D-39B7-7B12-94AF86FF192D}"/>
              </a:ext>
            </a:extLst>
          </p:cNvPr>
          <p:cNvSpPr/>
          <p:nvPr/>
        </p:nvSpPr>
        <p:spPr>
          <a:xfrm>
            <a:off x="3417432" y="6018436"/>
            <a:ext cx="4452257" cy="28638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70AD47"/>
                </a:solidFill>
                <a:effectLst/>
                <a:uLnTx/>
                <a:uFillTx/>
                <a:latin typeface="Avenir Book" panose="02000503020000020003" pitchFamily="2" charset="0"/>
                <a:ea typeface="+mn-ea"/>
                <a:cs typeface="+mn-cs"/>
              </a:rPr>
              <a:t>Acceptation des risques</a:t>
            </a:r>
          </a:p>
        </p:txBody>
      </p:sp>
      <p:sp>
        <p:nvSpPr>
          <p:cNvPr id="19" name="Rectangle 18">
            <a:extLst>
              <a:ext uri="{FF2B5EF4-FFF2-40B4-BE49-F238E27FC236}">
                <a16:creationId xmlns:a16="http://schemas.microsoft.com/office/drawing/2014/main" id="{6A1FC3DE-D1B8-06D0-595C-02533F66A3FF}"/>
              </a:ext>
            </a:extLst>
          </p:cNvPr>
          <p:cNvSpPr/>
          <p:nvPr/>
        </p:nvSpPr>
        <p:spPr>
          <a:xfrm rot="16200000">
            <a:off x="-1252538" y="3703544"/>
            <a:ext cx="4343399" cy="286386"/>
          </a:xfrm>
          <a:prstGeom prst="rect">
            <a:avLst/>
          </a:prstGeom>
          <a:noFill/>
          <a:ln>
            <a:solidFill>
              <a:srgbClr val="3C3F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3C3FF3"/>
                </a:solidFill>
                <a:effectLst/>
                <a:uLnTx/>
                <a:uFillTx/>
                <a:latin typeface="Avenir Book" panose="02000503020000020003" pitchFamily="2" charset="0"/>
                <a:ea typeface="+mn-ea"/>
                <a:cs typeface="+mn-cs"/>
              </a:rPr>
              <a:t>Communication relative aux risques</a:t>
            </a:r>
          </a:p>
        </p:txBody>
      </p:sp>
      <p:sp>
        <p:nvSpPr>
          <p:cNvPr id="20" name="Rectangle 19">
            <a:extLst>
              <a:ext uri="{FF2B5EF4-FFF2-40B4-BE49-F238E27FC236}">
                <a16:creationId xmlns:a16="http://schemas.microsoft.com/office/drawing/2014/main" id="{C5457DC7-63C9-BA92-7AED-CF7AE384F8E4}"/>
              </a:ext>
            </a:extLst>
          </p:cNvPr>
          <p:cNvSpPr/>
          <p:nvPr/>
        </p:nvSpPr>
        <p:spPr>
          <a:xfrm rot="16200000">
            <a:off x="8845639" y="3775979"/>
            <a:ext cx="4198529" cy="286386"/>
          </a:xfrm>
          <a:prstGeom prst="rect">
            <a:avLst/>
          </a:prstGeom>
          <a:noFill/>
          <a:ln>
            <a:solidFill>
              <a:srgbClr val="3C3F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3C3FF3"/>
                </a:solidFill>
                <a:effectLst/>
                <a:uLnTx/>
                <a:uFillTx/>
                <a:latin typeface="Avenir Book" panose="02000503020000020003" pitchFamily="2" charset="0"/>
                <a:ea typeface="+mn-ea"/>
                <a:cs typeface="+mn-cs"/>
              </a:rPr>
              <a:t>Surveillance et réexamen des risques</a:t>
            </a:r>
          </a:p>
        </p:txBody>
      </p:sp>
      <p:sp>
        <p:nvSpPr>
          <p:cNvPr id="21" name="Rectangle 20">
            <a:extLst>
              <a:ext uri="{FF2B5EF4-FFF2-40B4-BE49-F238E27FC236}">
                <a16:creationId xmlns:a16="http://schemas.microsoft.com/office/drawing/2014/main" id="{08E4DE4B-522B-70FB-3518-32DD7827D253}"/>
              </a:ext>
            </a:extLst>
          </p:cNvPr>
          <p:cNvSpPr/>
          <p:nvPr/>
        </p:nvSpPr>
        <p:spPr>
          <a:xfrm>
            <a:off x="2764288" y="2235885"/>
            <a:ext cx="5758543" cy="208932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C00000"/>
                </a:solidFill>
                <a:effectLst/>
                <a:uLnTx/>
                <a:uFillTx/>
                <a:latin typeface="Avenir Medium" panose="02000503020000020003" pitchFamily="2" charset="0"/>
                <a:ea typeface="+mn-ea"/>
                <a:cs typeface="+mn-cs"/>
              </a:rPr>
              <a:t>Appréciation des risques</a:t>
            </a:r>
          </a:p>
        </p:txBody>
      </p:sp>
      <p:sp>
        <p:nvSpPr>
          <p:cNvPr id="22" name="Losange 21">
            <a:extLst>
              <a:ext uri="{FF2B5EF4-FFF2-40B4-BE49-F238E27FC236}">
                <a16:creationId xmlns:a16="http://schemas.microsoft.com/office/drawing/2014/main" id="{D41E689D-A9CC-C043-43A0-D1FC715F48E9}"/>
              </a:ext>
            </a:extLst>
          </p:cNvPr>
          <p:cNvSpPr/>
          <p:nvPr/>
        </p:nvSpPr>
        <p:spPr>
          <a:xfrm>
            <a:off x="5512930" y="4579669"/>
            <a:ext cx="266701" cy="266701"/>
          </a:xfrm>
          <a:prstGeom prst="diamond">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3" name="Losange 22">
            <a:extLst>
              <a:ext uri="{FF2B5EF4-FFF2-40B4-BE49-F238E27FC236}">
                <a16:creationId xmlns:a16="http://schemas.microsoft.com/office/drawing/2014/main" id="{90FCD75D-EF3C-14DC-C33F-2B1A6EF1D40C}"/>
              </a:ext>
            </a:extLst>
          </p:cNvPr>
          <p:cNvSpPr/>
          <p:nvPr/>
        </p:nvSpPr>
        <p:spPr>
          <a:xfrm>
            <a:off x="5512932" y="5581154"/>
            <a:ext cx="266701" cy="266701"/>
          </a:xfrm>
          <a:prstGeom prst="diamond">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cxnSp>
        <p:nvCxnSpPr>
          <p:cNvPr id="24" name="Connecteur droit avec flèche 23">
            <a:extLst>
              <a:ext uri="{FF2B5EF4-FFF2-40B4-BE49-F238E27FC236}">
                <a16:creationId xmlns:a16="http://schemas.microsoft.com/office/drawing/2014/main" id="{E98E7AB5-19E0-44AE-7225-86FBF3166A0F}"/>
              </a:ext>
            </a:extLst>
          </p:cNvPr>
          <p:cNvCxnSpPr>
            <a:cxnSpLocks/>
            <a:stCxn id="13" idx="2"/>
            <a:endCxn id="14" idx="0"/>
          </p:cNvCxnSpPr>
          <p:nvPr/>
        </p:nvCxnSpPr>
        <p:spPr>
          <a:xfrm>
            <a:off x="5643561" y="1819908"/>
            <a:ext cx="0" cy="911043"/>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9A417885-0336-2F32-6AC6-121C41BA4C7F}"/>
              </a:ext>
            </a:extLst>
          </p:cNvPr>
          <p:cNvCxnSpPr>
            <a:stCxn id="14" idx="2"/>
            <a:endCxn id="15" idx="0"/>
          </p:cNvCxnSpPr>
          <p:nvPr/>
        </p:nvCxnSpPr>
        <p:spPr>
          <a:xfrm>
            <a:off x="5643561" y="3017337"/>
            <a:ext cx="0" cy="225243"/>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3E6FDA94-0371-84AC-D5BA-13E1688C285D}"/>
              </a:ext>
            </a:extLst>
          </p:cNvPr>
          <p:cNvCxnSpPr>
            <a:cxnSpLocks/>
            <a:stCxn id="15" idx="2"/>
            <a:endCxn id="16" idx="0"/>
          </p:cNvCxnSpPr>
          <p:nvPr/>
        </p:nvCxnSpPr>
        <p:spPr>
          <a:xfrm>
            <a:off x="5643561" y="3528966"/>
            <a:ext cx="0" cy="203471"/>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A36617A5-8D2F-9B73-5289-E7397DA2C327}"/>
              </a:ext>
            </a:extLst>
          </p:cNvPr>
          <p:cNvCxnSpPr>
            <a:cxnSpLocks/>
            <a:stCxn id="16" idx="2"/>
            <a:endCxn id="22" idx="0"/>
          </p:cNvCxnSpPr>
          <p:nvPr/>
        </p:nvCxnSpPr>
        <p:spPr>
          <a:xfrm>
            <a:off x="5643561" y="4018823"/>
            <a:ext cx="2720" cy="560846"/>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925F6D74-2761-1C7B-6EF1-B0F10F51C19F}"/>
              </a:ext>
            </a:extLst>
          </p:cNvPr>
          <p:cNvCxnSpPr>
            <a:cxnSpLocks/>
            <a:stCxn id="22" idx="2"/>
          </p:cNvCxnSpPr>
          <p:nvPr/>
        </p:nvCxnSpPr>
        <p:spPr>
          <a:xfrm>
            <a:off x="5646281" y="4846370"/>
            <a:ext cx="0" cy="257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6D3CD9C6-5A0C-019B-057F-35D345EBEDB5}"/>
              </a:ext>
            </a:extLst>
          </p:cNvPr>
          <p:cNvCxnSpPr>
            <a:cxnSpLocks/>
            <a:stCxn id="17" idx="2"/>
            <a:endCxn id="23" idx="0"/>
          </p:cNvCxnSpPr>
          <p:nvPr/>
        </p:nvCxnSpPr>
        <p:spPr>
          <a:xfrm>
            <a:off x="5643561" y="5390423"/>
            <a:ext cx="2722" cy="190731"/>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F4FB49FB-B4BF-A9A5-86E3-252C44C5FA82}"/>
              </a:ext>
            </a:extLst>
          </p:cNvPr>
          <p:cNvCxnSpPr>
            <a:cxnSpLocks/>
            <a:stCxn id="23" idx="2"/>
            <a:endCxn id="18" idx="0"/>
          </p:cNvCxnSpPr>
          <p:nvPr/>
        </p:nvCxnSpPr>
        <p:spPr>
          <a:xfrm flipH="1">
            <a:off x="5643561" y="5847855"/>
            <a:ext cx="2722" cy="170581"/>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49">
            <a:extLst>
              <a:ext uri="{FF2B5EF4-FFF2-40B4-BE49-F238E27FC236}">
                <a16:creationId xmlns:a16="http://schemas.microsoft.com/office/drawing/2014/main" id="{2ED4C6B7-3FF4-2A77-3907-D38C74FCCD39}"/>
              </a:ext>
            </a:extLst>
          </p:cNvPr>
          <p:cNvCxnSpPr>
            <a:cxnSpLocks/>
            <a:stCxn id="18" idx="1"/>
            <a:endCxn id="19" idx="1"/>
          </p:cNvCxnSpPr>
          <p:nvPr/>
        </p:nvCxnSpPr>
        <p:spPr>
          <a:xfrm rot="10800000">
            <a:off x="919162" y="6018437"/>
            <a:ext cx="2498270" cy="143192"/>
          </a:xfrm>
          <a:prstGeom prst="bentConnector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49">
            <a:extLst>
              <a:ext uri="{FF2B5EF4-FFF2-40B4-BE49-F238E27FC236}">
                <a16:creationId xmlns:a16="http://schemas.microsoft.com/office/drawing/2014/main" id="{9AA4A191-2B7C-587B-5711-7F9CDAD29CEE}"/>
              </a:ext>
            </a:extLst>
          </p:cNvPr>
          <p:cNvCxnSpPr>
            <a:cxnSpLocks/>
            <a:stCxn id="19" idx="3"/>
            <a:endCxn id="13" idx="0"/>
          </p:cNvCxnSpPr>
          <p:nvPr/>
        </p:nvCxnSpPr>
        <p:spPr>
          <a:xfrm rot="5400000" flipH="1" flipV="1">
            <a:off x="3210603" y="-757920"/>
            <a:ext cx="141516" cy="4724400"/>
          </a:xfrm>
          <a:prstGeom prst="bentConnector3">
            <a:avLst>
              <a:gd name="adj1" fmla="val 261537"/>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49">
            <a:extLst>
              <a:ext uri="{FF2B5EF4-FFF2-40B4-BE49-F238E27FC236}">
                <a16:creationId xmlns:a16="http://schemas.microsoft.com/office/drawing/2014/main" id="{12969CEC-4B6B-41B8-7AE2-47B7E6EA9DAF}"/>
              </a:ext>
            </a:extLst>
          </p:cNvPr>
          <p:cNvCxnSpPr>
            <a:cxnSpLocks/>
            <a:stCxn id="20" idx="3"/>
            <a:endCxn id="13" idx="0"/>
          </p:cNvCxnSpPr>
          <p:nvPr/>
        </p:nvCxnSpPr>
        <p:spPr>
          <a:xfrm rot="16200000" flipV="1">
            <a:off x="8151040" y="-973957"/>
            <a:ext cx="286386" cy="5301343"/>
          </a:xfrm>
          <a:prstGeom prst="bentConnector3">
            <a:avLst>
              <a:gd name="adj1" fmla="val 17982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63">
            <a:extLst>
              <a:ext uri="{FF2B5EF4-FFF2-40B4-BE49-F238E27FC236}">
                <a16:creationId xmlns:a16="http://schemas.microsoft.com/office/drawing/2014/main" id="{2E784BF6-2D3F-B848-2E94-18CCC7CF1AB9}"/>
              </a:ext>
            </a:extLst>
          </p:cNvPr>
          <p:cNvCxnSpPr>
            <a:stCxn id="18" idx="3"/>
            <a:endCxn id="20" idx="1"/>
          </p:cNvCxnSpPr>
          <p:nvPr/>
        </p:nvCxnSpPr>
        <p:spPr>
          <a:xfrm flipV="1">
            <a:off x="7869689" y="6018437"/>
            <a:ext cx="3075215" cy="143192"/>
          </a:xfrm>
          <a:prstGeom prst="bentConnector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65">
            <a:extLst>
              <a:ext uri="{FF2B5EF4-FFF2-40B4-BE49-F238E27FC236}">
                <a16:creationId xmlns:a16="http://schemas.microsoft.com/office/drawing/2014/main" id="{6C0FD26A-DFFB-468D-81D4-4C230AB1EE5C}"/>
              </a:ext>
            </a:extLst>
          </p:cNvPr>
          <p:cNvCxnSpPr>
            <a:stCxn id="22" idx="3"/>
            <a:endCxn id="13" idx="3"/>
          </p:cNvCxnSpPr>
          <p:nvPr/>
        </p:nvCxnSpPr>
        <p:spPr>
          <a:xfrm flipV="1">
            <a:off x="5779631" y="1676715"/>
            <a:ext cx="2090058" cy="3036305"/>
          </a:xfrm>
          <a:prstGeom prst="bentConnector3">
            <a:avLst>
              <a:gd name="adj1" fmla="val 146354"/>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65">
            <a:extLst>
              <a:ext uri="{FF2B5EF4-FFF2-40B4-BE49-F238E27FC236}">
                <a16:creationId xmlns:a16="http://schemas.microsoft.com/office/drawing/2014/main" id="{972B1F96-5B3A-EC43-A8AC-29DB01682410}"/>
              </a:ext>
            </a:extLst>
          </p:cNvPr>
          <p:cNvCxnSpPr>
            <a:cxnSpLocks/>
            <a:stCxn id="23" idx="3"/>
            <a:endCxn id="13" idx="3"/>
          </p:cNvCxnSpPr>
          <p:nvPr/>
        </p:nvCxnSpPr>
        <p:spPr>
          <a:xfrm flipV="1">
            <a:off x="5779633" y="1676715"/>
            <a:ext cx="2090056" cy="4037790"/>
          </a:xfrm>
          <a:prstGeom prst="bentConnector3">
            <a:avLst>
              <a:gd name="adj1" fmla="val 174480"/>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A26C7C52-6757-870F-7631-63634E5A9EE8}"/>
              </a:ext>
            </a:extLst>
          </p:cNvPr>
          <p:cNvCxnSpPr/>
          <p:nvPr/>
        </p:nvCxnSpPr>
        <p:spPr>
          <a:xfrm>
            <a:off x="1338260" y="1675037"/>
            <a:ext cx="1828800" cy="0"/>
          </a:xfrm>
          <a:prstGeom prst="straightConnector1">
            <a:avLst/>
          </a:prstGeom>
          <a:ln w="38100">
            <a:solidFill>
              <a:schemeClr val="tx1">
                <a:lumMod val="95000"/>
                <a:lumOff val="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758010AA-0D9D-4D3C-CE68-B2B4AD71849E}"/>
              </a:ext>
            </a:extLst>
          </p:cNvPr>
          <p:cNvCxnSpPr>
            <a:cxnSpLocks/>
          </p:cNvCxnSpPr>
          <p:nvPr/>
        </p:nvCxnSpPr>
        <p:spPr>
          <a:xfrm>
            <a:off x="1338260" y="3394980"/>
            <a:ext cx="1132114" cy="0"/>
          </a:xfrm>
          <a:prstGeom prst="straightConnector1">
            <a:avLst/>
          </a:prstGeom>
          <a:ln w="38100">
            <a:solidFill>
              <a:schemeClr val="tx1">
                <a:lumMod val="95000"/>
                <a:lumOff val="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93F30E8F-4F35-5899-74C2-5FAB3FEECB4D}"/>
              </a:ext>
            </a:extLst>
          </p:cNvPr>
          <p:cNvCxnSpPr>
            <a:cxnSpLocks/>
          </p:cNvCxnSpPr>
          <p:nvPr/>
        </p:nvCxnSpPr>
        <p:spPr>
          <a:xfrm>
            <a:off x="1338260" y="5267322"/>
            <a:ext cx="1828800" cy="0"/>
          </a:xfrm>
          <a:prstGeom prst="straightConnector1">
            <a:avLst/>
          </a:prstGeom>
          <a:ln w="38100">
            <a:solidFill>
              <a:schemeClr val="tx1">
                <a:lumMod val="95000"/>
                <a:lumOff val="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8405CD09-0057-0F48-6389-7ADD94AA5F89}"/>
              </a:ext>
            </a:extLst>
          </p:cNvPr>
          <p:cNvCxnSpPr>
            <a:cxnSpLocks/>
          </p:cNvCxnSpPr>
          <p:nvPr/>
        </p:nvCxnSpPr>
        <p:spPr>
          <a:xfrm flipH="1">
            <a:off x="7869689" y="5301660"/>
            <a:ext cx="1567542" cy="0"/>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avec flèche 40">
            <a:extLst>
              <a:ext uri="{FF2B5EF4-FFF2-40B4-BE49-F238E27FC236}">
                <a16:creationId xmlns:a16="http://schemas.microsoft.com/office/drawing/2014/main" id="{E48B61A6-F20C-6548-E2CD-7F73E03D59C8}"/>
              </a:ext>
            </a:extLst>
          </p:cNvPr>
          <p:cNvCxnSpPr>
            <a:cxnSpLocks/>
          </p:cNvCxnSpPr>
          <p:nvPr/>
        </p:nvCxnSpPr>
        <p:spPr>
          <a:xfrm>
            <a:off x="7869689" y="5171031"/>
            <a:ext cx="2932021" cy="0"/>
          </a:xfrm>
          <a:prstGeom prst="straightConnector1">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5D0BFE62-087A-0B71-88C1-3FB3BF64C7F2}"/>
              </a:ext>
            </a:extLst>
          </p:cNvPr>
          <p:cNvSpPr/>
          <p:nvPr/>
        </p:nvSpPr>
        <p:spPr>
          <a:xfrm>
            <a:off x="2452422" y="4579669"/>
            <a:ext cx="3036923" cy="317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mn-cs"/>
              </a:rPr>
              <a:t>Appréciation satisfaisante ?</a:t>
            </a:r>
          </a:p>
        </p:txBody>
      </p:sp>
      <p:sp>
        <p:nvSpPr>
          <p:cNvPr id="43" name="Rectangle 42">
            <a:extLst>
              <a:ext uri="{FF2B5EF4-FFF2-40B4-BE49-F238E27FC236}">
                <a16:creationId xmlns:a16="http://schemas.microsoft.com/office/drawing/2014/main" id="{06D929A5-7821-496B-5510-F62A8B6ACA52}"/>
              </a:ext>
            </a:extLst>
          </p:cNvPr>
          <p:cNvSpPr/>
          <p:nvPr/>
        </p:nvSpPr>
        <p:spPr>
          <a:xfrm>
            <a:off x="2452422" y="5537612"/>
            <a:ext cx="3036923" cy="317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95000"/>
                    <a:lumOff val="5000"/>
                  </a:prstClr>
                </a:solidFill>
                <a:effectLst/>
                <a:uLnTx/>
                <a:uFillTx/>
                <a:latin typeface="Avenir Book" panose="02000503020000020003" pitchFamily="2" charset="0"/>
                <a:ea typeface="+mn-ea"/>
                <a:cs typeface="+mn-cs"/>
              </a:rPr>
              <a:t>Traitement satisfaisant ?</a:t>
            </a:r>
          </a:p>
        </p:txBody>
      </p:sp>
    </p:spTree>
    <p:extLst>
      <p:ext uri="{BB962C8B-B14F-4D97-AF65-F5344CB8AC3E}">
        <p14:creationId xmlns:p14="http://schemas.microsoft.com/office/powerpoint/2010/main" val="38029271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méthodologie EBIOS RM : les cinq ateliers</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4" name="Image 3">
            <a:extLst>
              <a:ext uri="{FF2B5EF4-FFF2-40B4-BE49-F238E27FC236}">
                <a16:creationId xmlns:a16="http://schemas.microsoft.com/office/drawing/2014/main" id="{3332CC55-026E-6011-95A4-9883EC5544DA}"/>
              </a:ext>
            </a:extLst>
          </p:cNvPr>
          <p:cNvPicPr>
            <a:picLocks noChangeAspect="1"/>
          </p:cNvPicPr>
          <p:nvPr/>
        </p:nvPicPr>
        <p:blipFill>
          <a:blip r:embed="rId4"/>
          <a:stretch>
            <a:fillRect/>
          </a:stretch>
        </p:blipFill>
        <p:spPr>
          <a:xfrm>
            <a:off x="1393371" y="1097619"/>
            <a:ext cx="9405258" cy="4725390"/>
          </a:xfrm>
          <a:prstGeom prst="rect">
            <a:avLst/>
          </a:prstGeom>
        </p:spPr>
      </p:pic>
      <p:sp>
        <p:nvSpPr>
          <p:cNvPr id="7" name="Rectangle 6">
            <a:extLst>
              <a:ext uri="{FF2B5EF4-FFF2-40B4-BE49-F238E27FC236}">
                <a16:creationId xmlns:a16="http://schemas.microsoft.com/office/drawing/2014/main" id="{C4DD3593-1088-F5E6-2807-60F07A804F66}"/>
              </a:ext>
            </a:extLst>
          </p:cNvPr>
          <p:cNvSpPr/>
          <p:nvPr/>
        </p:nvSpPr>
        <p:spPr>
          <a:xfrm>
            <a:off x="4812655" y="5854601"/>
            <a:ext cx="6143213" cy="4667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Source : Formation EBIOS RM de l’ANSSI</a:t>
            </a:r>
          </a:p>
        </p:txBody>
      </p:sp>
    </p:spTree>
    <p:extLst>
      <p:ext uri="{BB962C8B-B14F-4D97-AF65-F5344CB8AC3E}">
        <p14:creationId xmlns:p14="http://schemas.microsoft.com/office/powerpoint/2010/main" val="12166369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8D7C71-CD07-3406-DA74-1A3A8010F8E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gestion des risques SSI</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Une autre schématisation de la définition d’un risque</a:t>
            </a:r>
          </a:p>
        </p:txBody>
      </p:sp>
      <p:sp>
        <p:nvSpPr>
          <p:cNvPr id="3" name="Espace réservé du numéro de diapositive 2">
            <a:extLst>
              <a:ext uri="{FF2B5EF4-FFF2-40B4-BE49-F238E27FC236}">
                <a16:creationId xmlns:a16="http://schemas.microsoft.com/office/drawing/2014/main" id="{B8185948-A14A-F928-AEAD-C117C4085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1" lang="zh-CN" altLang="en-US" sz="12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7D771C6D-8096-B8A2-BDDD-0D9389D8C327}"/>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5" name="Espace réservé du pied de page 4">
            <a:extLst>
              <a:ext uri="{FF2B5EF4-FFF2-40B4-BE49-F238E27FC236}">
                <a16:creationId xmlns:a16="http://schemas.microsoft.com/office/drawing/2014/main" id="{08732C1D-1B7C-8762-383B-CA5FDA7151B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fr-FR" altLang="zh-CN"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rPr>
              <a:t>ACONCIA</a:t>
            </a:r>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4" name="Image 3">
            <a:extLst>
              <a:ext uri="{FF2B5EF4-FFF2-40B4-BE49-F238E27FC236}">
                <a16:creationId xmlns:a16="http://schemas.microsoft.com/office/drawing/2014/main" id="{67D768B4-A363-CDAC-C8E4-70DBCAA57415}"/>
              </a:ext>
            </a:extLst>
          </p:cNvPr>
          <p:cNvPicPr>
            <a:picLocks noChangeAspect="1"/>
          </p:cNvPicPr>
          <p:nvPr/>
        </p:nvPicPr>
        <p:blipFill>
          <a:blip r:embed="rId4"/>
          <a:stretch>
            <a:fillRect/>
          </a:stretch>
        </p:blipFill>
        <p:spPr>
          <a:xfrm>
            <a:off x="2233250" y="1312369"/>
            <a:ext cx="7748950" cy="4750083"/>
          </a:xfrm>
          <a:prstGeom prst="rect">
            <a:avLst/>
          </a:prstGeom>
        </p:spPr>
      </p:pic>
      <p:sp>
        <p:nvSpPr>
          <p:cNvPr id="7" name="Rectangle 6">
            <a:extLst>
              <a:ext uri="{FF2B5EF4-FFF2-40B4-BE49-F238E27FC236}">
                <a16:creationId xmlns:a16="http://schemas.microsoft.com/office/drawing/2014/main" id="{F846CF9B-C34D-7C72-139A-8C157C9436FF}"/>
              </a:ext>
            </a:extLst>
          </p:cNvPr>
          <p:cNvSpPr/>
          <p:nvPr/>
        </p:nvSpPr>
        <p:spPr>
          <a:xfrm>
            <a:off x="2209800" y="6062452"/>
            <a:ext cx="7783481" cy="4094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Source : VERISAFE</a:t>
            </a:r>
          </a:p>
        </p:txBody>
      </p:sp>
    </p:spTree>
    <p:extLst>
      <p:ext uri="{BB962C8B-B14F-4D97-AF65-F5344CB8AC3E}">
        <p14:creationId xmlns:p14="http://schemas.microsoft.com/office/powerpoint/2010/main" val="370304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02A466DC-BB21-C867-9F61-41DBDFC70691}"/>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8A506F4-FC86-6EEB-5688-E1D9ACB119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1C6B60AD-784D-9E2B-31CC-C0CD78A15B69}"/>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Rectangle 3">
            <a:extLst>
              <a:ext uri="{FF2B5EF4-FFF2-40B4-BE49-F238E27FC236}">
                <a16:creationId xmlns:a16="http://schemas.microsoft.com/office/drawing/2014/main" id="{B68055C5-F5AC-7799-7808-35EEFF6D9C80}"/>
              </a:ext>
            </a:extLst>
          </p:cNvPr>
          <p:cNvSpPr/>
          <p:nvPr/>
        </p:nvSpPr>
        <p:spPr>
          <a:xfrm>
            <a:off x="881474" y="2740194"/>
            <a:ext cx="11310526" cy="269395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Quelle différence entre </a:t>
            </a:r>
            <a:r>
              <a:rPr kumimoji="0" lang="fr-FR" sz="3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sécurité informatique</a:t>
            </a:r>
            <a:r>
              <a:rPr kumimoji="0" lang="fr-FR" sz="36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a:t>
            </a:r>
            <a:r>
              <a:rPr kumimoji="0" lang="fr-FR" sz="3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sécurité de l’information </a:t>
            </a:r>
            <a:r>
              <a:rPr kumimoji="0" lang="fr-FR" sz="36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(ou sécurité du système d’information) et </a:t>
            </a:r>
            <a:r>
              <a:rPr kumimoji="0" lang="fr-FR" sz="36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cybersécurité</a:t>
            </a:r>
            <a:r>
              <a:rPr kumimoji="0" lang="fr-FR" sz="3600" b="1"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a:t>
            </a:r>
          </a:p>
        </p:txBody>
      </p:sp>
      <p:sp>
        <p:nvSpPr>
          <p:cNvPr id="8" name="Losange 7">
            <a:extLst>
              <a:ext uri="{FF2B5EF4-FFF2-40B4-BE49-F238E27FC236}">
                <a16:creationId xmlns:a16="http://schemas.microsoft.com/office/drawing/2014/main" id="{ED493806-351F-B390-0E1F-E0B0AF0A331B}"/>
              </a:ext>
            </a:extLst>
          </p:cNvPr>
          <p:cNvSpPr/>
          <p:nvPr/>
        </p:nvSpPr>
        <p:spPr>
          <a:xfrm>
            <a:off x="-32925" y="1825794"/>
            <a:ext cx="1828800" cy="1828800"/>
          </a:xfrm>
          <a:prstGeom prst="diamond">
            <a:avLst/>
          </a:prstGeom>
          <a:solidFill>
            <a:schemeClr val="accent1">
              <a:lumMod val="60000"/>
              <a:lumOff val="40000"/>
            </a:schemeClr>
          </a:solidFill>
          <a:ln>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t>
            </a:r>
          </a:p>
        </p:txBody>
      </p:sp>
      <p:sp>
        <p:nvSpPr>
          <p:cNvPr id="9" name="Titre 1">
            <a:extLst>
              <a:ext uri="{FF2B5EF4-FFF2-40B4-BE49-F238E27FC236}">
                <a16:creationId xmlns:a16="http://schemas.microsoft.com/office/drawing/2014/main" id="{4143EB6D-88AE-E65E-0541-307A99A37EC5}"/>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notion de système d’information</a:t>
            </a:r>
          </a:p>
        </p:txBody>
      </p:sp>
    </p:spTree>
    <p:extLst>
      <p:ext uri="{BB962C8B-B14F-4D97-AF65-F5344CB8AC3E}">
        <p14:creationId xmlns:p14="http://schemas.microsoft.com/office/powerpoint/2010/main" val="3611163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B5E066AB-544D-2FAC-F26A-2BDF971D452C}"/>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5ECCB7F1-EED0-3786-69B0-2439BFDA6D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8432BD08-84D7-02F2-1F1C-D48F6B7BBC41}"/>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Ellipse 3">
            <a:extLst>
              <a:ext uri="{FF2B5EF4-FFF2-40B4-BE49-F238E27FC236}">
                <a16:creationId xmlns:a16="http://schemas.microsoft.com/office/drawing/2014/main" id="{C275BC93-324B-0CC0-B0DB-AF68890E0BC5}"/>
              </a:ext>
            </a:extLst>
          </p:cNvPr>
          <p:cNvSpPr/>
          <p:nvPr/>
        </p:nvSpPr>
        <p:spPr>
          <a:xfrm>
            <a:off x="735106" y="1272999"/>
            <a:ext cx="10618694" cy="4907970"/>
          </a:xfrm>
          <a:prstGeom prst="ellipse">
            <a:avLst/>
          </a:prstGeom>
          <a:noFill/>
          <a:ln w="762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Système d’information</a:t>
            </a:r>
          </a:p>
        </p:txBody>
      </p:sp>
      <p:sp>
        <p:nvSpPr>
          <p:cNvPr id="9" name="Ellipse 8">
            <a:extLst>
              <a:ext uri="{FF2B5EF4-FFF2-40B4-BE49-F238E27FC236}">
                <a16:creationId xmlns:a16="http://schemas.microsoft.com/office/drawing/2014/main" id="{E8A7DC8A-BCC5-FF8E-8177-67D414CF52B6}"/>
              </a:ext>
            </a:extLst>
          </p:cNvPr>
          <p:cNvSpPr/>
          <p:nvPr/>
        </p:nvSpPr>
        <p:spPr>
          <a:xfrm>
            <a:off x="1185111" y="2789107"/>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Ressources humaines</a:t>
            </a:r>
          </a:p>
        </p:txBody>
      </p:sp>
      <p:sp>
        <p:nvSpPr>
          <p:cNvPr id="11" name="Ellipse 10">
            <a:extLst>
              <a:ext uri="{FF2B5EF4-FFF2-40B4-BE49-F238E27FC236}">
                <a16:creationId xmlns:a16="http://schemas.microsoft.com/office/drawing/2014/main" id="{F3B76090-073C-706D-811A-F396F317AB38}"/>
              </a:ext>
            </a:extLst>
          </p:cNvPr>
          <p:cNvSpPr/>
          <p:nvPr/>
        </p:nvSpPr>
        <p:spPr>
          <a:xfrm>
            <a:off x="7464248" y="2789107"/>
            <a:ext cx="3419395" cy="2198484"/>
          </a:xfrm>
          <a:prstGeom prst="ellipse">
            <a:avLst/>
          </a:prstGeom>
          <a:solidFill>
            <a:srgbClr val="FF1616">
              <a:alpha val="36078"/>
            </a:srgbClr>
          </a:solidFill>
          <a:ln w="7620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Ressources informatiques</a:t>
            </a:r>
          </a:p>
        </p:txBody>
      </p:sp>
      <p:sp>
        <p:nvSpPr>
          <p:cNvPr id="12" name="Ellipse 11">
            <a:extLst>
              <a:ext uri="{FF2B5EF4-FFF2-40B4-BE49-F238E27FC236}">
                <a16:creationId xmlns:a16="http://schemas.microsoft.com/office/drawing/2014/main" id="{F835AA9E-28E3-E90C-7584-61139306AE8D}"/>
              </a:ext>
            </a:extLst>
          </p:cNvPr>
          <p:cNvSpPr/>
          <p:nvPr/>
        </p:nvSpPr>
        <p:spPr>
          <a:xfrm>
            <a:off x="4306750" y="1494800"/>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Patrimoine informationnel</a:t>
            </a:r>
          </a:p>
        </p:txBody>
      </p:sp>
      <p:pic>
        <p:nvPicPr>
          <p:cNvPr id="15" name="Graphique 14" descr="Profil femelle avec un remplissage uni">
            <a:extLst>
              <a:ext uri="{FF2B5EF4-FFF2-40B4-BE49-F238E27FC236}">
                <a16:creationId xmlns:a16="http://schemas.microsoft.com/office/drawing/2014/main" id="{FE3BC34A-E40C-C5BC-95A8-14B5B49344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00918" y="3274065"/>
            <a:ext cx="742123" cy="742123"/>
          </a:xfrm>
          <a:prstGeom prst="rect">
            <a:avLst/>
          </a:prstGeom>
        </p:spPr>
      </p:pic>
      <p:pic>
        <p:nvPicPr>
          <p:cNvPr id="17" name="Graphique 16" descr="Profil mâle avec un remplissage uni">
            <a:extLst>
              <a:ext uri="{FF2B5EF4-FFF2-40B4-BE49-F238E27FC236}">
                <a16:creationId xmlns:a16="http://schemas.microsoft.com/office/drawing/2014/main" id="{2FFECC2E-ED4D-2FBB-302A-3EA9A7EE02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87981" y="3057938"/>
            <a:ext cx="742123" cy="742123"/>
          </a:xfrm>
          <a:prstGeom prst="rect">
            <a:avLst/>
          </a:prstGeom>
        </p:spPr>
      </p:pic>
      <p:pic>
        <p:nvPicPr>
          <p:cNvPr id="19" name="Graphique 18" descr="Utilisateurs avec un remplissage uni">
            <a:extLst>
              <a:ext uri="{FF2B5EF4-FFF2-40B4-BE49-F238E27FC236}">
                <a16:creationId xmlns:a16="http://schemas.microsoft.com/office/drawing/2014/main" id="{7A6C7AB2-78B2-9801-EE7F-D7403999509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05279" y="3283231"/>
            <a:ext cx="742123" cy="742123"/>
          </a:xfrm>
          <a:prstGeom prst="rect">
            <a:avLst/>
          </a:prstGeom>
        </p:spPr>
      </p:pic>
      <p:pic>
        <p:nvPicPr>
          <p:cNvPr id="21" name="Graphique 20" descr="Papier avec un remplissage uni">
            <a:extLst>
              <a:ext uri="{FF2B5EF4-FFF2-40B4-BE49-F238E27FC236}">
                <a16:creationId xmlns:a16="http://schemas.microsoft.com/office/drawing/2014/main" id="{78FCC371-6720-C3CC-160A-8E9CE16AA06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01442" y="2104284"/>
            <a:ext cx="600070" cy="600070"/>
          </a:xfrm>
          <a:prstGeom prst="rect">
            <a:avLst/>
          </a:prstGeom>
        </p:spPr>
      </p:pic>
      <p:pic>
        <p:nvPicPr>
          <p:cNvPr id="25" name="Graphique 24" descr="Clé USB avec un remplissage uni">
            <a:extLst>
              <a:ext uri="{FF2B5EF4-FFF2-40B4-BE49-F238E27FC236}">
                <a16:creationId xmlns:a16="http://schemas.microsoft.com/office/drawing/2014/main" id="{B6EF00E2-A9D4-AC4E-30F3-345816E4624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34523" y="1684567"/>
            <a:ext cx="600070" cy="600070"/>
          </a:xfrm>
          <a:prstGeom prst="rect">
            <a:avLst/>
          </a:prstGeom>
        </p:spPr>
      </p:pic>
      <p:pic>
        <p:nvPicPr>
          <p:cNvPr id="27" name="Graphique 26" descr="Disque avec un remplissage uni">
            <a:extLst>
              <a:ext uri="{FF2B5EF4-FFF2-40B4-BE49-F238E27FC236}">
                <a16:creationId xmlns:a16="http://schemas.microsoft.com/office/drawing/2014/main" id="{A7C03B2F-B6C8-782D-862D-9562A538131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016447" y="1684567"/>
            <a:ext cx="600070" cy="600070"/>
          </a:xfrm>
          <a:prstGeom prst="rect">
            <a:avLst/>
          </a:prstGeom>
        </p:spPr>
      </p:pic>
      <p:pic>
        <p:nvPicPr>
          <p:cNvPr id="29" name="Graphique 28" descr="Disque optique avec un remplissage uni">
            <a:extLst>
              <a:ext uri="{FF2B5EF4-FFF2-40B4-BE49-F238E27FC236}">
                <a16:creationId xmlns:a16="http://schemas.microsoft.com/office/drawing/2014/main" id="{89E4C0D3-961F-4841-B180-3936F83BE69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51870" y="2047659"/>
            <a:ext cx="600070" cy="600070"/>
          </a:xfrm>
          <a:prstGeom prst="rect">
            <a:avLst/>
          </a:prstGeom>
        </p:spPr>
      </p:pic>
      <p:pic>
        <p:nvPicPr>
          <p:cNvPr id="31" name="Graphique 30" descr="Base de données avec un remplissage uni">
            <a:extLst>
              <a:ext uri="{FF2B5EF4-FFF2-40B4-BE49-F238E27FC236}">
                <a16:creationId xmlns:a16="http://schemas.microsoft.com/office/drawing/2014/main" id="{FCB0767F-A230-BA6A-35D9-B3402BA8D18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761656" y="3433568"/>
            <a:ext cx="612000" cy="612000"/>
          </a:xfrm>
          <a:prstGeom prst="rect">
            <a:avLst/>
          </a:prstGeom>
        </p:spPr>
      </p:pic>
      <p:pic>
        <p:nvPicPr>
          <p:cNvPr id="33" name="Graphique 32" descr="Serveur avec un remplissage uni">
            <a:extLst>
              <a:ext uri="{FF2B5EF4-FFF2-40B4-BE49-F238E27FC236}">
                <a16:creationId xmlns:a16="http://schemas.microsoft.com/office/drawing/2014/main" id="{E8C7EF1C-669E-7A14-18A5-00071275944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468077" y="3046910"/>
            <a:ext cx="612000" cy="612000"/>
          </a:xfrm>
          <a:prstGeom prst="rect">
            <a:avLst/>
          </a:prstGeom>
        </p:spPr>
      </p:pic>
      <p:pic>
        <p:nvPicPr>
          <p:cNvPr id="35" name="Graphique 34" descr="Ordinateur portable avec un remplissage uni">
            <a:extLst>
              <a:ext uri="{FF2B5EF4-FFF2-40B4-BE49-F238E27FC236}">
                <a16:creationId xmlns:a16="http://schemas.microsoft.com/office/drawing/2014/main" id="{1415DEDA-7279-F758-75BC-F862D26382D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244234" y="3033126"/>
            <a:ext cx="612000" cy="612000"/>
          </a:xfrm>
          <a:prstGeom prst="rect">
            <a:avLst/>
          </a:prstGeom>
        </p:spPr>
      </p:pic>
      <p:pic>
        <p:nvPicPr>
          <p:cNvPr id="37" name="Graphique 36" descr="Ordinateur avec un remplissage uni">
            <a:extLst>
              <a:ext uri="{FF2B5EF4-FFF2-40B4-BE49-F238E27FC236}">
                <a16:creationId xmlns:a16="http://schemas.microsoft.com/office/drawing/2014/main" id="{E1DEFE92-C159-367E-6D5B-7307DDAEA38C}"/>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973887" y="3476126"/>
            <a:ext cx="612000" cy="612000"/>
          </a:xfrm>
          <a:prstGeom prst="rect">
            <a:avLst/>
          </a:prstGeom>
        </p:spPr>
      </p:pic>
      <p:sp>
        <p:nvSpPr>
          <p:cNvPr id="5" name="Rectangle 4">
            <a:extLst>
              <a:ext uri="{FF2B5EF4-FFF2-40B4-BE49-F238E27FC236}">
                <a16:creationId xmlns:a16="http://schemas.microsoft.com/office/drawing/2014/main" id="{3FB051F1-6419-E87B-F284-747AC72E1169}"/>
              </a:ext>
            </a:extLst>
          </p:cNvPr>
          <p:cNvSpPr/>
          <p:nvPr/>
        </p:nvSpPr>
        <p:spPr>
          <a:xfrm rot="2168478">
            <a:off x="9578447" y="2711986"/>
            <a:ext cx="1582984" cy="531968"/>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Sécurité informatique</a:t>
            </a:r>
          </a:p>
        </p:txBody>
      </p:sp>
      <p:sp>
        <p:nvSpPr>
          <p:cNvPr id="10" name="Titre 1">
            <a:extLst>
              <a:ext uri="{FF2B5EF4-FFF2-40B4-BE49-F238E27FC236}">
                <a16:creationId xmlns:a16="http://schemas.microsoft.com/office/drawing/2014/main" id="{53DE2D33-F378-CAE7-5B5E-031E53E3A9E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notion de système d’information</a:t>
            </a:r>
          </a:p>
        </p:txBody>
      </p:sp>
    </p:spTree>
    <p:extLst>
      <p:ext uri="{BB962C8B-B14F-4D97-AF65-F5344CB8AC3E}">
        <p14:creationId xmlns:p14="http://schemas.microsoft.com/office/powerpoint/2010/main" val="363778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1156BD86-0501-5650-5851-D0469249AB9A}"/>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21D996C3-0DCA-959E-1BA8-9748590463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F73DDD4E-B4BF-36DE-ED13-A69C955728BB}"/>
              </a:ext>
            </a:extLst>
          </p:cNvPr>
          <p:cNvSpPr/>
          <p:nvPr/>
        </p:nvSpPr>
        <p:spPr>
          <a:xfrm>
            <a:off x="0" y="6571100"/>
            <a:ext cx="9405258" cy="286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75000"/>
                  </a:prstClr>
                </a:solidFill>
                <a:effectLst/>
                <a:uLnTx/>
                <a:uFillTx/>
                <a:latin typeface="Avenir Book" panose="02000503020000020003" pitchFamily="2" charset="0"/>
                <a:ea typeface="+mn-ea"/>
                <a:cs typeface="+mn-cs"/>
              </a:rPr>
              <a:t>© Aconcia – Ce document ne peut être diffusé ou reproduit sans l’autorisation de son auteur</a:t>
            </a:r>
          </a:p>
        </p:txBody>
      </p:sp>
      <p:sp>
        <p:nvSpPr>
          <p:cNvPr id="4" name="Ellipse 3">
            <a:extLst>
              <a:ext uri="{FF2B5EF4-FFF2-40B4-BE49-F238E27FC236}">
                <a16:creationId xmlns:a16="http://schemas.microsoft.com/office/drawing/2014/main" id="{C05CD4EE-8A1D-A101-B85B-AA0F939EA6CA}"/>
              </a:ext>
            </a:extLst>
          </p:cNvPr>
          <p:cNvSpPr/>
          <p:nvPr/>
        </p:nvSpPr>
        <p:spPr>
          <a:xfrm>
            <a:off x="735106" y="1272999"/>
            <a:ext cx="10618694" cy="4907970"/>
          </a:xfrm>
          <a:prstGeom prst="ellipse">
            <a:avLst/>
          </a:prstGeom>
          <a:solidFill>
            <a:srgbClr val="FF1616">
              <a:alpha val="12157"/>
            </a:srgbClr>
          </a:solid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4472C4">
                    <a:lumMod val="50000"/>
                  </a:srgbClr>
                </a:solidFill>
                <a:effectLst/>
                <a:uLnTx/>
                <a:uFillTx/>
                <a:latin typeface="Avenir Black" panose="02000503020000020003" pitchFamily="2" charset="0"/>
                <a:ea typeface="+mn-ea"/>
                <a:cs typeface="+mn-cs"/>
              </a:rPr>
              <a:t>Système d’information</a:t>
            </a:r>
          </a:p>
        </p:txBody>
      </p:sp>
      <p:sp>
        <p:nvSpPr>
          <p:cNvPr id="9" name="Ellipse 8">
            <a:extLst>
              <a:ext uri="{FF2B5EF4-FFF2-40B4-BE49-F238E27FC236}">
                <a16:creationId xmlns:a16="http://schemas.microsoft.com/office/drawing/2014/main" id="{24F5F172-6530-2A44-3552-8AF6A9407AF6}"/>
              </a:ext>
            </a:extLst>
          </p:cNvPr>
          <p:cNvSpPr/>
          <p:nvPr/>
        </p:nvSpPr>
        <p:spPr>
          <a:xfrm>
            <a:off x="1185111" y="2789107"/>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Ressources humaines</a:t>
            </a:r>
          </a:p>
        </p:txBody>
      </p:sp>
      <p:sp>
        <p:nvSpPr>
          <p:cNvPr id="11" name="Ellipse 10">
            <a:extLst>
              <a:ext uri="{FF2B5EF4-FFF2-40B4-BE49-F238E27FC236}">
                <a16:creationId xmlns:a16="http://schemas.microsoft.com/office/drawing/2014/main" id="{C1CA13D2-B8AA-79D5-D604-CDF93D1B96C6}"/>
              </a:ext>
            </a:extLst>
          </p:cNvPr>
          <p:cNvSpPr/>
          <p:nvPr/>
        </p:nvSpPr>
        <p:spPr>
          <a:xfrm>
            <a:off x="7464248" y="2789107"/>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Ressources informatiques</a:t>
            </a:r>
          </a:p>
        </p:txBody>
      </p:sp>
      <p:sp>
        <p:nvSpPr>
          <p:cNvPr id="12" name="Ellipse 11">
            <a:extLst>
              <a:ext uri="{FF2B5EF4-FFF2-40B4-BE49-F238E27FC236}">
                <a16:creationId xmlns:a16="http://schemas.microsoft.com/office/drawing/2014/main" id="{F6A0696D-EB59-35C4-91C7-8E7559B967AE}"/>
              </a:ext>
            </a:extLst>
          </p:cNvPr>
          <p:cNvSpPr/>
          <p:nvPr/>
        </p:nvSpPr>
        <p:spPr>
          <a:xfrm>
            <a:off x="4306750" y="1494800"/>
            <a:ext cx="3419395" cy="2198484"/>
          </a:xfrm>
          <a:prstGeom prst="ellipse">
            <a:avLst/>
          </a:prstGeom>
          <a:noFill/>
          <a:ln w="76200">
            <a:solidFill>
              <a:schemeClr val="tx2">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546A">
                    <a:lumMod val="75000"/>
                  </a:srgbClr>
                </a:solidFill>
                <a:effectLst/>
                <a:uLnTx/>
                <a:uFillTx/>
                <a:latin typeface="Avenir Black" panose="02000503020000020003" pitchFamily="2" charset="0"/>
                <a:ea typeface="+mn-ea"/>
                <a:cs typeface="+mn-cs"/>
              </a:rPr>
              <a:t>Patrimoine informationnel</a:t>
            </a:r>
          </a:p>
        </p:txBody>
      </p:sp>
      <p:pic>
        <p:nvPicPr>
          <p:cNvPr id="15" name="Graphique 14" descr="Profil femelle avec un remplissage uni">
            <a:extLst>
              <a:ext uri="{FF2B5EF4-FFF2-40B4-BE49-F238E27FC236}">
                <a16:creationId xmlns:a16="http://schemas.microsoft.com/office/drawing/2014/main" id="{EE7AAA90-EB1B-9810-A34E-22CF050898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00918" y="3274065"/>
            <a:ext cx="742123" cy="742123"/>
          </a:xfrm>
          <a:prstGeom prst="rect">
            <a:avLst/>
          </a:prstGeom>
        </p:spPr>
      </p:pic>
      <p:pic>
        <p:nvPicPr>
          <p:cNvPr id="17" name="Graphique 16" descr="Profil mâle avec un remplissage uni">
            <a:extLst>
              <a:ext uri="{FF2B5EF4-FFF2-40B4-BE49-F238E27FC236}">
                <a16:creationId xmlns:a16="http://schemas.microsoft.com/office/drawing/2014/main" id="{C357C331-37FD-96A5-1E02-A771120F8E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87981" y="3057938"/>
            <a:ext cx="742123" cy="742123"/>
          </a:xfrm>
          <a:prstGeom prst="rect">
            <a:avLst/>
          </a:prstGeom>
        </p:spPr>
      </p:pic>
      <p:pic>
        <p:nvPicPr>
          <p:cNvPr id="19" name="Graphique 18" descr="Utilisateurs avec un remplissage uni">
            <a:extLst>
              <a:ext uri="{FF2B5EF4-FFF2-40B4-BE49-F238E27FC236}">
                <a16:creationId xmlns:a16="http://schemas.microsoft.com/office/drawing/2014/main" id="{75E6E657-320D-7924-1835-64893DE3EB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05279" y="3283231"/>
            <a:ext cx="742123" cy="742123"/>
          </a:xfrm>
          <a:prstGeom prst="rect">
            <a:avLst/>
          </a:prstGeom>
        </p:spPr>
      </p:pic>
      <p:pic>
        <p:nvPicPr>
          <p:cNvPr id="21" name="Graphique 20" descr="Papier avec un remplissage uni">
            <a:extLst>
              <a:ext uri="{FF2B5EF4-FFF2-40B4-BE49-F238E27FC236}">
                <a16:creationId xmlns:a16="http://schemas.microsoft.com/office/drawing/2014/main" id="{4F8CA0DC-505C-F6BA-7EC5-EB1E5DFDEE1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01442" y="2104284"/>
            <a:ext cx="600070" cy="600070"/>
          </a:xfrm>
          <a:prstGeom prst="rect">
            <a:avLst/>
          </a:prstGeom>
        </p:spPr>
      </p:pic>
      <p:pic>
        <p:nvPicPr>
          <p:cNvPr id="25" name="Graphique 24" descr="Clé USB avec un remplissage uni">
            <a:extLst>
              <a:ext uri="{FF2B5EF4-FFF2-40B4-BE49-F238E27FC236}">
                <a16:creationId xmlns:a16="http://schemas.microsoft.com/office/drawing/2014/main" id="{806BFCDB-CF20-6BEC-4E6C-A63EE736532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34523" y="1684567"/>
            <a:ext cx="600070" cy="600070"/>
          </a:xfrm>
          <a:prstGeom prst="rect">
            <a:avLst/>
          </a:prstGeom>
        </p:spPr>
      </p:pic>
      <p:pic>
        <p:nvPicPr>
          <p:cNvPr id="27" name="Graphique 26" descr="Disque avec un remplissage uni">
            <a:extLst>
              <a:ext uri="{FF2B5EF4-FFF2-40B4-BE49-F238E27FC236}">
                <a16:creationId xmlns:a16="http://schemas.microsoft.com/office/drawing/2014/main" id="{B34927AF-ABF8-3F34-CA0B-9B39AEB26A1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016447" y="1684567"/>
            <a:ext cx="600070" cy="600070"/>
          </a:xfrm>
          <a:prstGeom prst="rect">
            <a:avLst/>
          </a:prstGeom>
        </p:spPr>
      </p:pic>
      <p:pic>
        <p:nvPicPr>
          <p:cNvPr id="29" name="Graphique 28" descr="Disque optique avec un remplissage uni">
            <a:extLst>
              <a:ext uri="{FF2B5EF4-FFF2-40B4-BE49-F238E27FC236}">
                <a16:creationId xmlns:a16="http://schemas.microsoft.com/office/drawing/2014/main" id="{3B369AA9-EB8A-AF53-19B0-1342FA76F66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51870" y="2047659"/>
            <a:ext cx="600070" cy="600070"/>
          </a:xfrm>
          <a:prstGeom prst="rect">
            <a:avLst/>
          </a:prstGeom>
        </p:spPr>
      </p:pic>
      <p:pic>
        <p:nvPicPr>
          <p:cNvPr id="31" name="Graphique 30" descr="Base de données avec un remplissage uni">
            <a:extLst>
              <a:ext uri="{FF2B5EF4-FFF2-40B4-BE49-F238E27FC236}">
                <a16:creationId xmlns:a16="http://schemas.microsoft.com/office/drawing/2014/main" id="{61CE7249-FFD5-3DD2-6C36-7E5274F1451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761656" y="3433568"/>
            <a:ext cx="612000" cy="612000"/>
          </a:xfrm>
          <a:prstGeom prst="rect">
            <a:avLst/>
          </a:prstGeom>
        </p:spPr>
      </p:pic>
      <p:pic>
        <p:nvPicPr>
          <p:cNvPr id="33" name="Graphique 32" descr="Serveur avec un remplissage uni">
            <a:extLst>
              <a:ext uri="{FF2B5EF4-FFF2-40B4-BE49-F238E27FC236}">
                <a16:creationId xmlns:a16="http://schemas.microsoft.com/office/drawing/2014/main" id="{D1F6BA30-3920-D28D-A4D1-14E834E3E80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468077" y="3046910"/>
            <a:ext cx="612000" cy="612000"/>
          </a:xfrm>
          <a:prstGeom prst="rect">
            <a:avLst/>
          </a:prstGeom>
        </p:spPr>
      </p:pic>
      <p:pic>
        <p:nvPicPr>
          <p:cNvPr id="35" name="Graphique 34" descr="Ordinateur portable avec un remplissage uni">
            <a:extLst>
              <a:ext uri="{FF2B5EF4-FFF2-40B4-BE49-F238E27FC236}">
                <a16:creationId xmlns:a16="http://schemas.microsoft.com/office/drawing/2014/main" id="{93F6AD46-F043-777D-AD5B-70820FD1D32F}"/>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244234" y="3033126"/>
            <a:ext cx="612000" cy="612000"/>
          </a:xfrm>
          <a:prstGeom prst="rect">
            <a:avLst/>
          </a:prstGeom>
        </p:spPr>
      </p:pic>
      <p:pic>
        <p:nvPicPr>
          <p:cNvPr id="37" name="Graphique 36" descr="Ordinateur avec un remplissage uni">
            <a:extLst>
              <a:ext uri="{FF2B5EF4-FFF2-40B4-BE49-F238E27FC236}">
                <a16:creationId xmlns:a16="http://schemas.microsoft.com/office/drawing/2014/main" id="{DFCADF2F-323A-755E-623F-7D6D3358C28D}"/>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973887" y="3476126"/>
            <a:ext cx="612000" cy="612000"/>
          </a:xfrm>
          <a:prstGeom prst="rect">
            <a:avLst/>
          </a:prstGeom>
        </p:spPr>
      </p:pic>
      <p:sp>
        <p:nvSpPr>
          <p:cNvPr id="5" name="Rectangle 4">
            <a:extLst>
              <a:ext uri="{FF2B5EF4-FFF2-40B4-BE49-F238E27FC236}">
                <a16:creationId xmlns:a16="http://schemas.microsoft.com/office/drawing/2014/main" id="{F96E365E-1DE7-7CAB-0C2B-CFE2920A103C}"/>
              </a:ext>
            </a:extLst>
          </p:cNvPr>
          <p:cNvSpPr/>
          <p:nvPr/>
        </p:nvSpPr>
        <p:spPr>
          <a:xfrm rot="1589271">
            <a:off x="7975002" y="1781675"/>
            <a:ext cx="3192655" cy="531968"/>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Sécurité de l’information (ou du système d’information)</a:t>
            </a:r>
          </a:p>
        </p:txBody>
      </p:sp>
      <p:sp>
        <p:nvSpPr>
          <p:cNvPr id="10" name="Titre 1">
            <a:extLst>
              <a:ext uri="{FF2B5EF4-FFF2-40B4-BE49-F238E27FC236}">
                <a16:creationId xmlns:a16="http://schemas.microsoft.com/office/drawing/2014/main" id="{712C30CF-5582-DF6F-6657-A279DE3B634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La définition de la sécurité des systèmes d’information</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La notion de système d’information</a:t>
            </a:r>
          </a:p>
        </p:txBody>
      </p:sp>
    </p:spTree>
    <p:extLst>
      <p:ext uri="{BB962C8B-B14F-4D97-AF65-F5344CB8AC3E}">
        <p14:creationId xmlns:p14="http://schemas.microsoft.com/office/powerpoint/2010/main" val="277297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13270</TotalTime>
  <Words>7437</Words>
  <Application>Microsoft Macintosh PowerPoint</Application>
  <PresentationFormat>Grand écran</PresentationFormat>
  <Paragraphs>982</Paragraphs>
  <Slides>65</Slides>
  <Notes>65</Notes>
  <HiddenSlides>0</HiddenSlides>
  <MMClips>0</MMClips>
  <ScaleCrop>false</ScaleCrop>
  <HeadingPairs>
    <vt:vector size="6" baseType="variant">
      <vt:variant>
        <vt:lpstr>Polices utilisées</vt:lpstr>
      </vt:variant>
      <vt:variant>
        <vt:i4>14</vt:i4>
      </vt:variant>
      <vt:variant>
        <vt:lpstr>Thème</vt:lpstr>
      </vt:variant>
      <vt:variant>
        <vt:i4>2</vt:i4>
      </vt:variant>
      <vt:variant>
        <vt:lpstr>Titres des diapositives</vt:lpstr>
      </vt:variant>
      <vt:variant>
        <vt:i4>65</vt:i4>
      </vt:variant>
    </vt:vector>
  </HeadingPairs>
  <TitlesOfParts>
    <vt:vector size="81" baseType="lpstr">
      <vt:lpstr>等线</vt:lpstr>
      <vt:lpstr>等线 Light</vt:lpstr>
      <vt:lpstr>Aptos</vt:lpstr>
      <vt:lpstr>Arial</vt:lpstr>
      <vt:lpstr>Avenir Black</vt:lpstr>
      <vt:lpstr>Avenir Book</vt:lpstr>
      <vt:lpstr>Avenir Book Oblique</vt:lpstr>
      <vt:lpstr>Avenir Light</vt:lpstr>
      <vt:lpstr>Avenir Light Oblique</vt:lpstr>
      <vt:lpstr>Avenir Medium</vt:lpstr>
      <vt:lpstr>Avenir Oblique</vt:lpstr>
      <vt:lpstr>Calibri</vt:lpstr>
      <vt:lpstr>Futura</vt:lpstr>
      <vt:lpstr>Futura Medium</vt:lpstr>
      <vt:lpstr>Office 主题​​</vt:lpstr>
      <vt:lpstr>1_Office 主题​​</vt:lpstr>
      <vt:lpstr>Présentation PowerPoint</vt:lpstr>
      <vt:lpstr>Présentation de la séquence Objectifs et notions abordées</vt:lpstr>
      <vt:lpstr>Présentation PowerPoint</vt:lpstr>
      <vt:lpstr>La définition de la sécurité des systèmes d’information Les enjeux d’un SI et de sa sécurité pour les organisations</vt:lpstr>
      <vt:lpstr>La définition de la sécurité des systèmes d’information Les enjeux d’un SI et de sa sécurité pour les organisations</vt:lpstr>
      <vt:lpstr>La définition de la sécurité des systèmes d’information La notion de système d’information</vt:lpstr>
      <vt:lpstr>La définition de la sécurité des systèmes d’information La notion de système d’information</vt:lpstr>
      <vt:lpstr>La définition de la sécurité des systèmes d’information La notion de système d’information</vt:lpstr>
      <vt:lpstr>La définition de la sécurité des systèmes d’information La notion de système d’information</vt:lpstr>
      <vt:lpstr>La définition de la sécurité des systèmes d’information La notion de système d’information</vt:lpstr>
      <vt:lpstr>La définition de la sécurité des systèmes d’information Quelques exemples de SI et des risques associés</vt:lpstr>
      <vt:lpstr>La définition de la sécurité des systèmes d’information Quelques exemples de SI et des risques associés</vt:lpstr>
      <vt:lpstr>La définition de la sécurité des systèmes d’information Quelques exemples de SI et des risques associés</vt:lpstr>
      <vt:lpstr>La définition de la sécurité des systèmes d’information Quelques exemples de SI et des risques associés</vt:lpstr>
      <vt:lpstr>La définition de la sécurité des systèmes d’information Quelques exemples de SI et des risques associés</vt:lpstr>
      <vt:lpstr>La définition de la sécurité des systèmes d’information Les sphères de la sécurité des systèmes d’information</vt:lpstr>
      <vt:lpstr>La définition de la sécurité des systèmes d’information Les sphères de la sécurité des systèmes d’information</vt:lpstr>
      <vt:lpstr>La définition de la sécurité des systèmes d’information Les sphères de la sécurité des systèmes d’information</vt:lpstr>
      <vt:lpstr>La définition de la sécurité des systèmes d’information Les sphères de la sécurité des systèmes d’information</vt:lpstr>
      <vt:lpstr>La définition de la sécurité des systèmes d’information Les sphères de la sécurité des systèmes d’information</vt:lpstr>
      <vt:lpstr>La définition de la sécurité des systèmes d’information Les dimensions de la sécurité des systèmes d’information</vt:lpstr>
      <vt:lpstr>Présentation PowerPoint</vt:lpstr>
      <vt:lpstr>Les principes et concepts en SSI Les piliers de la SSI : les critères DICT</vt:lpstr>
      <vt:lpstr>Les principes et concepts en SSI Le critère de disponibilité</vt:lpstr>
      <vt:lpstr>Les principes et concepts en SSI Le critère d’intégrité</vt:lpstr>
      <vt:lpstr>Les principes et concepts en SSI Le critère de confidentialité</vt:lpstr>
      <vt:lpstr>Les principes et concepts en SSI Les critères DICT en matière de cybersécurité</vt:lpstr>
      <vt:lpstr>Les principes et concepts en SSI Les critères DICT en matière de cybersécurité</vt:lpstr>
      <vt:lpstr>Les principes et concepts en SSI Identity, Authentication, Authorization and Accounting</vt:lpstr>
      <vt:lpstr>Présentation PowerPoint</vt:lpstr>
      <vt:lpstr>L’écosystème des cyberattaques Les principaux vecteurs d’attaques utilisés par les cybercriminels</vt:lpstr>
      <vt:lpstr>L’écosystème des cyberattaques Les principaux impacts des cybercriminels</vt:lpstr>
      <vt:lpstr>L’écosystème des cyberattaques La notion de cybercriminalité</vt:lpstr>
      <vt:lpstr>L’écosystème des cyberattaques Quelques exemples de phénomènes cybercriminels</vt:lpstr>
      <vt:lpstr>L’écosystème des cyberattaques La cybercriminalité : un écosystème avec de multiples acteurs</vt:lpstr>
      <vt:lpstr>L’écosystème des cyberattaques Les motivations principales</vt:lpstr>
      <vt:lpstr>L’écosystème des cyberattaques Les motivations des attaquants</vt:lpstr>
      <vt:lpstr>L’écosystème des cyberattaques Les atteintes possibles pour les personnes</vt:lpstr>
      <vt:lpstr>L’écosystème des cyberattaques Les hacktivistes</vt:lpstr>
      <vt:lpstr>L’écosystème des cyberattaques Les cybercriminels</vt:lpstr>
      <vt:lpstr>L’écosystème des cyberattaques Les États</vt:lpstr>
      <vt:lpstr>L’écosystème des cyberattaques Les chercheurs de failles</vt:lpstr>
      <vt:lpstr>L’écosystème des cyberattaques La menace interne</vt:lpstr>
      <vt:lpstr>L’écosystème des cyberattaques La mécanique d’une cyberattaque : la cyber kill chain</vt:lpstr>
      <vt:lpstr>Présentation PowerPoint</vt:lpstr>
      <vt:lpstr>Les acteurs de la SSI Les institutions françaises, européennes et internationales</vt:lpstr>
      <vt:lpstr>Les acteurs de la SSI Les institutions françaises, européennes et internationales</vt:lpstr>
      <vt:lpstr>Les acteurs de la SSI La structuration de la cybersécurité dans une organisation</vt:lpstr>
      <vt:lpstr>Les acteurs de la SSI La structuration de la cybersécurité dans une organisation</vt:lpstr>
      <vt:lpstr>Présentation PowerPoint</vt:lpstr>
      <vt:lpstr>La gestion des risques SSI La définition d’un risque cyber (ISO/IEC 27000)</vt:lpstr>
      <vt:lpstr>La gestion des risques SSI La notion d’actifs</vt:lpstr>
      <vt:lpstr>La gestion des risques SSI La notion de vulnérabilité</vt:lpstr>
      <vt:lpstr>La gestion des risques SSI La notion de vulnérabilités : exemples</vt:lpstr>
      <vt:lpstr>La gestion des risques SSI La notion de menace</vt:lpstr>
      <vt:lpstr>La gestion des risques SSI La notion de menace</vt:lpstr>
      <vt:lpstr>La gestion des risques SSI La notion de menace</vt:lpstr>
      <vt:lpstr>La gestion des risques SSI Notion d’impact</vt:lpstr>
      <vt:lpstr>La gestion des risques SSI Notion d’impact</vt:lpstr>
      <vt:lpstr>La gestion des risques SSI La notion de niveau de risque</vt:lpstr>
      <vt:lpstr>La gestion des risques SSI La représentation d’un risque</vt:lpstr>
      <vt:lpstr>La gestion des risques SSI Les objectifs de la gestion des risques en cybersécurité</vt:lpstr>
      <vt:lpstr>La gestion des risques SSI La démarche ISO 27005</vt:lpstr>
      <vt:lpstr>La gestion des risques SSI La méthodologie EBIOS RM : les cinq ateliers</vt:lpstr>
      <vt:lpstr>La gestion des risques SSI Une autre schématisation de la définition d’un risque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Guillaume Carayon</dc:creator>
  <cp:lastModifiedBy>Guillaume Carayon</cp:lastModifiedBy>
  <cp:revision>17</cp:revision>
  <dcterms:created xsi:type="dcterms:W3CDTF">2026-01-04T00:42:09Z</dcterms:created>
  <dcterms:modified xsi:type="dcterms:W3CDTF">2026-01-22T11:56:36Z</dcterms:modified>
</cp:coreProperties>
</file>